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70" r:id="rId6"/>
    <p:sldId id="257" r:id="rId7"/>
    <p:sldId id="258" r:id="rId8"/>
    <p:sldId id="259" r:id="rId9"/>
    <p:sldId id="260" r:id="rId10"/>
    <p:sldId id="261" r:id="rId11"/>
    <p:sldId id="262" r:id="rId12"/>
    <p:sldId id="265" r:id="rId13"/>
    <p:sldId id="267" r:id="rId14"/>
    <p:sldId id="266" r:id="rId15"/>
    <p:sldId id="268"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5CD"/>
    <a:srgbClr val="F9D8E9"/>
    <a:srgbClr val="E98CAC"/>
    <a:srgbClr val="293D8C"/>
    <a:srgbClr val="070EAF"/>
    <a:srgbClr val="8ED1E5"/>
    <a:srgbClr val="D33C0D"/>
    <a:srgbClr val="F8BF9D"/>
    <a:srgbClr val="FFF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72" y="3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Mandrup Lund" userId="f77c7f5e-684f-49f7-a1ff-8c22344f71a5" providerId="ADAL" clId="{65D8BBFB-E010-4DE2-A85C-AA18BBAE3672}"/>
    <pc:docChg chg="custSel modSld">
      <pc:chgData name="Stine Mandrup Lund" userId="f77c7f5e-684f-49f7-a1ff-8c22344f71a5" providerId="ADAL" clId="{65D8BBFB-E010-4DE2-A85C-AA18BBAE3672}" dt="2026-06-17T10:59:16.103" v="0" actId="478"/>
      <pc:docMkLst>
        <pc:docMk/>
      </pc:docMkLst>
      <pc:sldChg chg="delSp mod">
        <pc:chgData name="Stine Mandrup Lund" userId="f77c7f5e-684f-49f7-a1ff-8c22344f71a5" providerId="ADAL" clId="{65D8BBFB-E010-4DE2-A85C-AA18BBAE3672}" dt="2026-06-17T10:59:16.103" v="0" actId="478"/>
        <pc:sldMkLst>
          <pc:docMk/>
          <pc:sldMk cId="0" sldId="262"/>
        </pc:sldMkLst>
        <pc:picChg chg="del">
          <ac:chgData name="Stine Mandrup Lund" userId="f77c7f5e-684f-49f7-a1ff-8c22344f71a5" providerId="ADAL" clId="{65D8BBFB-E010-4DE2-A85C-AA18BBAE3672}" dt="2026-06-17T10:59:16.103" v="0" actId="478"/>
          <ac:picMkLst>
            <pc:docMk/>
            <pc:sldMk cId="0" sldId="262"/>
            <ac:picMk id="10" creationId="{78C51E34-50F5-18A8-65B7-44CF122C88C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33C0D"/>
        </a:solidFill>
        <a:effectLst/>
      </p:bgPr>
    </p:bg>
    <p:spTree>
      <p:nvGrpSpPr>
        <p:cNvPr id="1" name=""/>
        <p:cNvGrpSpPr/>
        <p:nvPr/>
      </p:nvGrpSpPr>
      <p:grpSpPr>
        <a:xfrm>
          <a:off x="0" y="0"/>
          <a:ext cx="0" cy="0"/>
          <a:chOff x="0" y="0"/>
          <a:chExt cx="0" cy="0"/>
        </a:xfrm>
      </p:grpSpPr>
      <p:sp>
        <p:nvSpPr>
          <p:cNvPr id="16" name="bg object 16"/>
          <p:cNvSpPr/>
          <p:nvPr/>
        </p:nvSpPr>
        <p:spPr>
          <a:xfrm>
            <a:off x="0" y="2541"/>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F9D8E9"/>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
        <p:nvSpPr>
          <p:cNvPr id="7" name="object 2">
            <a:extLst>
              <a:ext uri="{FF2B5EF4-FFF2-40B4-BE49-F238E27FC236}">
                <a16:creationId xmlns:a16="http://schemas.microsoft.com/office/drawing/2014/main" id="{2EF4410A-ECF9-285E-D4D7-B92A8B64B6B2}"/>
              </a:ext>
            </a:extLst>
          </p:cNvPr>
          <p:cNvSpPr/>
          <p:nvPr userDrawn="1"/>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BF9D"/>
        </a:solidFill>
        <a:effectLst/>
      </p:bgPr>
    </p:bg>
    <p:spTree>
      <p:nvGrpSpPr>
        <p:cNvPr id="1" name=""/>
        <p:cNvGrpSpPr/>
        <p:nvPr/>
      </p:nvGrpSpPr>
      <p:grpSpPr>
        <a:xfrm>
          <a:off x="0" y="0"/>
          <a:ext cx="0" cy="0"/>
          <a:chOff x="0" y="0"/>
          <a:chExt cx="0" cy="0"/>
        </a:xfrm>
      </p:grpSpPr>
      <p:sp>
        <p:nvSpPr>
          <p:cNvPr id="29" name="Rektangel 28">
            <a:extLst>
              <a:ext uri="{FF2B5EF4-FFF2-40B4-BE49-F238E27FC236}">
                <a16:creationId xmlns:a16="http://schemas.microsoft.com/office/drawing/2014/main" id="{85785105-F407-FBD2-D151-CE047FCE2665}"/>
              </a:ext>
            </a:extLst>
          </p:cNvPr>
          <p:cNvSpPr/>
          <p:nvPr/>
        </p:nvSpPr>
        <p:spPr>
          <a:xfrm>
            <a:off x="0" y="8738"/>
            <a:ext cx="10693400" cy="7554112"/>
          </a:xfrm>
          <a:prstGeom prst="rect">
            <a:avLst/>
          </a:prstGeom>
          <a:solidFill>
            <a:srgbClr val="F9D8E9"/>
          </a:solid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object 2"/>
          <p:cNvSpPr>
            <a:spLocks/>
          </p:cNvSpPr>
          <p:nvPr/>
        </p:nvSpPr>
        <p:spPr>
          <a:xfrm flipH="1">
            <a:off x="2402600" y="3809365"/>
            <a:ext cx="829080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object 4"/>
          <p:cNvSpPr txBox="1"/>
          <p:nvPr/>
        </p:nvSpPr>
        <p:spPr>
          <a:xfrm>
            <a:off x="8131118" y="6850137"/>
            <a:ext cx="1953895" cy="208279"/>
          </a:xfrm>
          <a:prstGeom prst="rect">
            <a:avLst/>
          </a:prstGeom>
        </p:spPr>
        <p:txBody>
          <a:bodyPr vert="horz" wrap="square" lIns="0" tIns="12700" rIns="0" bIns="0" rtlCol="0">
            <a:spAutoFit/>
          </a:bodyPr>
          <a:lstStyle/>
          <a:p>
            <a:pPr marL="38100">
              <a:lnSpc>
                <a:spcPct val="100000"/>
              </a:lnSpc>
              <a:spcBef>
                <a:spcPts val="100"/>
              </a:spcBef>
            </a:pPr>
            <a:r>
              <a:rPr sz="1200" b="1" dirty="0">
                <a:solidFill>
                  <a:srgbClr val="000632"/>
                </a:solidFill>
                <a:latin typeface="KBH"/>
                <a:cs typeface="KBH"/>
              </a:rPr>
              <a:t>SOF</a:t>
            </a:r>
            <a:r>
              <a:rPr sz="1200" b="1" spc="-20" dirty="0">
                <a:solidFill>
                  <a:srgbClr val="000632"/>
                </a:solidFill>
                <a:latin typeface="KBH"/>
                <a:cs typeface="KBH"/>
              </a:rPr>
              <a:t> </a:t>
            </a:r>
            <a:r>
              <a:rPr sz="1800" baseline="6944" dirty="0">
                <a:solidFill>
                  <a:srgbClr val="000632"/>
                </a:solidFill>
                <a:latin typeface="KBH Tekst"/>
                <a:cs typeface="KBH Tekst"/>
              </a:rPr>
              <a:t>| </a:t>
            </a:r>
            <a:r>
              <a:rPr sz="1200" spc="-10" dirty="0" err="1">
                <a:solidFill>
                  <a:srgbClr val="000632"/>
                </a:solidFill>
                <a:latin typeface="KBH Tekst"/>
                <a:cs typeface="KBH Tekst"/>
              </a:rPr>
              <a:t>Socialforvaltningen</a:t>
            </a:r>
            <a:endParaRPr sz="1200" dirty="0">
              <a:latin typeface="KBH Tekst"/>
              <a:cs typeface="KBH Tekst"/>
            </a:endParaRPr>
          </a:p>
        </p:txBody>
      </p:sp>
      <p:sp>
        <p:nvSpPr>
          <p:cNvPr id="9" name="object 9" descr="$PPTXTitle"/>
          <p:cNvSpPr txBox="1">
            <a:spLocks noGrp="1"/>
          </p:cNvSpPr>
          <p:nvPr>
            <p:ph type="title"/>
          </p:nvPr>
        </p:nvSpPr>
        <p:spPr>
          <a:xfrm>
            <a:off x="2279249" y="1110023"/>
            <a:ext cx="10016601" cy="3615092"/>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293D8C"/>
                </a:solidFill>
              </a:rPr>
              <a:t>KRISEKLAR</a:t>
            </a:r>
            <a:br>
              <a:rPr lang="da-DK" sz="9000" spc="215" dirty="0">
                <a:solidFill>
                  <a:srgbClr val="293D8C"/>
                </a:solidFill>
              </a:rPr>
            </a:br>
            <a:r>
              <a:rPr sz="2400" b="0" dirty="0">
                <a:solidFill>
                  <a:srgbClr val="293D8C"/>
                </a:solidFill>
                <a:latin typeface="KBH Tekst"/>
                <a:cs typeface="KBH Tekst"/>
              </a:rPr>
              <a:t>Et</a:t>
            </a:r>
            <a:r>
              <a:rPr sz="2400" b="0" spc="-35" dirty="0">
                <a:solidFill>
                  <a:srgbClr val="293D8C"/>
                </a:solidFill>
                <a:latin typeface="KBH Tekst"/>
                <a:cs typeface="KBH Tekst"/>
              </a:rPr>
              <a:t> </a:t>
            </a:r>
            <a:r>
              <a:rPr sz="2400" b="0" spc="-40" dirty="0" err="1">
                <a:solidFill>
                  <a:srgbClr val="293D8C"/>
                </a:solidFill>
                <a:latin typeface="KBH Tekst"/>
                <a:cs typeface="KBH Tekst"/>
              </a:rPr>
              <a:t>dialogspil</a:t>
            </a:r>
            <a:r>
              <a:rPr sz="2400" b="0" spc="-35" dirty="0">
                <a:solidFill>
                  <a:srgbClr val="293D8C"/>
                </a:solidFill>
                <a:latin typeface="KBH Tekst"/>
                <a:cs typeface="KBH Tekst"/>
              </a:rPr>
              <a:t> </a:t>
            </a:r>
            <a:r>
              <a:rPr sz="2400" b="0" dirty="0">
                <a:solidFill>
                  <a:srgbClr val="293D8C"/>
                </a:solidFill>
                <a:latin typeface="KBH Tekst"/>
                <a:cs typeface="KBH Tekst"/>
              </a:rPr>
              <a:t>om</a:t>
            </a:r>
            <a:r>
              <a:rPr lang="da-DK" sz="2400" b="0" dirty="0">
                <a:solidFill>
                  <a:srgbClr val="293D8C"/>
                </a:solidFill>
                <a:latin typeface="KBH Tekst"/>
                <a:cs typeface="KBH Tekst"/>
              </a:rPr>
              <a:t>,</a:t>
            </a:r>
            <a:r>
              <a:rPr sz="2400" b="0" spc="-35" dirty="0">
                <a:solidFill>
                  <a:srgbClr val="293D8C"/>
                </a:solidFill>
                <a:latin typeface="KBH Tekst"/>
                <a:cs typeface="KBH Tekst"/>
              </a:rPr>
              <a:t> </a:t>
            </a:r>
            <a:r>
              <a:rPr sz="2400" b="0" dirty="0" err="1">
                <a:solidFill>
                  <a:srgbClr val="293D8C"/>
                </a:solidFill>
                <a:latin typeface="KBH Tekst"/>
                <a:cs typeface="KBH Tekst"/>
              </a:rPr>
              <a:t>hvordan</a:t>
            </a:r>
            <a:r>
              <a:rPr sz="2400" b="0" spc="-35" dirty="0">
                <a:solidFill>
                  <a:srgbClr val="293D8C"/>
                </a:solidFill>
                <a:latin typeface="KBH Tekst"/>
                <a:cs typeface="KBH Tekst"/>
              </a:rPr>
              <a:t> </a:t>
            </a:r>
            <a:r>
              <a:rPr sz="2400" b="0" spc="-25" dirty="0">
                <a:solidFill>
                  <a:srgbClr val="293D8C"/>
                </a:solidFill>
                <a:latin typeface="KBH Tekst"/>
                <a:cs typeface="KBH Tekst"/>
              </a:rPr>
              <a:t>vi </a:t>
            </a:r>
            <a:r>
              <a:rPr sz="2400" b="0" dirty="0" err="1">
                <a:solidFill>
                  <a:srgbClr val="293D8C"/>
                </a:solidFill>
                <a:latin typeface="KBH Tekst"/>
                <a:cs typeface="KBH Tekst"/>
              </a:rPr>
              <a:t>håndterer</a:t>
            </a:r>
            <a:r>
              <a:rPr sz="2400" b="0" spc="25" dirty="0">
                <a:solidFill>
                  <a:srgbClr val="293D8C"/>
                </a:solidFill>
                <a:latin typeface="KBH Tekst"/>
                <a:cs typeface="KBH Tekst"/>
              </a:rPr>
              <a:t> </a:t>
            </a:r>
            <a:r>
              <a:rPr sz="2400" b="0" dirty="0" err="1">
                <a:solidFill>
                  <a:srgbClr val="293D8C"/>
                </a:solidFill>
                <a:latin typeface="KBH Tekst"/>
                <a:cs typeface="KBH Tekst"/>
              </a:rPr>
              <a:t>krisesituationer</a:t>
            </a:r>
            <a:br>
              <a:rPr lang="da-DK" sz="2400" b="0" dirty="0">
                <a:solidFill>
                  <a:srgbClr val="293D8C"/>
                </a:solidFill>
                <a:latin typeface="KBH Tekst"/>
                <a:cs typeface="KBH Tekst"/>
              </a:rPr>
            </a:br>
            <a:br>
              <a:rPr lang="da-DK" sz="2400" b="0" i="1" dirty="0">
                <a:solidFill>
                  <a:srgbClr val="293D8C"/>
                </a:solidFill>
                <a:latin typeface="KBH Tekst"/>
                <a:cs typeface="KBH Tekst"/>
              </a:rPr>
            </a:br>
            <a:br>
              <a:rPr lang="da-DK" sz="2400" b="0" i="1" dirty="0">
                <a:solidFill>
                  <a:srgbClr val="FF0000"/>
                </a:solidFill>
                <a:latin typeface="KBH Tekst"/>
                <a:cs typeface="KBH Tekst"/>
              </a:rPr>
            </a:br>
            <a:br>
              <a:rPr lang="da-DK" sz="2400" b="0" dirty="0">
                <a:solidFill>
                  <a:srgbClr val="293D8C"/>
                </a:solidFill>
                <a:latin typeface="KBH Tekst"/>
                <a:cs typeface="KBH Tekst"/>
              </a:rPr>
            </a:br>
            <a:endParaRPr sz="2400" i="1" dirty="0">
              <a:solidFill>
                <a:srgbClr val="FF0000"/>
              </a:solidFill>
              <a:latin typeface="KBH Tekst"/>
              <a:cs typeface="KBH Tekst"/>
            </a:endParaRPr>
          </a:p>
        </p:txBody>
      </p:sp>
      <p:sp>
        <p:nvSpPr>
          <p:cNvPr id="10" name="object 10"/>
          <p:cNvSpPr txBox="1"/>
          <p:nvPr/>
        </p:nvSpPr>
        <p:spPr>
          <a:xfrm>
            <a:off x="9361070" y="363800"/>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r>
              <a:rPr sz="1200" spc="-25" dirty="0">
                <a:solidFill>
                  <a:srgbClr val="293D8C"/>
                </a:solidFill>
                <a:latin typeface="KBH Tekst"/>
                <a:cs typeface="KBH Tekst"/>
              </a:rPr>
              <a:t>#1</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pic>
        <p:nvPicPr>
          <p:cNvPr id="14" name="Grafik 13">
            <a:extLst>
              <a:ext uri="{FF2B5EF4-FFF2-40B4-BE49-F238E27FC236}">
                <a16:creationId xmlns:a16="http://schemas.microsoft.com/office/drawing/2014/main" id="{7F1B8C64-CE9E-C669-CD80-FA74C8BA139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001826" y="4136607"/>
            <a:ext cx="2464595" cy="2224797"/>
          </a:xfrm>
          <a:prstGeom prst="rect">
            <a:avLst/>
          </a:prstGeom>
        </p:spPr>
      </p:pic>
      <p:sp>
        <p:nvSpPr>
          <p:cNvPr id="3" name="Tekstfelt 2">
            <a:extLst>
              <a:ext uri="{FF2B5EF4-FFF2-40B4-BE49-F238E27FC236}">
                <a16:creationId xmlns:a16="http://schemas.microsoft.com/office/drawing/2014/main" id="{F534C81B-392A-863C-1E1D-1AF15E1E0A38}"/>
              </a:ext>
            </a:extLst>
          </p:cNvPr>
          <p:cNvSpPr txBox="1"/>
          <p:nvPr/>
        </p:nvSpPr>
        <p:spPr>
          <a:xfrm>
            <a:off x="2174183" y="3400336"/>
            <a:ext cx="7910830" cy="276999"/>
          </a:xfrm>
          <a:prstGeom prst="rect">
            <a:avLst/>
          </a:prstGeom>
          <a:noFill/>
        </p:spPr>
        <p:txBody>
          <a:bodyPr wrap="square" rtlCol="0">
            <a:spAutoFit/>
          </a:bodyPr>
          <a:lstStyle/>
          <a:p>
            <a:pPr algn="l"/>
            <a:r>
              <a:rPr lang="da-DK" sz="1200" b="1" dirty="0">
                <a:solidFill>
                  <a:srgbClr val="293D8C"/>
                </a:solidFill>
                <a:latin typeface="KBH Tekst"/>
                <a:cs typeface="KBH Tekst"/>
              </a:rPr>
              <a:t>Udviklet af Socialforvaltningen i samarbejde med Red Barnet</a:t>
            </a:r>
            <a:endParaRPr lang="da-DK" sz="1200" b="1" dirty="0">
              <a:solidFill>
                <a:srgbClr val="293D8C"/>
              </a:solidFill>
            </a:endParaRPr>
          </a:p>
        </p:txBody>
      </p:sp>
      <p:pic>
        <p:nvPicPr>
          <p:cNvPr id="6" name="Billede 5" descr="Et billede, der indeholder Grafik, design&#10;&#10;AI-genereret indhold kan være ukorrekt.">
            <a:extLst>
              <a:ext uri="{FF2B5EF4-FFF2-40B4-BE49-F238E27FC236}">
                <a16:creationId xmlns:a16="http://schemas.microsoft.com/office/drawing/2014/main" id="{16117A34-54AD-14E9-BBD1-138953D843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79250" y="246468"/>
            <a:ext cx="1978644" cy="701419"/>
          </a:xfrm>
          <a:prstGeom prst="rect">
            <a:avLst/>
          </a:prstGeom>
        </p:spPr>
      </p:pic>
      <p:pic>
        <p:nvPicPr>
          <p:cNvPr id="28" name="Billede 27" descr="Et billede, der indeholder Grafik, symbol, tegneserie, logo&#10;&#10;AI-genereret indhold kan være ukorrekt.">
            <a:extLst>
              <a:ext uri="{FF2B5EF4-FFF2-40B4-BE49-F238E27FC236}">
                <a16:creationId xmlns:a16="http://schemas.microsoft.com/office/drawing/2014/main" id="{B73BDA42-0D03-82DC-869C-6462A33F42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
            <a:ext cx="1781895" cy="37814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21489" y="944818"/>
            <a:ext cx="8408147" cy="1690206"/>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93D8C"/>
                </a:solidFill>
                <a:latin typeface="KBH"/>
                <a:cs typeface="KBH"/>
              </a:rPr>
              <a:t>Sårbarheder og opmærksomhedspunkter</a:t>
            </a:r>
            <a:endParaRPr sz="1800" dirty="0">
              <a:solidFill>
                <a:srgbClr val="293D8C"/>
              </a:solidFill>
              <a:latin typeface="KBH"/>
              <a:cs typeface="KBH"/>
            </a:endParaRPr>
          </a:p>
          <a:p>
            <a:endParaRPr lang="da-DK" sz="1300" dirty="0">
              <a:solidFill>
                <a:srgbClr val="293D8C"/>
              </a:solidFill>
              <a:latin typeface="KBH Tekst" panose="00000500000000000000" pitchFamily="2" charset="0"/>
            </a:endParaRPr>
          </a:p>
          <a:p>
            <a:pPr rtl="0" fontAlgn="base"/>
            <a:r>
              <a:rPr lang="da-DK" sz="1300" dirty="0">
                <a:solidFill>
                  <a:srgbClr val="293D8C"/>
                </a:solidFill>
                <a:latin typeface="KBH Tekst" panose="00000500000000000000" pitchFamily="2" charset="0"/>
              </a:rPr>
              <a:t>I skal nu med udgangspunkt i scenariet drøfte, hvilke sårbarheder og opmærksomhedspunkter netop jeres arbejdsplads </a:t>
            </a:r>
          </a:p>
          <a:p>
            <a:pPr rtl="0" fontAlgn="base"/>
            <a:r>
              <a:rPr lang="da-DK" sz="1300" dirty="0">
                <a:solidFill>
                  <a:srgbClr val="293D8C"/>
                </a:solidFill>
                <a:latin typeface="KBH Tekst" panose="00000500000000000000" pitchFamily="2" charset="0"/>
              </a:rPr>
              <a:t>har i krisesituationen. Sårbarheder og opmærksomhedspunkter dækker fx over, hvor I </a:t>
            </a:r>
            <a:r>
              <a:rPr lang="da-DK" sz="1300" dirty="0" err="1">
                <a:solidFill>
                  <a:srgbClr val="293D8C"/>
                </a:solidFill>
                <a:latin typeface="KBH Tekst" panose="00000500000000000000" pitchFamily="2" charset="0"/>
              </a:rPr>
              <a:t>i</a:t>
            </a:r>
            <a:r>
              <a:rPr lang="da-DK" sz="1300" dirty="0">
                <a:solidFill>
                  <a:srgbClr val="293D8C"/>
                </a:solidFill>
                <a:latin typeface="KBH Tekst" panose="00000500000000000000" pitchFamily="2" charset="0"/>
              </a:rPr>
              <a:t> driften bliver udfordret, når I går </a:t>
            </a:r>
          </a:p>
          <a:p>
            <a:pPr rtl="0" fontAlgn="base"/>
            <a:r>
              <a:rPr lang="da-DK" sz="1300" dirty="0">
                <a:solidFill>
                  <a:srgbClr val="293D8C"/>
                </a:solidFill>
                <a:latin typeface="KBH Tekst" panose="00000500000000000000" pitchFamily="2" charset="0"/>
              </a:rPr>
              <a:t>i nøddrift under en krisehændelse. Det kan fx også dække over, at sårbare børn og unge bliver utrygge i mørke, at en kælder ofte oversvømmes eller at en elevator går i nødstop. Tænk også på, hvordan I tidligere har håndteret uventede hændelser og erfaringer herfra. Skriv alle jeres pointer ned og tag dem med til opsamlingen bagefter. </a:t>
            </a:r>
          </a:p>
          <a:p>
            <a:endParaRPr lang="da-DK" sz="1300" dirty="0">
              <a:solidFill>
                <a:srgbClr val="293D8C"/>
              </a:solidFill>
              <a:latin typeface="KBH Tekst" panose="00000500000000000000" pitchFamily="2" charset="0"/>
            </a:endParaRPr>
          </a:p>
        </p:txBody>
      </p:sp>
      <p:sp>
        <p:nvSpPr>
          <p:cNvPr id="7" name="object 7">
            <a:extLst>
              <a:ext uri="{FF2B5EF4-FFF2-40B4-BE49-F238E27FC236}">
                <a16:creationId xmlns:a16="http://schemas.microsoft.com/office/drawing/2014/main" id="{6BB5F7B3-4FC9-4942-9852-8FDC2ADA8A73}"/>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0" name="object 2">
            <a:extLst>
              <a:ext uri="{FF2B5EF4-FFF2-40B4-BE49-F238E27FC236}">
                <a16:creationId xmlns:a16="http://schemas.microsoft.com/office/drawing/2014/main" id="{55A07E9A-B146-000B-EEB8-AD5D7F73D7DF}"/>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21489" y="3113226"/>
            <a:ext cx="8408147" cy="3810000"/>
          </a:xfrm>
          <a:prstGeom prst="rect">
            <a:avLst/>
          </a:prstGeom>
          <a:solidFill>
            <a:schemeClr val="bg1"/>
          </a:solidFill>
          <a:ln w="3175">
            <a:solidFill>
              <a:srgbClr val="293D8C"/>
            </a:solidFill>
          </a:ln>
        </p:spPr>
        <p:txBody>
          <a:bodyPr wrap="square" rtlCol="0">
            <a:spAutoFit/>
          </a:bodyPr>
          <a:lstStyle/>
          <a:p>
            <a:endParaRPr lang="da-DK"/>
          </a:p>
        </p:txBody>
      </p:sp>
      <p:pic>
        <p:nvPicPr>
          <p:cNvPr id="13" name="Grafik 12">
            <a:extLst>
              <a:ext uri="{FF2B5EF4-FFF2-40B4-BE49-F238E27FC236}">
                <a16:creationId xmlns:a16="http://schemas.microsoft.com/office/drawing/2014/main" id="{96EACB75-C90E-AE0B-6B11-1588C57E2D1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292929"/>
            <a:ext cx="7817428" cy="1846659"/>
          </a:xfrm>
          <a:prstGeom prst="rect">
            <a:avLst/>
          </a:prstGeom>
        </p:spPr>
        <p:txBody>
          <a:bodyPr vert="horz" wrap="square" lIns="0" tIns="177800" rIns="0" bIns="0" rtlCol="0">
            <a:spAutoFit/>
          </a:bodyPr>
          <a:lstStyle/>
          <a:p>
            <a:pPr marL="12700" marR="5080">
              <a:lnSpc>
                <a:spcPts val="6500"/>
              </a:lnSpc>
              <a:spcBef>
                <a:spcPts val="1400"/>
              </a:spcBef>
              <a:tabLst>
                <a:tab pos="3721100" algn="l"/>
              </a:tabLst>
            </a:pPr>
            <a:r>
              <a:rPr lang="da-DK" spc="-10" noProof="0" dirty="0">
                <a:solidFill>
                  <a:srgbClr val="293D8C"/>
                </a:solidFill>
              </a:rPr>
              <a:t>Opgaver </a:t>
            </a:r>
            <a:r>
              <a:rPr lang="da-DK" spc="-25" noProof="0" dirty="0">
                <a:solidFill>
                  <a:srgbClr val="293D8C"/>
                </a:solidFill>
              </a:rPr>
              <a:t>og </a:t>
            </a:r>
            <a:r>
              <a:rPr lang="da-DK" spc="-10" noProof="0" dirty="0">
                <a:solidFill>
                  <a:srgbClr val="293D8C"/>
                </a:solidFill>
              </a:rPr>
              <a:t>funktioner</a:t>
            </a: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422900" y="3526786"/>
            <a:ext cx="1587954" cy="223583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960692"/>
            <a:ext cx="8251521" cy="1890261"/>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070EAF"/>
                </a:solidFill>
                <a:latin typeface="KBH"/>
                <a:cs typeface="KBH"/>
              </a:rPr>
              <a:t>Opgaver og funktioner</a:t>
            </a:r>
            <a:endParaRPr sz="1800" dirty="0">
              <a:solidFill>
                <a:srgbClr val="070EAF"/>
              </a:solidFill>
              <a:latin typeface="KBH"/>
              <a:cs typeface="KBH"/>
            </a:endParaRPr>
          </a:p>
          <a:p>
            <a:endParaRPr lang="da-DK" sz="1300" dirty="0">
              <a:solidFill>
                <a:srgbClr val="070EAF"/>
              </a:solidFill>
              <a:latin typeface="KBH Tekst" panose="00000500000000000000" pitchFamily="2" charset="0"/>
            </a:endParaRPr>
          </a:p>
          <a:p>
            <a:r>
              <a:rPr lang="da-DK" sz="1300" dirty="0">
                <a:solidFill>
                  <a:srgbClr val="293D8C"/>
                </a:solidFill>
                <a:latin typeface="KBH Tekst" panose="00000500000000000000" pitchFamily="2" charset="0"/>
              </a:rPr>
              <a:t>Med udgangspunkt i scenariet skal I nu beskrive de opgaver og funktioner, der er på jeres arbejdsplads i krisesituationen. </a:t>
            </a:r>
          </a:p>
          <a:p>
            <a:r>
              <a:rPr lang="da-DK" sz="1300" dirty="0">
                <a:solidFill>
                  <a:srgbClr val="293D8C"/>
                </a:solidFill>
                <a:latin typeface="KBH Tekst" panose="00000500000000000000" pitchFamily="2" charset="0"/>
              </a:rPr>
              <a:t>I skal altså tale om og beskrive de opgaver og tilhørende funktioner, der er nødvendige for, at I kan opretholde jeres nøddrift. Det kan være alt lige fra, at der skal hentes ekstra håndsprit i depotet til information af børn og unge, forældre/ værger, personale og øvrig ledelse. Hvad </a:t>
            </a:r>
            <a:r>
              <a:rPr lang="da-DK" sz="1300" u="sng" dirty="0">
                <a:solidFill>
                  <a:srgbClr val="293D8C"/>
                </a:solidFill>
                <a:latin typeface="KBH Tekst" panose="00000500000000000000" pitchFamily="2" charset="0"/>
              </a:rPr>
              <a:t>skal</a:t>
            </a:r>
            <a:r>
              <a:rPr lang="da-DK" sz="1300" dirty="0">
                <a:solidFill>
                  <a:srgbClr val="293D8C"/>
                </a:solidFill>
                <a:latin typeface="KBH Tekst" panose="00000500000000000000" pitchFamily="2" charset="0"/>
              </a:rPr>
              <a:t> gøres, og hvilke funktioner </a:t>
            </a:r>
            <a:r>
              <a:rPr lang="da-DK" sz="1300" u="sng" dirty="0">
                <a:solidFill>
                  <a:srgbClr val="293D8C"/>
                </a:solidFill>
                <a:latin typeface="KBH Tekst" panose="00000500000000000000" pitchFamily="2" charset="0"/>
              </a:rPr>
              <a:t>skal</a:t>
            </a:r>
            <a:r>
              <a:rPr lang="da-DK" sz="1300" dirty="0">
                <a:solidFill>
                  <a:srgbClr val="293D8C"/>
                </a:solidFill>
                <a:latin typeface="KBH Tekst" panose="00000500000000000000" pitchFamily="2" charset="0"/>
              </a:rPr>
              <a:t> der til? Hvad lukkes ned, og hvem har mandatet til at lukke det ned? Tænk også på, hvordan I kan forberede jer før en krise, og hvad der skal til, når krisen er ovre, og I skal genoprette jeres normale drift. Skriv alle jeres pointer ned herunder og tag dem med til opsamlingen bagefter.</a:t>
            </a:r>
          </a:p>
        </p:txBody>
      </p:sp>
      <p:sp>
        <p:nvSpPr>
          <p:cNvPr id="7" name="object 7">
            <a:extLst>
              <a:ext uri="{FF2B5EF4-FFF2-40B4-BE49-F238E27FC236}">
                <a16:creationId xmlns:a16="http://schemas.microsoft.com/office/drawing/2014/main" id="{6A65F0F7-6539-54EE-5B82-184FEA36A155}"/>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070EAF"/>
                </a:solidFill>
                <a:latin typeface="KBH Tekst"/>
                <a:cs typeface="KBH Tekst"/>
              </a:rPr>
              <a:t>Scenarie</a:t>
            </a:r>
            <a:r>
              <a:rPr sz="1200" spc="15">
                <a:solidFill>
                  <a:srgbClr val="070EAF"/>
                </a:solidFill>
                <a:latin typeface="KBH Tekst"/>
                <a:cs typeface="KBH Tekst"/>
              </a:rPr>
              <a:t> </a:t>
            </a:r>
            <a:r>
              <a:rPr sz="1200" spc="-25">
                <a:solidFill>
                  <a:srgbClr val="070EAF"/>
                </a:solidFill>
                <a:latin typeface="KBH Tekst"/>
                <a:cs typeface="KBH Tekst"/>
              </a:rPr>
              <a:t>#1</a:t>
            </a:r>
            <a:endParaRPr sz="1200">
              <a:solidFill>
                <a:srgbClr val="070EAF"/>
              </a:solidFill>
              <a:latin typeface="KBH Tekst"/>
              <a:cs typeface="KBH Tekst"/>
            </a:endParaRPr>
          </a:p>
          <a:p>
            <a:pPr marL="12700">
              <a:lnSpc>
                <a:spcPct val="100000"/>
              </a:lnSpc>
            </a:pPr>
            <a:r>
              <a:rPr sz="1200" b="1" spc="-10">
                <a:solidFill>
                  <a:srgbClr val="070EAF"/>
                </a:solidFill>
                <a:latin typeface="KBH"/>
                <a:cs typeface="KBH"/>
              </a:rPr>
              <a:t>Strømsvigt</a:t>
            </a:r>
            <a:endParaRPr sz="1200">
              <a:solidFill>
                <a:srgbClr val="070EAF"/>
              </a:solidFill>
              <a:latin typeface="KBH"/>
              <a:cs typeface="KBH"/>
            </a:endParaRPr>
          </a:p>
        </p:txBody>
      </p:sp>
      <p:sp>
        <p:nvSpPr>
          <p:cNvPr id="8" name="object 8">
            <a:extLst>
              <a:ext uri="{FF2B5EF4-FFF2-40B4-BE49-F238E27FC236}">
                <a16:creationId xmlns:a16="http://schemas.microsoft.com/office/drawing/2014/main" id="{779499C5-D3F1-DB04-6AD2-3F3F7CB14497}"/>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1" name="object 2">
            <a:extLst>
              <a:ext uri="{FF2B5EF4-FFF2-40B4-BE49-F238E27FC236}">
                <a16:creationId xmlns:a16="http://schemas.microsoft.com/office/drawing/2014/main" id="{9F7D9F1C-DAB7-AB22-FB1B-EDA252A07EA5}"/>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3" name="Grafik 12">
            <a:extLst>
              <a:ext uri="{FF2B5EF4-FFF2-40B4-BE49-F238E27FC236}">
                <a16:creationId xmlns:a16="http://schemas.microsoft.com/office/drawing/2014/main" id="{C0A4D009-D2D2-7F5B-9AE0-D7A3B44FDB6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grpSp>
        <p:nvGrpSpPr>
          <p:cNvPr id="3" name="Gruppe 2">
            <a:extLst>
              <a:ext uri="{FF2B5EF4-FFF2-40B4-BE49-F238E27FC236}">
                <a16:creationId xmlns:a16="http://schemas.microsoft.com/office/drawing/2014/main" id="{C46BD52E-1A3D-4E2C-F2AA-9327894754BA}"/>
              </a:ext>
            </a:extLst>
          </p:cNvPr>
          <p:cNvGrpSpPr/>
          <p:nvPr/>
        </p:nvGrpSpPr>
        <p:grpSpPr>
          <a:xfrm>
            <a:off x="1157950" y="3171825"/>
            <a:ext cx="8227350" cy="3657600"/>
            <a:chOff x="1157950" y="3171825"/>
            <a:chExt cx="8227350" cy="3657600"/>
          </a:xfrm>
        </p:grpSpPr>
        <p:sp>
          <p:nvSpPr>
            <p:cNvPr id="4" name="Tekstfelt 3">
              <a:extLst>
                <a:ext uri="{FF2B5EF4-FFF2-40B4-BE49-F238E27FC236}">
                  <a16:creationId xmlns:a16="http://schemas.microsoft.com/office/drawing/2014/main" id="{6EFA6A47-64D1-D2F0-9929-F7579DDB1A80}"/>
                </a:ext>
              </a:extLst>
            </p:cNvPr>
            <p:cNvSpPr txBox="1"/>
            <p:nvPr/>
          </p:nvSpPr>
          <p:spPr>
            <a:xfrm>
              <a:off x="1157950" y="3171825"/>
              <a:ext cx="8227350" cy="3657600"/>
            </a:xfrm>
            <a:prstGeom prst="rect">
              <a:avLst/>
            </a:prstGeom>
            <a:solidFill>
              <a:schemeClr val="bg1"/>
            </a:solidFill>
            <a:ln w="3175">
              <a:solidFill>
                <a:srgbClr val="293D8C"/>
              </a:solidFill>
            </a:ln>
          </p:spPr>
          <p:txBody>
            <a:bodyPr wrap="square" rtlCol="0">
              <a:spAutoFit/>
            </a:bodyPr>
            <a:lstStyle/>
            <a:p>
              <a:endParaRPr lang="da-DK"/>
            </a:p>
          </p:txBody>
        </p:sp>
        <p:sp>
          <p:nvSpPr>
            <p:cNvPr id="5" name="Tekstfelt 4">
              <a:extLst>
                <a:ext uri="{FF2B5EF4-FFF2-40B4-BE49-F238E27FC236}">
                  <a16:creationId xmlns:a16="http://schemas.microsoft.com/office/drawing/2014/main" id="{C593D41D-7B8D-4E2A-CCDE-9B23C8D87CD7}"/>
                </a:ext>
              </a:extLst>
            </p:cNvPr>
            <p:cNvSpPr txBox="1"/>
            <p:nvPr/>
          </p:nvSpPr>
          <p:spPr>
            <a:xfrm>
              <a:off x="1308100" y="3248025"/>
              <a:ext cx="7959446" cy="338554"/>
            </a:xfrm>
            <a:prstGeom prst="rect">
              <a:avLst/>
            </a:prstGeom>
            <a:noFill/>
          </p:spPr>
          <p:txBody>
            <a:bodyPr wrap="square" rtlCol="0">
              <a:spAutoFit/>
            </a:bodyPr>
            <a:lstStyle/>
            <a:p>
              <a:r>
                <a:rPr lang="da-DK" sz="1600">
                  <a:solidFill>
                    <a:srgbClr val="293D8C"/>
                  </a:solidFill>
                  <a:latin typeface="KBH Tekst" panose="00000500000000000000" pitchFamily="2" charset="0"/>
                </a:rPr>
                <a:t>Før:</a:t>
              </a:r>
              <a:r>
                <a:rPr lang="da-DK" sz="1600">
                  <a:latin typeface="KBH Tekst" panose="00000500000000000000" pitchFamily="2" charset="0"/>
                </a:rPr>
                <a:t>			         </a:t>
              </a:r>
              <a:r>
                <a:rPr lang="da-DK" sz="1600">
                  <a:solidFill>
                    <a:srgbClr val="293D8C"/>
                  </a:solidFill>
                  <a:latin typeface="KBH Tekst" panose="00000500000000000000" pitchFamily="2" charset="0"/>
                </a:rPr>
                <a:t>Under:	</a:t>
              </a:r>
              <a:r>
                <a:rPr lang="da-DK" sz="1600">
                  <a:latin typeface="KBH Tekst" panose="00000500000000000000" pitchFamily="2" charset="0"/>
                </a:rPr>
                <a:t>	            </a:t>
              </a:r>
              <a:r>
                <a:rPr lang="da-DK" sz="1600">
                  <a:solidFill>
                    <a:srgbClr val="293D8C"/>
                  </a:solidFill>
                  <a:latin typeface="KBH Tekst" panose="00000500000000000000" pitchFamily="2" charset="0"/>
                </a:rPr>
                <a:t>Efter:</a:t>
              </a:r>
            </a:p>
          </p:txBody>
        </p:sp>
        <p:cxnSp>
          <p:nvCxnSpPr>
            <p:cNvPr id="9" name="Lige forbindelse 8">
              <a:extLst>
                <a:ext uri="{FF2B5EF4-FFF2-40B4-BE49-F238E27FC236}">
                  <a16:creationId xmlns:a16="http://schemas.microsoft.com/office/drawing/2014/main" id="{9CF816EF-EA14-F55A-0EEB-F882F7C9FBAD}"/>
                </a:ext>
              </a:extLst>
            </p:cNvPr>
            <p:cNvCxnSpPr/>
            <p:nvPr/>
          </p:nvCxnSpPr>
          <p:spPr>
            <a:xfrm>
              <a:off x="7327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cxnSp>
          <p:nvCxnSpPr>
            <p:cNvPr id="6" name="Lige forbindelse 5">
              <a:extLst>
                <a:ext uri="{FF2B5EF4-FFF2-40B4-BE49-F238E27FC236}">
                  <a16:creationId xmlns:a16="http://schemas.microsoft.com/office/drawing/2014/main" id="{21597409-2D62-9435-126B-4680BD7638D4}"/>
                </a:ext>
              </a:extLst>
            </p:cNvPr>
            <p:cNvCxnSpPr/>
            <p:nvPr/>
          </p:nvCxnSpPr>
          <p:spPr>
            <a:xfrm>
              <a:off x="3136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54140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30">
                <a:solidFill>
                  <a:srgbClr val="293D8C"/>
                </a:solidFill>
              </a:rPr>
              <a:t>Dialogkort</a:t>
            </a:r>
            <a:endParaRPr sz="8500">
              <a:solidFill>
                <a:srgbClr val="293D8C"/>
              </a:solidFill>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0892BDD-522C-03D9-FB07-33BDD62B6B76}"/>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21298" y="1301478"/>
            <a:ext cx="7883001" cy="4290918"/>
          </a:xfrm>
          <a:prstGeom prst="rect">
            <a:avLst/>
          </a:prstGeom>
        </p:spPr>
        <p:txBody>
          <a:bodyPr vert="horz" wrap="square" lIns="0" tIns="12700" rIns="0" bIns="0" rtlCol="0">
            <a:spAutoFit/>
          </a:bodyPr>
          <a:lstStyle/>
          <a:p>
            <a:pPr marL="12700">
              <a:lnSpc>
                <a:spcPct val="100000"/>
              </a:lnSpc>
              <a:spcBef>
                <a:spcPts val="100"/>
              </a:spcBef>
            </a:pPr>
            <a:r>
              <a:rPr sz="1800" b="1" spc="-10" dirty="0" err="1">
                <a:solidFill>
                  <a:srgbClr val="293D8C"/>
                </a:solidFill>
                <a:latin typeface="KBH"/>
                <a:cs typeface="KBH"/>
              </a:rPr>
              <a:t>Dialogkort</a:t>
            </a:r>
            <a:endParaRPr lang="da-DK" sz="1300" dirty="0">
              <a:solidFill>
                <a:srgbClr val="293D8C"/>
              </a:solidFill>
              <a:latin typeface="KBH Tekst" panose="00000500000000000000" pitchFamily="2" charset="0"/>
            </a:endParaRPr>
          </a:p>
          <a:p>
            <a:pPr rtl="0" fontAlgn="base"/>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Hvis krisen kræver, at du er på arbejde under en krise og måske uden for vanlig arbejdstid, har du så en plan 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fagkompetencer har du, som kan være relevante andre steder i organisationen, hvis der er brug for det under krisen? Hvordan vil det være for dig fx at skulle arbejde på en anden lokation eller med en anden målgruppe?</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Hvis du i din funktion ikke skal medvirke til nøddrift, er der så andre måder du kan hjælpe på under krisen (passe venners børn, hvis de er i nøddrift, hjælpe en nabo, være der for en pårørende eller andet)?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err="1"/>
              <a:t>Socialforvaltningen</a:t>
            </a:r>
            <a:endParaRPr sz="1200" dirty="0">
              <a:latin typeface="KBH Medium"/>
              <a:cs typeface="KBH Medium"/>
            </a:endParaRPr>
          </a:p>
        </p:txBody>
      </p:sp>
      <p:pic>
        <p:nvPicPr>
          <p:cNvPr id="10" name="Grafik 9">
            <a:extLst>
              <a:ext uri="{FF2B5EF4-FFF2-40B4-BE49-F238E27FC236}">
                <a16:creationId xmlns:a16="http://schemas.microsoft.com/office/drawing/2014/main" id="{A882F408-2183-5511-90C6-E2074C8F75D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308100" y="1724025"/>
            <a:ext cx="8590153" cy="1120820"/>
          </a:xfrm>
          <a:prstGeom prst="rect">
            <a:avLst/>
          </a:prstGeom>
        </p:spPr>
        <p:txBody>
          <a:bodyPr vert="horz" wrap="square" lIns="0" tIns="12700" rIns="0" bIns="0" rtlCol="0">
            <a:spAutoFit/>
          </a:bodyPr>
          <a:lstStyle/>
          <a:p>
            <a:r>
              <a:rPr lang="da-DK" sz="3600" i="1">
                <a:solidFill>
                  <a:srgbClr val="293D8C"/>
                </a:solidFill>
                <a:latin typeface="KBH Tekst" panose="00000500000000000000" pitchFamily="2" charset="0"/>
              </a:rPr>
              <a:t>Nøddrift sikrer kritiske funktioner under kriser via alternative løsninger</a:t>
            </a:r>
          </a:p>
        </p:txBody>
      </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a:extLst>
              <a:ext uri="{FF2B5EF4-FFF2-40B4-BE49-F238E27FC236}">
                <a16:creationId xmlns:a16="http://schemas.microsoft.com/office/drawing/2014/main" id="{52F44F88-4BC6-F67B-B1B3-015AD0C3DF2D}"/>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0" name="object 2">
            <a:extLst>
              <a:ext uri="{FF2B5EF4-FFF2-40B4-BE49-F238E27FC236}">
                <a16:creationId xmlns:a16="http://schemas.microsoft.com/office/drawing/2014/main" id="{8E1940E2-03F8-6F17-5674-884DC9D3DBF3}"/>
              </a:ext>
            </a:extLst>
          </p:cNvPr>
          <p:cNvSpPr/>
          <p:nvPr/>
        </p:nvSpPr>
        <p:spPr>
          <a:xfrm>
            <a:off x="0" y="6375829"/>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2" name="Grafik 11">
            <a:extLst>
              <a:ext uri="{FF2B5EF4-FFF2-40B4-BE49-F238E27FC236}">
                <a16:creationId xmlns:a16="http://schemas.microsoft.com/office/drawing/2014/main" id="{C80642D2-9ADC-7D04-3AAA-EC3F89D085F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sp>
        <p:nvSpPr>
          <p:cNvPr id="4" name="Tekstfelt 3">
            <a:extLst>
              <a:ext uri="{FF2B5EF4-FFF2-40B4-BE49-F238E27FC236}">
                <a16:creationId xmlns:a16="http://schemas.microsoft.com/office/drawing/2014/main" id="{BE5D0819-F764-8EAD-0327-875A94149033}"/>
              </a:ext>
            </a:extLst>
          </p:cNvPr>
          <p:cNvSpPr txBox="1"/>
          <p:nvPr/>
        </p:nvSpPr>
        <p:spPr>
          <a:xfrm>
            <a:off x="1308100" y="2849879"/>
            <a:ext cx="8382000" cy="2062103"/>
          </a:xfrm>
          <a:prstGeom prst="rect">
            <a:avLst/>
          </a:prstGeom>
          <a:noFill/>
        </p:spPr>
        <p:txBody>
          <a:bodyPr wrap="square">
            <a:spAutoFit/>
          </a:bodyPr>
          <a:lstStyle/>
          <a:p>
            <a:endParaRPr lang="da-DK" sz="1600" dirty="0">
              <a:latin typeface="KBH Tekst" panose="00000500000000000000" pitchFamily="2" charset="0"/>
            </a:endParaRPr>
          </a:p>
          <a:p>
            <a:endParaRPr lang="da-DK" sz="1600" dirty="0">
              <a:latin typeface="KBH Tekst" panose="00000500000000000000" pitchFamily="2" charset="0"/>
            </a:endParaRPr>
          </a:p>
          <a:p>
            <a:r>
              <a:rPr lang="da-DK" sz="1600" dirty="0">
                <a:solidFill>
                  <a:srgbClr val="293D8C"/>
                </a:solidFill>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børnene og de unge bedst muligt? Eller er det efter krisen, når der skal samles op og jeres normale drift genoprettes? </a:t>
            </a:r>
          </a:p>
        </p:txBody>
      </p:sp>
      <p:grpSp>
        <p:nvGrpSpPr>
          <p:cNvPr id="5" name="Gruppe 4">
            <a:extLst>
              <a:ext uri="{FF2B5EF4-FFF2-40B4-BE49-F238E27FC236}">
                <a16:creationId xmlns:a16="http://schemas.microsoft.com/office/drawing/2014/main" id="{7D5E0B6B-E602-3A78-F232-89DA6C2A300A}"/>
              </a:ext>
            </a:extLst>
          </p:cNvPr>
          <p:cNvGrpSpPr/>
          <p:nvPr/>
        </p:nvGrpSpPr>
        <p:grpSpPr>
          <a:xfrm>
            <a:off x="1398567" y="5104137"/>
            <a:ext cx="7972465" cy="1446858"/>
            <a:chOff x="1412835" y="3429000"/>
            <a:chExt cx="9664246" cy="2698443"/>
          </a:xfrm>
        </p:grpSpPr>
        <p:sp>
          <p:nvSpPr>
            <p:cNvPr id="6" name="Pil: højre 5">
              <a:extLst>
                <a:ext uri="{FF2B5EF4-FFF2-40B4-BE49-F238E27FC236}">
                  <a16:creationId xmlns:a16="http://schemas.microsoft.com/office/drawing/2014/main" id="{E1D6DDE9-A31C-40ED-ECC8-026EE8C5FFAA}"/>
                </a:ext>
              </a:extLst>
            </p:cNvPr>
            <p:cNvSpPr/>
            <p:nvPr/>
          </p:nvSpPr>
          <p:spPr>
            <a:xfrm>
              <a:off x="1412835" y="3429000"/>
              <a:ext cx="9664246" cy="2698443"/>
            </a:xfrm>
            <a:prstGeom prst="rightArrow">
              <a:avLst/>
            </a:prstGeom>
            <a:noFill/>
            <a:ln>
              <a:solidFill>
                <a:srgbClr val="293D8C"/>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solidFill>
                  <a:srgbClr val="293D8C"/>
                </a:solidFill>
              </a:endParaRPr>
            </a:p>
          </p:txBody>
        </p:sp>
        <p:cxnSp>
          <p:nvCxnSpPr>
            <p:cNvPr id="9" name="Lige forbindelse 8">
              <a:extLst>
                <a:ext uri="{FF2B5EF4-FFF2-40B4-BE49-F238E27FC236}">
                  <a16:creationId xmlns:a16="http://schemas.microsoft.com/office/drawing/2014/main" id="{E15AF5C7-0BA1-9BC0-4517-9E778AEB818C}"/>
                </a:ext>
              </a:extLst>
            </p:cNvPr>
            <p:cNvCxnSpPr>
              <a:cxnSpLocks/>
            </p:cNvCxnSpPr>
            <p:nvPr/>
          </p:nvCxnSpPr>
          <p:spPr>
            <a:xfrm>
              <a:off x="4254366" y="4114076"/>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Lige forbindelse 10">
              <a:extLst>
                <a:ext uri="{FF2B5EF4-FFF2-40B4-BE49-F238E27FC236}">
                  <a16:creationId xmlns:a16="http://schemas.microsoft.com/office/drawing/2014/main" id="{633CC4D0-ADB4-0F0C-0F86-0AF2B43F1E91}"/>
                </a:ext>
              </a:extLst>
            </p:cNvPr>
            <p:cNvCxnSpPr>
              <a:cxnSpLocks/>
            </p:cNvCxnSpPr>
            <p:nvPr/>
          </p:nvCxnSpPr>
          <p:spPr>
            <a:xfrm>
              <a:off x="7332846" y="4114077"/>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kstfelt 12">
              <a:extLst>
                <a:ext uri="{FF2B5EF4-FFF2-40B4-BE49-F238E27FC236}">
                  <a16:creationId xmlns:a16="http://schemas.microsoft.com/office/drawing/2014/main" id="{41B8E80D-D9E0-B2EA-DC1B-CB74480945B5}"/>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FØR</a:t>
              </a:r>
            </a:p>
            <a:p>
              <a:pPr algn="ctr"/>
              <a:r>
                <a:rPr lang="da-DK" sz="1400">
                  <a:solidFill>
                    <a:srgbClr val="293D8C"/>
                  </a:solidFill>
                  <a:latin typeface="KBH Tekst" panose="00000500000000000000" pitchFamily="2" charset="0"/>
                </a:rPr>
                <a:t>krisen</a:t>
              </a:r>
            </a:p>
          </p:txBody>
        </p:sp>
        <p:sp>
          <p:nvSpPr>
            <p:cNvPr id="14" name="Tekstfelt 13">
              <a:extLst>
                <a:ext uri="{FF2B5EF4-FFF2-40B4-BE49-F238E27FC236}">
                  <a16:creationId xmlns:a16="http://schemas.microsoft.com/office/drawing/2014/main" id="{A8F520D0-C58C-1AE9-6197-B0717AE6F6F5}"/>
                </a:ext>
              </a:extLst>
            </p:cNvPr>
            <p:cNvSpPr txBox="1"/>
            <p:nvPr/>
          </p:nvSpPr>
          <p:spPr>
            <a:xfrm>
              <a:off x="4875623" y="4135567"/>
              <a:ext cx="1706069" cy="1377635"/>
            </a:xfrm>
            <a:prstGeom prst="rect">
              <a:avLst/>
            </a:prstGeom>
            <a:noFill/>
          </p:spPr>
          <p:txBody>
            <a:bodyPr wrap="square">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UNDER</a:t>
              </a:r>
            </a:p>
            <a:p>
              <a:pPr algn="ctr"/>
              <a:r>
                <a:rPr lang="da-DK" sz="1400">
                  <a:solidFill>
                    <a:srgbClr val="293D8C"/>
                  </a:solidFill>
                  <a:latin typeface="KBH Tekst" panose="00000500000000000000" pitchFamily="2" charset="0"/>
                </a:rPr>
                <a:t>krisen</a:t>
              </a:r>
            </a:p>
          </p:txBody>
        </p:sp>
        <p:sp>
          <p:nvSpPr>
            <p:cNvPr id="15" name="Tekstfelt 14">
              <a:extLst>
                <a:ext uri="{FF2B5EF4-FFF2-40B4-BE49-F238E27FC236}">
                  <a16:creationId xmlns:a16="http://schemas.microsoft.com/office/drawing/2014/main" id="{32FCAB8C-9B1E-86B0-F954-9FF38CAE988A}"/>
                </a:ext>
              </a:extLst>
            </p:cNvPr>
            <p:cNvSpPr txBox="1"/>
            <p:nvPr/>
          </p:nvSpPr>
          <p:spPr>
            <a:xfrm>
              <a:off x="7779091" y="4114076"/>
              <a:ext cx="1375196" cy="1377635"/>
            </a:xfrm>
            <a:prstGeom prst="rect">
              <a:avLst/>
            </a:prstGeom>
            <a:noFill/>
          </p:spPr>
          <p:txBody>
            <a:bodyPr wrap="square">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EFTER</a:t>
              </a:r>
            </a:p>
            <a:p>
              <a:pPr algn="ctr"/>
              <a:r>
                <a:rPr lang="da-DK" sz="1400">
                  <a:solidFill>
                    <a:srgbClr val="293D8C"/>
                  </a:solidFill>
                  <a:latin typeface="KBH Tekst" panose="00000500000000000000" pitchFamily="2" charset="0"/>
                </a:rPr>
                <a:t>krisen</a:t>
              </a:r>
            </a:p>
          </p:txBody>
        </p:sp>
      </p:grpSp>
    </p:spTree>
    <p:extLst>
      <p:ext uri="{BB962C8B-B14F-4D97-AF65-F5344CB8AC3E}">
        <p14:creationId xmlns:p14="http://schemas.microsoft.com/office/powerpoint/2010/main" val="335640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10">
                <a:solidFill>
                  <a:srgbClr val="293D8C"/>
                </a:solidFill>
              </a:rPr>
              <a:t>Strømsvigt</a:t>
            </a:r>
            <a:endParaRPr sz="8500">
              <a:solidFill>
                <a:srgbClr val="293D8C"/>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11" name="object 11"/>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18" name="Grafik 17">
            <a:extLst>
              <a:ext uri="{FF2B5EF4-FFF2-40B4-BE49-F238E27FC236}">
                <a16:creationId xmlns:a16="http://schemas.microsoft.com/office/drawing/2014/main" id="{8733225D-3588-4680-DF91-7EBD0EB21D3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937648" y="3095625"/>
            <a:ext cx="2618852" cy="32359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121299" y="1442154"/>
            <a:ext cx="7425801" cy="3952364"/>
          </a:xfrm>
          <a:prstGeom prst="rect">
            <a:avLst/>
          </a:prstGeom>
        </p:spPr>
        <p:txBody>
          <a:bodyPr vert="horz" wrap="square" lIns="0" tIns="12700" rIns="0" bIns="0" rtlCol="0">
            <a:spAutoFit/>
          </a:bodyPr>
          <a:lstStyle/>
          <a:p>
            <a:pPr marL="12700">
              <a:lnSpc>
                <a:spcPct val="100000"/>
              </a:lnSpc>
              <a:spcBef>
                <a:spcPts val="100"/>
              </a:spcBef>
            </a:pPr>
            <a:r>
              <a:rPr sz="1800" dirty="0" err="1">
                <a:solidFill>
                  <a:srgbClr val="293D8C"/>
                </a:solidFill>
                <a:latin typeface="KBH Tekst"/>
                <a:cs typeface="KBH Tekst"/>
              </a:rPr>
              <a:t>Scenarie</a:t>
            </a:r>
            <a:r>
              <a:rPr sz="1800" dirty="0">
                <a:solidFill>
                  <a:srgbClr val="293D8C"/>
                </a:solidFill>
                <a:latin typeface="KBH Tekst"/>
                <a:cs typeface="KBH Tekst"/>
              </a:rPr>
              <a:t> #1:</a:t>
            </a:r>
            <a:r>
              <a:rPr sz="1800" spc="15" dirty="0">
                <a:solidFill>
                  <a:srgbClr val="293D8C"/>
                </a:solidFill>
                <a:latin typeface="KBH Tekst"/>
                <a:cs typeface="KBH Tekst"/>
              </a:rPr>
              <a:t> </a:t>
            </a:r>
            <a:r>
              <a:rPr sz="1800" b="1" spc="-10" dirty="0" err="1">
                <a:solidFill>
                  <a:srgbClr val="293D8C"/>
                </a:solidFill>
                <a:latin typeface="KBH"/>
                <a:cs typeface="KBH"/>
              </a:rPr>
              <a:t>Strømsvigt</a:t>
            </a:r>
            <a:endParaRPr sz="1800" dirty="0">
              <a:solidFill>
                <a:srgbClr val="293D8C"/>
              </a:solidFill>
              <a:latin typeface="KBH"/>
              <a:cs typeface="KBH"/>
            </a:endParaRP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Det er d. 18. december, og klokken er 11.00. Der har været brand i en stor transformatorstation. Strømmen er derfor forsvundet på store dele af Sjælland, og det gælder også </a:t>
            </a:r>
            <a:r>
              <a:rPr lang="da-DK" sz="1400" u="sng" dirty="0">
                <a:solidFill>
                  <a:srgbClr val="293D8C"/>
                </a:solidFill>
                <a:latin typeface="KBH Tekst" panose="00000500000000000000" pitchFamily="2" charset="0"/>
              </a:rPr>
              <a:t>hele</a:t>
            </a:r>
            <a:r>
              <a:rPr lang="da-DK" sz="1400" dirty="0">
                <a:solidFill>
                  <a:srgbClr val="293D8C"/>
                </a:solidFill>
                <a:latin typeface="KBH Tekst" panose="00000500000000000000" pitchFamily="2" charset="0"/>
              </a:rPr>
              <a:t> Københavnsområdet.</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Temperaturen ligger omkring frysepunktet og forventes de kommende dage at ligge mellem -2 og +3 grader. Der er en let brise fra vest og nordvest, ikke over 7 m/s.</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Strømsvigtet har hurtigt skabt kaos i hele København. Bygninger er uden lys, trafiklys er gået ud, den offentlige transport er kraftigt påvirket, telefonnettet er overbelastet, banker og butikker lukker af sikkerhedshensyn, og politiet patruljerer ekstra for at undgå tyveri og indbrud.</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Det er uklart, hvor længe strømafbrydelsen vil vare, men det forventes, at der vil gå adskillige timer og sandsynligvis flere døgn, før alle har strøm igen. </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Hvordan håndterer I strømafbrydelsen på jeres arbejdsplads?</a:t>
            </a: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9" name="object 2">
            <a:extLst>
              <a:ext uri="{FF2B5EF4-FFF2-40B4-BE49-F238E27FC236}">
                <a16:creationId xmlns:a16="http://schemas.microsoft.com/office/drawing/2014/main" id="{DFC21B33-58B8-C58D-728A-F8D3788F544E}"/>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1" name="Grafik 10">
            <a:extLst>
              <a:ext uri="{FF2B5EF4-FFF2-40B4-BE49-F238E27FC236}">
                <a16:creationId xmlns:a16="http://schemas.microsoft.com/office/drawing/2014/main" id="{5F225F83-A94A-6F54-C381-A50E4504D92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a:solidFill>
                  <a:srgbClr val="293D8C"/>
                </a:solidFill>
              </a:rPr>
              <a:t>Bonus-</a:t>
            </a:r>
            <a:r>
              <a:rPr sz="8500" spc="-35">
                <a:solidFill>
                  <a:srgbClr val="293D8C"/>
                </a:solidFill>
              </a:rPr>
              <a:t>info</a:t>
            </a:r>
            <a:endParaRPr sz="8500">
              <a:solidFill>
                <a:srgbClr val="293D8C"/>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8" name="Grafik 7">
            <a:extLst>
              <a:ext uri="{FF2B5EF4-FFF2-40B4-BE49-F238E27FC236}">
                <a16:creationId xmlns:a16="http://schemas.microsoft.com/office/drawing/2014/main" id="{2600C374-C38B-C183-2DF4-3EF4BE33F5E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4432300" y="3095625"/>
            <a:ext cx="2152650" cy="21526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61348" y="1442153"/>
            <a:ext cx="7538152" cy="3767698"/>
          </a:xfrm>
          <a:prstGeom prst="rect">
            <a:avLst/>
          </a:prstGeom>
        </p:spPr>
        <p:txBody>
          <a:bodyPr vert="horz" wrap="square" lIns="0" tIns="12700" rIns="0" bIns="0" rtlCol="0" anchor="t">
            <a:spAutoFit/>
          </a:bodyPr>
          <a:lstStyle/>
          <a:p>
            <a:pPr marL="12700">
              <a:lnSpc>
                <a:spcPct val="100000"/>
              </a:lnSpc>
              <a:spcBef>
                <a:spcPts val="100"/>
              </a:spcBef>
            </a:pPr>
            <a:r>
              <a:rPr sz="1800" b="1" spc="-10" dirty="0">
                <a:solidFill>
                  <a:srgbClr val="070EAF"/>
                </a:solidFill>
                <a:latin typeface="KBH"/>
                <a:cs typeface="KBH"/>
              </a:rPr>
              <a:t>Bonus</a:t>
            </a:r>
            <a:r>
              <a:rPr lang="da-DK" sz="1800" b="1" spc="-10" dirty="0">
                <a:solidFill>
                  <a:srgbClr val="070EAF"/>
                </a:solidFill>
                <a:latin typeface="KBH"/>
                <a:cs typeface="KBH"/>
              </a:rPr>
              <a:t>-</a:t>
            </a:r>
            <a:r>
              <a:rPr sz="1800" b="1" spc="-10" dirty="0">
                <a:solidFill>
                  <a:srgbClr val="070EAF"/>
                </a:solidFill>
                <a:latin typeface="KBH"/>
                <a:cs typeface="KBH"/>
              </a:rPr>
              <a:t>info</a:t>
            </a:r>
            <a:endParaRPr sz="1800" dirty="0">
              <a:solidFill>
                <a:srgbClr val="070EAF"/>
              </a:solidFill>
              <a:latin typeface="KBH"/>
              <a:cs typeface="KBH"/>
            </a:endParaRPr>
          </a:p>
          <a:p>
            <a:endParaRPr lang="da-DK" sz="1800" dirty="0">
              <a:solidFill>
                <a:srgbClr val="070EAF"/>
              </a:solidFill>
            </a:endParaRPr>
          </a:p>
          <a:p>
            <a:pPr marL="285750" lvl="0" indent="-285750">
              <a:buFont typeface="Courier New" panose="02070309020205020404" pitchFamily="49" charset="0"/>
              <a:buChar char="o"/>
            </a:pPr>
            <a:r>
              <a:rPr lang="da-DK" sz="1300" b="1" dirty="0">
                <a:solidFill>
                  <a:srgbClr val="293D8C"/>
                </a:solidFill>
                <a:latin typeface="KBH Tekst"/>
              </a:rPr>
              <a:t>Varmeforsyningen</a:t>
            </a:r>
            <a:r>
              <a:rPr lang="da-DK" sz="1300" dirty="0">
                <a:solidFill>
                  <a:srgbClr val="293D8C"/>
                </a:solidFill>
                <a:latin typeface="KBH Tekst"/>
              </a:rPr>
              <a:t> i alle bygninger standser øjeblikkeligt, medmindre der er nødstrøm på bygningens fordelingsanordninger og forsyningskilde. Al fjernvarme i København stopper omgående.</a:t>
            </a:r>
          </a:p>
          <a:p>
            <a:pPr marL="285750" lvl="0" indent="-285750">
              <a:buFont typeface="Courier New" panose="02070309020205020404" pitchFamily="49" charset="0"/>
              <a:buChar char="o"/>
            </a:pPr>
            <a:r>
              <a:rPr lang="da-DK" sz="1300" dirty="0">
                <a:solidFill>
                  <a:srgbClr val="293D8C"/>
                </a:solidFill>
                <a:latin typeface="KBH Tekst"/>
              </a:rPr>
              <a:t>Efter cirka 30 minutter vil hele hovedstadsområdet opleve problemer med </a:t>
            </a:r>
            <a:r>
              <a:rPr lang="da-DK" sz="1300" b="1" dirty="0">
                <a:solidFill>
                  <a:srgbClr val="293D8C"/>
                </a:solidFill>
                <a:latin typeface="KBH Tekst"/>
              </a:rPr>
              <a:t>mobilnettet</a:t>
            </a:r>
            <a:r>
              <a:rPr lang="da-DK" sz="1300" dirty="0">
                <a:solidFill>
                  <a:srgbClr val="293D8C"/>
                </a:solidFill>
                <a:latin typeface="KBH Tekst"/>
              </a:rPr>
              <a:t>, da det bliver overbelastet. Der vil altså være væsentlige problemer med </a:t>
            </a:r>
            <a:r>
              <a:rPr lang="da-DK" sz="1300" dirty="0" err="1">
                <a:solidFill>
                  <a:srgbClr val="293D8C"/>
                </a:solidFill>
                <a:latin typeface="KBH Tekst"/>
              </a:rPr>
              <a:t>mobiltelefoni</a:t>
            </a:r>
            <a:r>
              <a:rPr lang="da-DK" sz="1300" dirty="0">
                <a:solidFill>
                  <a:srgbClr val="293D8C"/>
                </a:solidFill>
                <a:latin typeface="KBH Tekst"/>
              </a:rPr>
              <a:t> efter cirka 30 minutter. Mobilmasterne har nødstrøm til cirka to timer. Herefter vil masterne falde ud, og der vil være begrænset dækning.</a:t>
            </a:r>
          </a:p>
          <a:p>
            <a:pPr marL="285750" lvl="0" indent="-285750">
              <a:buFont typeface="Courier New" panose="02070309020205020404" pitchFamily="49" charset="0"/>
              <a:buChar char="o"/>
            </a:pPr>
            <a:r>
              <a:rPr lang="da-DK" sz="1300" b="1" dirty="0">
                <a:solidFill>
                  <a:srgbClr val="293D8C"/>
                </a:solidFill>
                <a:latin typeface="KBH Tekst"/>
              </a:rPr>
              <a:t>Levering af internet/data</a:t>
            </a:r>
            <a:r>
              <a:rPr lang="da-DK" sz="1300" dirty="0">
                <a:solidFill>
                  <a:srgbClr val="293D8C"/>
                </a:solidFill>
                <a:latin typeface="KBH Tekst"/>
              </a:rPr>
              <a:t> falder ud efter cirka to timer, da der ikke længere vil være nødstrøm. I Københavns Kommune vil der ikke være netværksdækning på nogen lokaliteter overhovedet, og netværksafhængige it-systemer kan ikke tilgås.</a:t>
            </a:r>
          </a:p>
          <a:p>
            <a:pPr marL="285750" lvl="0" indent="-285750">
              <a:buFont typeface="Courier New" panose="02070309020205020404" pitchFamily="49" charset="0"/>
              <a:buChar char="o"/>
            </a:pPr>
            <a:r>
              <a:rPr lang="da-DK" sz="1300" b="1" dirty="0">
                <a:solidFill>
                  <a:srgbClr val="293D8C"/>
                </a:solidFill>
                <a:latin typeface="KBH Tekst"/>
              </a:rPr>
              <a:t>Vandforsyningen</a:t>
            </a:r>
            <a:r>
              <a:rPr lang="da-DK" sz="1300" dirty="0">
                <a:solidFill>
                  <a:srgbClr val="293D8C"/>
                </a:solidFill>
                <a:latin typeface="KBH Tekst"/>
              </a:rPr>
              <a:t> til alle bygninger i København fungerer i op til 12 timer afhængig af forbrug. Der vil dog være nedsat tryk på vandledningerne, og der kan være problemer med vandforsyningen over 3. sals højde.</a:t>
            </a:r>
          </a:p>
          <a:p>
            <a:pPr marL="285750" lvl="0" indent="-285750">
              <a:buFont typeface="Courier New" panose="02070309020205020404" pitchFamily="49" charset="0"/>
              <a:buChar char="o"/>
            </a:pPr>
            <a:r>
              <a:rPr lang="da-DK" sz="1300" b="1" dirty="0">
                <a:solidFill>
                  <a:srgbClr val="293D8C"/>
                </a:solidFill>
                <a:latin typeface="KBH Tekst"/>
              </a:rPr>
              <a:t>Spildevandssystemet </a:t>
            </a:r>
            <a:r>
              <a:rPr lang="da-DK" sz="1300" dirty="0">
                <a:solidFill>
                  <a:srgbClr val="293D8C"/>
                </a:solidFill>
                <a:latin typeface="KBH Tekst"/>
              </a:rPr>
              <a:t>i København er meget lidt sårbart overfor strømsvigt, så fx toiletter vil fungere, så længe der er vand til skyl. Afløbsdelen vil dog blive udfordret på grund af manglende strøm til pumperne, så brugen af toiletter i København vil være vanskelig.</a:t>
            </a: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9" name="object 2">
            <a:extLst>
              <a:ext uri="{FF2B5EF4-FFF2-40B4-BE49-F238E27FC236}">
                <a16:creationId xmlns:a16="http://schemas.microsoft.com/office/drawing/2014/main" id="{9A1FFD1E-05AF-0349-F9C9-6AB16989067A}"/>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0" name="Grafik 9">
            <a:extLst>
              <a:ext uri="{FF2B5EF4-FFF2-40B4-BE49-F238E27FC236}">
                <a16:creationId xmlns:a16="http://schemas.microsoft.com/office/drawing/2014/main" id="{C119DF8B-BA0C-C144-DDF2-D3B0619AD9C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267546" y="200025"/>
            <a:ext cx="1058648" cy="13081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a:solidFill>
                  <a:srgbClr val="293D8C"/>
                </a:solidFill>
              </a:rPr>
              <a:t>Hjælpe-</a:t>
            </a:r>
            <a:r>
              <a:rPr sz="8500" spc="-30">
                <a:solidFill>
                  <a:srgbClr val="293D8C"/>
                </a:solidFill>
              </a:rPr>
              <a:t>spørgsmål</a:t>
            </a:r>
            <a:endParaRPr sz="8500">
              <a:solidFill>
                <a:srgbClr val="293D8C"/>
              </a:solidFill>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803900" y="4162425"/>
            <a:ext cx="1600200" cy="226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DF6C011C-C8F9-A21C-B421-1A5B6FFF483B}"/>
              </a:ext>
            </a:extLst>
          </p:cNvPr>
          <p:cNvSpPr/>
          <p:nvPr/>
        </p:nvSpPr>
        <p:spPr>
          <a:xfrm>
            <a:off x="0" y="6224808"/>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3" name="object 3"/>
          <p:cNvSpPr txBox="1"/>
          <p:nvPr/>
        </p:nvSpPr>
        <p:spPr>
          <a:xfrm>
            <a:off x="622300" y="855423"/>
            <a:ext cx="9601200" cy="6555641"/>
          </a:xfrm>
          <a:prstGeom prst="rect">
            <a:avLst/>
          </a:prstGeom>
        </p:spPr>
        <p:txBody>
          <a:bodyPr vert="horz" wrap="square" lIns="0" tIns="12700" rIns="0" bIns="0" numCol="2" rtlCol="0">
            <a:spAutoFit/>
          </a:bodyPr>
          <a:lstStyle/>
          <a:p>
            <a:pPr marL="12700">
              <a:lnSpc>
                <a:spcPct val="100000"/>
              </a:lnSpc>
              <a:spcBef>
                <a:spcPts val="100"/>
              </a:spcBef>
            </a:pPr>
            <a:endParaRPr lang="da-DK" sz="1800" b="1" spc="-10" dirty="0">
              <a:solidFill>
                <a:srgbClr val="293D8C"/>
              </a:solidFill>
              <a:latin typeface="KBH"/>
              <a:cs typeface="KBH"/>
            </a:endParaRPr>
          </a:p>
          <a:p>
            <a:pPr marL="12700">
              <a:lnSpc>
                <a:spcPct val="100000"/>
              </a:lnSpc>
              <a:spcBef>
                <a:spcPts val="100"/>
              </a:spcBef>
            </a:pPr>
            <a:r>
              <a:rPr sz="1800" b="1" spc="-10" dirty="0" err="1">
                <a:solidFill>
                  <a:srgbClr val="293D8C"/>
                </a:solidFill>
                <a:latin typeface="KBH"/>
                <a:cs typeface="KBH"/>
              </a:rPr>
              <a:t>Hjælpespørgsmål</a:t>
            </a:r>
            <a:endParaRPr lang="da-DK" sz="1400" dirty="0">
              <a:solidFill>
                <a:srgbClr val="293D8C"/>
              </a:solidFill>
              <a:latin typeface="KBH Tekst"/>
              <a:cs typeface="KBH Tekst"/>
            </a:endParaRPr>
          </a:p>
          <a:p>
            <a:pPr marL="298450" indent="-285750">
              <a:spcBef>
                <a:spcPts val="1740"/>
              </a:spcBef>
              <a:buFont typeface="Courier New" panose="02070309020205020404" pitchFamily="49" charset="0"/>
              <a:buChar char="o"/>
            </a:pPr>
            <a:r>
              <a:rPr lang="da-DK" sz="1400" dirty="0">
                <a:solidFill>
                  <a:srgbClr val="293D8C"/>
                </a:solidFill>
                <a:latin typeface="KBH Tekst"/>
                <a:cs typeface="KBH Tekst"/>
              </a:rPr>
              <a:t>Hvem</a:t>
            </a:r>
            <a:r>
              <a:rPr lang="da-DK" sz="1400" spc="-20" dirty="0">
                <a:solidFill>
                  <a:srgbClr val="293D8C"/>
                </a:solidFill>
                <a:latin typeface="KBH Tekst"/>
                <a:cs typeface="KBH Tekst"/>
              </a:rPr>
              <a:t> </a:t>
            </a:r>
            <a:r>
              <a:rPr lang="da-DK" sz="1400" dirty="0">
                <a:solidFill>
                  <a:srgbClr val="293D8C"/>
                </a:solidFill>
                <a:latin typeface="KBH Tekst"/>
                <a:cs typeface="KBH Tekst"/>
              </a:rPr>
              <a:t>skal</a:t>
            </a:r>
            <a:r>
              <a:rPr lang="da-DK" sz="1400" spc="-10" dirty="0">
                <a:solidFill>
                  <a:srgbClr val="293D8C"/>
                </a:solidFill>
                <a:latin typeface="KBH Tekst"/>
                <a:cs typeface="KBH Tekst"/>
              </a:rPr>
              <a:t> </a:t>
            </a:r>
            <a:r>
              <a:rPr lang="da-DK" sz="1400" dirty="0">
                <a:solidFill>
                  <a:srgbClr val="293D8C"/>
                </a:solidFill>
                <a:latin typeface="KBH Tekst"/>
                <a:cs typeface="KBH Tekst"/>
              </a:rPr>
              <a:t>informeres</a:t>
            </a:r>
            <a:r>
              <a:rPr lang="da-DK" sz="1400" spc="-10"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a:t>
            </a:r>
            <a:r>
              <a:rPr lang="da-DK" sz="1400" spc="-10" dirty="0">
                <a:solidFill>
                  <a:srgbClr val="293D8C"/>
                </a:solidFill>
                <a:latin typeface="KBH Tekst"/>
                <a:cs typeface="KBH Tekst"/>
              </a:rPr>
              <a:t>hvordan?</a:t>
            </a:r>
            <a:endParaRPr lang="da-DK" sz="140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Kan</a:t>
            </a:r>
            <a:r>
              <a:rPr lang="da-DK" sz="1400" spc="-5" dirty="0">
                <a:solidFill>
                  <a:srgbClr val="293D8C"/>
                </a:solidFill>
                <a:latin typeface="KBH Tekst"/>
                <a:cs typeface="KBH Tekst"/>
              </a:rPr>
              <a:t> </a:t>
            </a:r>
            <a:r>
              <a:rPr lang="da-DK" sz="1400" spc="-20" dirty="0">
                <a:solidFill>
                  <a:srgbClr val="293D8C"/>
                </a:solidFill>
                <a:latin typeface="KBH Tekst"/>
                <a:cs typeface="KBH Tekst"/>
              </a:rPr>
              <a:t>strømsvigtet</a:t>
            </a:r>
            <a:r>
              <a:rPr lang="da-DK" sz="1400" spc="-5" dirty="0">
                <a:solidFill>
                  <a:srgbClr val="293D8C"/>
                </a:solidFill>
                <a:latin typeface="KBH Tekst"/>
                <a:cs typeface="KBH Tekst"/>
              </a:rPr>
              <a:t> </a:t>
            </a:r>
            <a:r>
              <a:rPr lang="da-DK" sz="1400" dirty="0">
                <a:solidFill>
                  <a:srgbClr val="293D8C"/>
                </a:solidFill>
                <a:latin typeface="KBH Tekst"/>
                <a:cs typeface="KBH Tekst"/>
              </a:rPr>
              <a:t>ramme</a:t>
            </a:r>
            <a:r>
              <a:rPr lang="da-DK" sz="1400" spc="-5" dirty="0">
                <a:solidFill>
                  <a:srgbClr val="293D8C"/>
                </a:solidFill>
                <a:latin typeface="KBH Tekst"/>
                <a:cs typeface="KBH Tekst"/>
              </a:rPr>
              <a:t> </a:t>
            </a:r>
            <a:r>
              <a:rPr lang="da-DK" sz="1400" dirty="0">
                <a:solidFill>
                  <a:srgbClr val="293D8C"/>
                </a:solidFill>
                <a:latin typeface="KBH Tekst"/>
                <a:cs typeface="KBH Tekst"/>
              </a:rPr>
              <a:t>andre</a:t>
            </a:r>
            <a:r>
              <a:rPr lang="da-DK" sz="1400" spc="-5" dirty="0">
                <a:solidFill>
                  <a:srgbClr val="293D8C"/>
                </a:solidFill>
                <a:latin typeface="KBH Tekst"/>
                <a:cs typeface="KBH Tekst"/>
              </a:rPr>
              <a:t> </a:t>
            </a:r>
            <a:r>
              <a:rPr lang="da-DK" sz="1400" spc="-55" dirty="0">
                <a:solidFill>
                  <a:srgbClr val="293D8C"/>
                </a:solidFill>
                <a:latin typeface="KBH Tekst"/>
                <a:cs typeface="KBH Tekst"/>
              </a:rPr>
              <a:t>vigtige</a:t>
            </a:r>
            <a:r>
              <a:rPr lang="da-DK" sz="1400" spc="-5" dirty="0">
                <a:solidFill>
                  <a:srgbClr val="293D8C"/>
                </a:solidFill>
                <a:latin typeface="KBH Tekst"/>
                <a:cs typeface="KBH Tekst"/>
              </a:rPr>
              <a:t> </a:t>
            </a:r>
            <a:r>
              <a:rPr lang="da-DK" sz="1400" spc="-10" dirty="0">
                <a:solidFill>
                  <a:srgbClr val="293D8C"/>
                </a:solidFill>
                <a:latin typeface="KBH Tekst"/>
                <a:cs typeface="KBH Tekst"/>
              </a:rPr>
              <a:t>forsyningskilder</a:t>
            </a:r>
            <a:r>
              <a:rPr lang="da-DK" sz="1400" spc="-5" dirty="0">
                <a:solidFill>
                  <a:srgbClr val="293D8C"/>
                </a:solidFill>
                <a:latin typeface="KBH Tekst"/>
                <a:cs typeface="KBH Tekst"/>
              </a:rPr>
              <a:t> </a:t>
            </a:r>
            <a:r>
              <a:rPr lang="da-DK" sz="1400" dirty="0">
                <a:solidFill>
                  <a:srgbClr val="293D8C"/>
                </a:solidFill>
                <a:latin typeface="KBH Tekst"/>
                <a:cs typeface="KBH Tekst"/>
              </a:rPr>
              <a:t>hos</a:t>
            </a:r>
            <a:r>
              <a:rPr lang="da-DK" sz="1400" spc="-5" dirty="0">
                <a:solidFill>
                  <a:srgbClr val="293D8C"/>
                </a:solidFill>
                <a:latin typeface="KBH Tekst"/>
                <a:cs typeface="KBH Tekst"/>
              </a:rPr>
              <a:t> </a:t>
            </a:r>
            <a:r>
              <a:rPr lang="da-DK" sz="1400" spc="-20" dirty="0">
                <a:solidFill>
                  <a:srgbClr val="293D8C"/>
                </a:solidFill>
                <a:latin typeface="KBH Tekst"/>
                <a:cs typeface="KBH Tekst"/>
              </a:rPr>
              <a:t>jer?</a:t>
            </a:r>
            <a:endParaRPr lang="da-DK" sz="1400" dirty="0">
              <a:solidFill>
                <a:srgbClr val="293D8C"/>
              </a:solidFill>
              <a:latin typeface="KBH Tekst"/>
              <a:cs typeface="KBH Tekst"/>
            </a:endParaRPr>
          </a:p>
          <a:p>
            <a:pPr marL="298450" marR="5080" indent="-285750">
              <a:spcBef>
                <a:spcPts val="850"/>
              </a:spcBef>
              <a:buFont typeface="Courier New" panose="02070309020205020404" pitchFamily="49" charset="0"/>
              <a:buChar char="o"/>
            </a:pPr>
            <a:r>
              <a:rPr lang="da-DK" sz="1400" dirty="0">
                <a:solidFill>
                  <a:srgbClr val="293D8C"/>
                </a:solidFill>
                <a:latin typeface="KBH Tekst"/>
                <a:cs typeface="KBH Tekst"/>
              </a:rPr>
              <a:t>Hvordan</a:t>
            </a:r>
            <a:r>
              <a:rPr lang="da-DK" sz="1400" spc="-5"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5" dirty="0">
                <a:solidFill>
                  <a:srgbClr val="293D8C"/>
                </a:solidFill>
                <a:latin typeface="KBH Tekst"/>
                <a:cs typeface="KBH Tekst"/>
              </a:rPr>
              <a:t> </a:t>
            </a:r>
            <a:r>
              <a:rPr lang="da-DK" sz="1400" dirty="0">
                <a:solidFill>
                  <a:srgbClr val="293D8C"/>
                </a:solidFill>
                <a:latin typeface="KBH Tekst"/>
                <a:cs typeface="KBH Tekst"/>
              </a:rPr>
              <a:t>jeres</a:t>
            </a:r>
            <a:r>
              <a:rPr lang="da-DK" sz="1400" spc="-5" dirty="0">
                <a:solidFill>
                  <a:srgbClr val="293D8C"/>
                </a:solidFill>
                <a:latin typeface="KBH Tekst"/>
                <a:cs typeface="KBH Tekst"/>
              </a:rPr>
              <a:t> </a:t>
            </a:r>
            <a:r>
              <a:rPr lang="da-DK" sz="1400" spc="-10" dirty="0">
                <a:solidFill>
                  <a:srgbClr val="293D8C"/>
                </a:solidFill>
                <a:latin typeface="KBH Tekst"/>
                <a:cs typeface="KBH Tekst"/>
              </a:rPr>
              <a:t>arbejdsplads </a:t>
            </a:r>
            <a:r>
              <a:rPr lang="da-DK" sz="1400" dirty="0">
                <a:solidFill>
                  <a:srgbClr val="293D8C"/>
                </a:solidFill>
                <a:latin typeface="KBH Tekst"/>
                <a:cs typeface="KBH Tekst"/>
              </a:rPr>
              <a:t>rent</a:t>
            </a:r>
            <a:r>
              <a:rPr lang="da-DK" sz="1400" spc="-5" dirty="0">
                <a:solidFill>
                  <a:srgbClr val="293D8C"/>
                </a:solidFill>
                <a:latin typeface="KBH Tekst"/>
                <a:cs typeface="KBH Tekst"/>
              </a:rPr>
              <a:t> </a:t>
            </a:r>
            <a:r>
              <a:rPr lang="da-DK" sz="1400" dirty="0">
                <a:solidFill>
                  <a:srgbClr val="293D8C"/>
                </a:solidFill>
                <a:latin typeface="KBH Tekst"/>
                <a:cs typeface="KBH Tekst"/>
              </a:rPr>
              <a:t>praktisk?</a:t>
            </a:r>
            <a:r>
              <a:rPr lang="da-DK" sz="1400" spc="-5" dirty="0">
                <a:solidFill>
                  <a:srgbClr val="293D8C"/>
                </a:solidFill>
                <a:latin typeface="KBH Tekst"/>
                <a:cs typeface="KBH Tekst"/>
              </a:rPr>
              <a:t> </a:t>
            </a:r>
            <a:r>
              <a:rPr lang="da-DK" sz="1400" dirty="0">
                <a:solidFill>
                  <a:srgbClr val="293D8C"/>
                </a:solidFill>
                <a:latin typeface="KBH Tekst"/>
                <a:cs typeface="KBH Tekst"/>
              </a:rPr>
              <a:t>Elektriske</a:t>
            </a:r>
            <a:r>
              <a:rPr lang="da-DK" sz="1400" spc="-5" dirty="0">
                <a:solidFill>
                  <a:srgbClr val="293D8C"/>
                </a:solidFill>
                <a:latin typeface="KBH Tekst"/>
                <a:cs typeface="KBH Tekst"/>
              </a:rPr>
              <a:t> </a:t>
            </a:r>
            <a:r>
              <a:rPr lang="da-DK" sz="1400" dirty="0">
                <a:solidFill>
                  <a:srgbClr val="293D8C"/>
                </a:solidFill>
                <a:latin typeface="KBH Tekst"/>
                <a:cs typeface="KBH Tekst"/>
              </a:rPr>
              <a:t>døre,</a:t>
            </a:r>
            <a:r>
              <a:rPr lang="da-DK" sz="1400" spc="-5" dirty="0">
                <a:solidFill>
                  <a:srgbClr val="293D8C"/>
                </a:solidFill>
                <a:latin typeface="KBH Tekst"/>
                <a:cs typeface="KBH Tekst"/>
              </a:rPr>
              <a:t> </a:t>
            </a:r>
            <a:r>
              <a:rPr lang="da-DK" sz="1400" spc="-25" dirty="0">
                <a:solidFill>
                  <a:srgbClr val="293D8C"/>
                </a:solidFill>
                <a:latin typeface="KBH Tekst"/>
                <a:cs typeface="KBH Tekst"/>
              </a:rPr>
              <a:t>me</a:t>
            </a:r>
            <a:r>
              <a:rPr lang="da-DK" sz="1400" dirty="0">
                <a:solidFill>
                  <a:srgbClr val="293D8C"/>
                </a:solidFill>
                <a:latin typeface="KBH Tekst"/>
                <a:cs typeface="KBH Tekst"/>
              </a:rPr>
              <a:t>dicinskabe</a:t>
            </a:r>
            <a:r>
              <a:rPr lang="da-DK" sz="1400" spc="-4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a:t>
            </a:r>
            <a:r>
              <a:rPr lang="da-DK" sz="1400" spc="-10" dirty="0">
                <a:solidFill>
                  <a:srgbClr val="293D8C"/>
                </a:solidFill>
                <a:latin typeface="KBH Tekst"/>
                <a:cs typeface="KBH Tekst"/>
              </a:rPr>
              <a:t>-</a:t>
            </a:r>
            <a:r>
              <a:rPr lang="da-DK" sz="1400" spc="-20" dirty="0">
                <a:solidFill>
                  <a:srgbClr val="293D8C"/>
                </a:solidFill>
                <a:latin typeface="KBH Tekst"/>
                <a:cs typeface="KBH Tekst"/>
              </a:rPr>
              <a:t>lister, kontaktlister, </a:t>
            </a:r>
            <a:r>
              <a:rPr lang="da-DK" sz="1400" spc="-25" dirty="0">
                <a:solidFill>
                  <a:srgbClr val="293D8C"/>
                </a:solidFill>
                <a:latin typeface="KBH Tekst"/>
                <a:cs typeface="KBH Tekst"/>
              </a:rPr>
              <a:t>elevatorer</a:t>
            </a:r>
            <a:r>
              <a:rPr lang="da-DK" sz="1400" spc="-10" dirty="0">
                <a:solidFill>
                  <a:srgbClr val="293D8C"/>
                </a:solidFill>
                <a:latin typeface="KBH Tekst"/>
                <a:cs typeface="KBH Tekst"/>
              </a:rPr>
              <a:t>,</a:t>
            </a:r>
            <a:r>
              <a:rPr lang="da-DK" sz="1400" spc="-20" dirty="0">
                <a:solidFill>
                  <a:srgbClr val="293D8C"/>
                </a:solidFill>
                <a:latin typeface="KBH Tekst"/>
                <a:cs typeface="KBH Tekst"/>
              </a:rPr>
              <a:t> </a:t>
            </a:r>
            <a:r>
              <a:rPr lang="da-DK" sz="1400" dirty="0">
                <a:solidFill>
                  <a:srgbClr val="293D8C"/>
                </a:solidFill>
                <a:latin typeface="KBH Tekst"/>
                <a:cs typeface="KBH Tekst"/>
              </a:rPr>
              <a:t>lys,</a:t>
            </a:r>
            <a:r>
              <a:rPr lang="da-DK" sz="1400" spc="-20" dirty="0">
                <a:solidFill>
                  <a:srgbClr val="293D8C"/>
                </a:solidFill>
                <a:latin typeface="KBH Tekst"/>
                <a:cs typeface="KBH Tekst"/>
              </a:rPr>
              <a:t> </a:t>
            </a:r>
            <a:r>
              <a:rPr lang="da-DK" sz="1400" spc="-10" dirty="0">
                <a:solidFill>
                  <a:srgbClr val="293D8C"/>
                </a:solidFill>
                <a:latin typeface="KBH Tekst"/>
                <a:cs typeface="KBH Tekst"/>
              </a:rPr>
              <a:t>lift,</a:t>
            </a:r>
            <a:r>
              <a:rPr lang="da-DK" sz="1400" spc="-25" dirty="0">
                <a:solidFill>
                  <a:srgbClr val="293D8C"/>
                </a:solidFill>
                <a:latin typeface="KBH Tekst"/>
                <a:cs typeface="KBH Tekst"/>
              </a:rPr>
              <a:t> </a:t>
            </a:r>
            <a:r>
              <a:rPr lang="da-DK" sz="1400" spc="-10" dirty="0">
                <a:solidFill>
                  <a:srgbClr val="293D8C"/>
                </a:solidFill>
                <a:latin typeface="KBH Tekst"/>
                <a:cs typeface="KBH Tekst"/>
              </a:rPr>
              <a:t>respirator,</a:t>
            </a:r>
            <a:r>
              <a:rPr lang="da-DK" sz="1400" spc="-20" dirty="0">
                <a:solidFill>
                  <a:srgbClr val="293D8C"/>
                </a:solidFill>
                <a:latin typeface="KBH Tekst"/>
                <a:cs typeface="KBH Tekst"/>
              </a:rPr>
              <a:t> </a:t>
            </a:r>
            <a:r>
              <a:rPr lang="da-DK" sz="1400" spc="-10" dirty="0">
                <a:solidFill>
                  <a:srgbClr val="293D8C"/>
                </a:solidFill>
                <a:latin typeface="KBH Tekst"/>
                <a:cs typeface="KBH Tekst"/>
              </a:rPr>
              <a:t>kommunikationsmidler</a:t>
            </a:r>
            <a:r>
              <a:rPr lang="da-DK" sz="1400" spc="-20" dirty="0">
                <a:solidFill>
                  <a:srgbClr val="293D8C"/>
                </a:solidFill>
                <a:latin typeface="KBH Tekst"/>
                <a:cs typeface="KBH Tekst"/>
              </a:rPr>
              <a:t> etc.</a:t>
            </a:r>
            <a:endParaRPr lang="da-DK" sz="140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Hvordan</a:t>
            </a:r>
            <a:r>
              <a:rPr lang="da-DK" sz="1400" spc="-20"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10" dirty="0">
                <a:solidFill>
                  <a:srgbClr val="293D8C"/>
                </a:solidFill>
                <a:latin typeface="KBH Tekst"/>
                <a:cs typeface="KBH Tekst"/>
              </a:rPr>
              <a:t> børnene og de unge? Er der børn og unge, der bliver særligt påvirkede af krisen?</a:t>
            </a:r>
          </a:p>
          <a:p>
            <a:pPr marL="285750" indent="-285750" rtl="0" fontAlgn="base">
              <a:buFont typeface="Courier New" panose="02070309020205020404" pitchFamily="49" charset="0"/>
              <a:buChar char="o"/>
            </a:pPr>
            <a:endParaRPr lang="da-DK" sz="1400" spc="-10" dirty="0">
              <a:solidFill>
                <a:srgbClr val="293D8C"/>
              </a:solidFill>
              <a:latin typeface="KBH Tekst"/>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tror I, at børnene og de unge vil reagere?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vil I kommunikere vigtige beskeder til børnene og de unge?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Hvad ved I om almindelige krisereaktioner hos børn og unge, når noget uforudset eller voldsomt er sket?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bedst muligt gøre dagen tryg og genkendelig for børnene og de unge trods krisen?</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beskæftige og aflede børnene og de unge – hvilke aktiviteter kan I igangsætte, der ikke kræver strøm?</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informerer I forældre/værger?</a:t>
            </a: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spc="-10" dirty="0">
                <a:solidFill>
                  <a:srgbClr val="293D8C"/>
                </a:solidFill>
                <a:latin typeface="KBH Tekst"/>
                <a:cs typeface="KBH Tekst"/>
              </a:rPr>
              <a:t>Er der børn med særlige behov, der kræver en særlig opmærksomhed (fx fysiske, psykiske eller kognitive udfordringer)?</a:t>
            </a:r>
            <a:endParaRPr lang="da-DK" sz="1400" dirty="0">
              <a:solidFill>
                <a:srgbClr val="293D8C"/>
              </a:solidFill>
              <a:latin typeface="KBH Tekst"/>
              <a:cs typeface="KBH Tekst"/>
            </a:endParaRPr>
          </a:p>
          <a:p>
            <a:pPr marL="298450" marR="127000" indent="-285750">
              <a:spcBef>
                <a:spcPts val="850"/>
              </a:spcBef>
              <a:buFont typeface="Courier New" panose="02070309020205020404" pitchFamily="49" charset="0"/>
              <a:buChar char="o"/>
            </a:pPr>
            <a:r>
              <a:rPr lang="da-DK" sz="1400" dirty="0">
                <a:solidFill>
                  <a:srgbClr val="293D8C"/>
                </a:solidFill>
                <a:latin typeface="KBH Tekst"/>
                <a:cs typeface="KBH Tekst"/>
              </a:rPr>
              <a:t>Er</a:t>
            </a:r>
            <a:r>
              <a:rPr lang="da-DK" sz="1400" spc="-15" dirty="0">
                <a:solidFill>
                  <a:srgbClr val="293D8C"/>
                </a:solidFill>
                <a:latin typeface="KBH Tekst"/>
                <a:cs typeface="KBH Tekst"/>
              </a:rPr>
              <a:t> </a:t>
            </a:r>
            <a:r>
              <a:rPr lang="da-DK" sz="1400" dirty="0">
                <a:solidFill>
                  <a:srgbClr val="293D8C"/>
                </a:solidFill>
                <a:latin typeface="KBH Tekst"/>
                <a:cs typeface="KBH Tekst"/>
              </a:rPr>
              <a:t>der</a:t>
            </a:r>
            <a:r>
              <a:rPr lang="da-DK" sz="1400" spc="-15" dirty="0">
                <a:solidFill>
                  <a:srgbClr val="293D8C"/>
                </a:solidFill>
                <a:latin typeface="KBH Tekst"/>
                <a:cs typeface="KBH Tekst"/>
              </a:rPr>
              <a:t> </a:t>
            </a:r>
            <a:r>
              <a:rPr lang="da-DK" sz="1400" spc="-30" dirty="0">
                <a:solidFill>
                  <a:srgbClr val="293D8C"/>
                </a:solidFill>
                <a:latin typeface="KBH Tekst"/>
                <a:cs typeface="KBH Tekst"/>
              </a:rPr>
              <a:t>brug</a:t>
            </a:r>
            <a:r>
              <a:rPr lang="da-DK" sz="1400" spc="-15" dirty="0">
                <a:solidFill>
                  <a:srgbClr val="293D8C"/>
                </a:solidFill>
                <a:latin typeface="KBH Tekst"/>
                <a:cs typeface="KBH Tekst"/>
              </a:rPr>
              <a:t> </a:t>
            </a:r>
            <a:r>
              <a:rPr lang="da-DK" sz="1400" dirty="0">
                <a:solidFill>
                  <a:srgbClr val="293D8C"/>
                </a:solidFill>
                <a:latin typeface="KBH Tekst"/>
                <a:cs typeface="KBH Tekst"/>
              </a:rPr>
              <a:t>for</a:t>
            </a:r>
            <a:r>
              <a:rPr lang="da-DK" sz="1400" spc="-10" dirty="0">
                <a:solidFill>
                  <a:srgbClr val="293D8C"/>
                </a:solidFill>
                <a:latin typeface="KBH Tekst"/>
                <a:cs typeface="KBH Tekst"/>
              </a:rPr>
              <a:t> </a:t>
            </a:r>
            <a:r>
              <a:rPr lang="da-DK" sz="1400" dirty="0">
                <a:solidFill>
                  <a:srgbClr val="293D8C"/>
                </a:solidFill>
                <a:latin typeface="KBH Tekst"/>
                <a:cs typeface="KBH Tekst"/>
              </a:rPr>
              <a:t>at</a:t>
            </a:r>
            <a:r>
              <a:rPr lang="da-DK" sz="1400" spc="-15" dirty="0">
                <a:solidFill>
                  <a:srgbClr val="293D8C"/>
                </a:solidFill>
                <a:latin typeface="KBH Tekst"/>
                <a:cs typeface="KBH Tekst"/>
              </a:rPr>
              <a:t> </a:t>
            </a:r>
            <a:r>
              <a:rPr lang="da-DK" sz="1400" spc="-10" dirty="0">
                <a:solidFill>
                  <a:srgbClr val="293D8C"/>
                </a:solidFill>
                <a:latin typeface="KBH Tekst"/>
                <a:cs typeface="KBH Tekst"/>
              </a:rPr>
              <a:t>flytte</a:t>
            </a:r>
            <a:r>
              <a:rPr lang="da-DK" sz="1400" spc="-15" dirty="0">
                <a:solidFill>
                  <a:srgbClr val="293D8C"/>
                </a:solidFill>
                <a:latin typeface="KBH Tekst"/>
                <a:cs typeface="KBH Tekst"/>
              </a:rPr>
              <a:t> eller </a:t>
            </a:r>
            <a:r>
              <a:rPr lang="da-DK" sz="1400" spc="-15" dirty="0" err="1">
                <a:solidFill>
                  <a:srgbClr val="293D8C"/>
                </a:solidFill>
                <a:latin typeface="KBH Tekst"/>
                <a:cs typeface="KBH Tekst"/>
              </a:rPr>
              <a:t>samlokalisere</a:t>
            </a:r>
            <a:r>
              <a:rPr lang="da-DK" sz="1400" spc="-15" dirty="0">
                <a:solidFill>
                  <a:srgbClr val="293D8C"/>
                </a:solidFill>
                <a:latin typeface="KBH Tekst"/>
                <a:cs typeface="KBH Tekst"/>
              </a:rPr>
              <a:t> </a:t>
            </a:r>
            <a:r>
              <a:rPr lang="da-DK" sz="1400" dirty="0">
                <a:solidFill>
                  <a:srgbClr val="293D8C"/>
                </a:solidFill>
                <a:latin typeface="KBH Tekst"/>
                <a:cs typeface="KBH Tekst"/>
              </a:rPr>
              <a:t>nu</a:t>
            </a:r>
            <a:r>
              <a:rPr lang="da-DK" sz="1400" spc="-10" dirty="0">
                <a:solidFill>
                  <a:srgbClr val="293D8C"/>
                </a:solidFill>
                <a:latin typeface="KBH Tekst"/>
                <a:cs typeface="KBH Tekst"/>
              </a:rPr>
              <a:t> </a:t>
            </a:r>
            <a:r>
              <a:rPr lang="da-DK" sz="1400" dirty="0">
                <a:solidFill>
                  <a:srgbClr val="293D8C"/>
                </a:solidFill>
                <a:latin typeface="KBH Tekst"/>
                <a:cs typeface="KBH Tekst"/>
              </a:rPr>
              <a:t>eller</a:t>
            </a:r>
            <a:r>
              <a:rPr lang="da-DK" sz="1400" spc="-15" dirty="0">
                <a:solidFill>
                  <a:srgbClr val="293D8C"/>
                </a:solidFill>
                <a:latin typeface="KBH Tekst"/>
                <a:cs typeface="KBH Tekst"/>
              </a:rPr>
              <a:t> </a:t>
            </a:r>
            <a:r>
              <a:rPr lang="da-DK" sz="1400" dirty="0">
                <a:solidFill>
                  <a:srgbClr val="293D8C"/>
                </a:solidFill>
                <a:latin typeface="KBH Tekst"/>
                <a:cs typeface="KBH Tekst"/>
              </a:rPr>
              <a:t>kan</a:t>
            </a:r>
            <a:r>
              <a:rPr lang="da-DK" sz="1400" spc="-15" dirty="0">
                <a:solidFill>
                  <a:srgbClr val="293D8C"/>
                </a:solidFill>
                <a:latin typeface="KBH Tekst"/>
                <a:cs typeface="KBH Tekst"/>
              </a:rPr>
              <a:t> </a:t>
            </a:r>
            <a:r>
              <a:rPr lang="da-DK" sz="1400" spc="-25" dirty="0">
                <a:solidFill>
                  <a:srgbClr val="293D8C"/>
                </a:solidFill>
                <a:latin typeface="KBH Tekst"/>
                <a:cs typeface="KBH Tekst"/>
              </a:rPr>
              <a:t>der </a:t>
            </a:r>
            <a:r>
              <a:rPr lang="da-DK" sz="1400" dirty="0">
                <a:solidFill>
                  <a:srgbClr val="293D8C"/>
                </a:solidFill>
                <a:latin typeface="KBH Tekst"/>
                <a:cs typeface="KBH Tekst"/>
              </a:rPr>
              <a:t>blive</a:t>
            </a:r>
            <a:r>
              <a:rPr lang="da-DK" sz="1400" spc="-35" dirty="0">
                <a:solidFill>
                  <a:srgbClr val="293D8C"/>
                </a:solidFill>
                <a:latin typeface="KBH Tekst"/>
                <a:cs typeface="KBH Tekst"/>
              </a:rPr>
              <a:t> </a:t>
            </a:r>
            <a:r>
              <a:rPr lang="da-DK" sz="1400" dirty="0">
                <a:solidFill>
                  <a:srgbClr val="293D8C"/>
                </a:solidFill>
                <a:latin typeface="KBH Tekst"/>
                <a:cs typeface="KBH Tekst"/>
              </a:rPr>
              <a:t>det</a:t>
            </a:r>
            <a:r>
              <a:rPr lang="da-DK" sz="1400" spc="-35" dirty="0">
                <a:solidFill>
                  <a:srgbClr val="293D8C"/>
                </a:solidFill>
                <a:latin typeface="KBH Tekst"/>
                <a:cs typeface="KBH Tekst"/>
              </a:rPr>
              <a:t> </a:t>
            </a:r>
            <a:r>
              <a:rPr lang="da-DK" sz="1400" spc="-10" dirty="0">
                <a:solidFill>
                  <a:srgbClr val="293D8C"/>
                </a:solidFill>
                <a:latin typeface="KBH Tekst"/>
                <a:cs typeface="KBH Tekst"/>
              </a:rPr>
              <a:t>senere?</a:t>
            </a:r>
          </a:p>
          <a:p>
            <a:pPr marL="298450" marR="127000" indent="-285750">
              <a:spcBef>
                <a:spcPts val="850"/>
              </a:spcBef>
              <a:buFont typeface="Courier New" panose="02070309020205020404" pitchFamily="49" charset="0"/>
              <a:buChar char="o"/>
            </a:pPr>
            <a:r>
              <a:rPr lang="da-DK" sz="1400" dirty="0">
                <a:solidFill>
                  <a:srgbClr val="293D8C"/>
                </a:solidFill>
                <a:latin typeface="KBH Tekst"/>
                <a:cs typeface="KBH Tekst"/>
              </a:rPr>
              <a:t>Har I mulighed for at opretholde en vagtplan med kendte voksne</a:t>
            </a:r>
            <a:r>
              <a:rPr lang="da-DK" sz="1400" spc="-10" dirty="0">
                <a:solidFill>
                  <a:srgbClr val="293D8C"/>
                </a:solidFill>
                <a:latin typeface="KBH Tekst"/>
                <a:cs typeface="KBH Tekst"/>
              </a:rPr>
              <a:t>?</a:t>
            </a:r>
          </a:p>
          <a:p>
            <a:pPr marL="298450" marR="127000" indent="-285750">
              <a:spcBef>
                <a:spcPts val="850"/>
              </a:spcBef>
              <a:buFont typeface="Courier New" panose="02070309020205020404" pitchFamily="49" charset="0"/>
              <a:buChar char="o"/>
            </a:pPr>
            <a:r>
              <a:rPr lang="da-DK" sz="1400" spc="-10" dirty="0">
                <a:solidFill>
                  <a:srgbClr val="293D8C"/>
                </a:solidFill>
                <a:latin typeface="KBH Tekst"/>
                <a:cs typeface="KBH Tekst"/>
              </a:rPr>
              <a:t>Hvad har I </a:t>
            </a:r>
            <a:r>
              <a:rPr lang="da-DK" sz="1400" spc="-10" dirty="0" err="1">
                <a:solidFill>
                  <a:srgbClr val="293D8C"/>
                </a:solidFill>
                <a:latin typeface="KBH Tekst"/>
                <a:cs typeface="KBH Tekst"/>
              </a:rPr>
              <a:t>i</a:t>
            </a:r>
            <a:r>
              <a:rPr lang="da-DK" sz="1400" spc="-10" dirty="0">
                <a:solidFill>
                  <a:srgbClr val="293D8C"/>
                </a:solidFill>
                <a:latin typeface="KBH Tekst"/>
                <a:cs typeface="KBH Tekst"/>
              </a:rPr>
              <a:t> huset, som kan afhjælpe krisesituationen? Har I materiel, der kan bruges eller skal indkøbes (fx power banks, batterilamper, vanddunke, poser til toiletbesøg, vådservietter)?</a:t>
            </a:r>
          </a:p>
          <a:p>
            <a:pPr marL="298450" marR="271780" indent="-285750">
              <a:spcBef>
                <a:spcPts val="850"/>
              </a:spcBef>
              <a:buFont typeface="Courier New" panose="02070309020205020404" pitchFamily="49" charset="0"/>
              <a:buChar char="o"/>
            </a:pPr>
            <a:r>
              <a:rPr lang="da-DK" sz="1400" dirty="0">
                <a:solidFill>
                  <a:srgbClr val="293D8C"/>
                </a:solidFill>
                <a:latin typeface="KBH Tekst"/>
                <a:cs typeface="KBH Tekst"/>
              </a:rPr>
              <a:t>Hvor </a:t>
            </a:r>
            <a:r>
              <a:rPr lang="da-DK" sz="1400" spc="-45" dirty="0">
                <a:solidFill>
                  <a:srgbClr val="293D8C"/>
                </a:solidFill>
                <a:latin typeface="KBH Tekst"/>
                <a:cs typeface="KBH Tekst"/>
              </a:rPr>
              <a:t>mange</a:t>
            </a:r>
            <a:r>
              <a:rPr lang="da-DK" sz="1400" dirty="0">
                <a:solidFill>
                  <a:srgbClr val="293D8C"/>
                </a:solidFill>
                <a:latin typeface="KBH Tekst"/>
                <a:cs typeface="KBH Tekst"/>
              </a:rPr>
              <a:t> timer</a:t>
            </a:r>
            <a:r>
              <a:rPr lang="da-DK" sz="1400" spc="5" dirty="0">
                <a:solidFill>
                  <a:srgbClr val="293D8C"/>
                </a:solidFill>
                <a:latin typeface="KBH Tekst"/>
                <a:cs typeface="KBH Tekst"/>
              </a:rPr>
              <a:t> </a:t>
            </a:r>
            <a:r>
              <a:rPr lang="da-DK" sz="1400" dirty="0">
                <a:solidFill>
                  <a:srgbClr val="293D8C"/>
                </a:solidFill>
                <a:latin typeface="KBH Tekst"/>
                <a:cs typeface="KBH Tekst"/>
              </a:rPr>
              <a:t>kan I</a:t>
            </a:r>
            <a:r>
              <a:rPr lang="da-DK" sz="1400" spc="5" dirty="0">
                <a:solidFill>
                  <a:srgbClr val="293D8C"/>
                </a:solidFill>
                <a:latin typeface="KBH Tekst"/>
                <a:cs typeface="KBH Tekst"/>
              </a:rPr>
              <a:t> </a:t>
            </a:r>
            <a:r>
              <a:rPr lang="da-DK" sz="1400" dirty="0">
                <a:solidFill>
                  <a:srgbClr val="293D8C"/>
                </a:solidFill>
                <a:latin typeface="KBH Tekst"/>
                <a:cs typeface="KBH Tekst"/>
              </a:rPr>
              <a:t>klare </a:t>
            </a:r>
            <a:r>
              <a:rPr lang="da-DK" sz="1400" spc="-10" dirty="0">
                <a:solidFill>
                  <a:srgbClr val="293D8C"/>
                </a:solidFill>
                <a:latin typeface="KBH Tekst"/>
                <a:cs typeface="KBH Tekst"/>
              </a:rPr>
              <a:t>jer,</a:t>
            </a:r>
            <a:r>
              <a:rPr lang="da-DK" sz="1400" spc="5" dirty="0">
                <a:solidFill>
                  <a:srgbClr val="293D8C"/>
                </a:solidFill>
                <a:latin typeface="KBH Tekst"/>
                <a:cs typeface="KBH Tekst"/>
              </a:rPr>
              <a:t> </a:t>
            </a:r>
            <a:r>
              <a:rPr lang="da-DK" sz="1400" dirty="0">
                <a:solidFill>
                  <a:srgbClr val="293D8C"/>
                </a:solidFill>
                <a:latin typeface="KBH Tekst"/>
                <a:cs typeface="KBH Tekst"/>
              </a:rPr>
              <a:t>før det</a:t>
            </a:r>
            <a:r>
              <a:rPr lang="da-DK" sz="1400" spc="5" dirty="0">
                <a:solidFill>
                  <a:srgbClr val="293D8C"/>
                </a:solidFill>
                <a:latin typeface="KBH Tekst"/>
                <a:cs typeface="KBH Tekst"/>
              </a:rPr>
              <a:t> </a:t>
            </a:r>
            <a:r>
              <a:rPr lang="da-DK" sz="1400" dirty="0">
                <a:solidFill>
                  <a:srgbClr val="293D8C"/>
                </a:solidFill>
                <a:latin typeface="KBH Tekst"/>
                <a:cs typeface="KBH Tekst"/>
              </a:rPr>
              <a:t>bliver kritisk?</a:t>
            </a:r>
            <a:r>
              <a:rPr lang="da-DK" sz="1400" spc="5" dirty="0">
                <a:solidFill>
                  <a:srgbClr val="293D8C"/>
                </a:solidFill>
                <a:latin typeface="KBH Tekst"/>
                <a:cs typeface="KBH Tekst"/>
              </a:rPr>
              <a:t> </a:t>
            </a:r>
            <a:r>
              <a:rPr lang="da-DK" sz="1400" spc="-10" dirty="0">
                <a:solidFill>
                  <a:srgbClr val="293D8C"/>
                </a:solidFill>
                <a:latin typeface="KBH Tekst"/>
                <a:cs typeface="KBH Tekst"/>
              </a:rPr>
              <a:t>(Hvad</a:t>
            </a:r>
            <a:r>
              <a:rPr lang="da-DK" sz="1400" dirty="0">
                <a:solidFill>
                  <a:srgbClr val="293D8C"/>
                </a:solidFill>
                <a:latin typeface="KBH Tekst"/>
                <a:cs typeface="KBH Tekst"/>
              </a:rPr>
              <a:t> sker</a:t>
            </a:r>
            <a:r>
              <a:rPr lang="da-DK" sz="1400" spc="5" dirty="0">
                <a:solidFill>
                  <a:srgbClr val="293D8C"/>
                </a:solidFill>
                <a:latin typeface="KBH Tekst"/>
                <a:cs typeface="KBH Tekst"/>
              </a:rPr>
              <a:t> </a:t>
            </a:r>
            <a:r>
              <a:rPr lang="da-DK" sz="1400" dirty="0">
                <a:solidFill>
                  <a:srgbClr val="293D8C"/>
                </a:solidFill>
                <a:latin typeface="KBH Tekst"/>
                <a:cs typeface="KBH Tekst"/>
              </a:rPr>
              <a:t>der efter</a:t>
            </a:r>
            <a:r>
              <a:rPr lang="da-DK" sz="1400" spc="5" dirty="0">
                <a:solidFill>
                  <a:srgbClr val="293D8C"/>
                </a:solidFill>
                <a:latin typeface="KBH Tekst"/>
                <a:cs typeface="KBH Tekst"/>
              </a:rPr>
              <a:t> </a:t>
            </a:r>
            <a:r>
              <a:rPr lang="da-DK" sz="1400" dirty="0">
                <a:solidFill>
                  <a:srgbClr val="293D8C"/>
                </a:solidFill>
                <a:latin typeface="KBH Tekst"/>
                <a:cs typeface="KBH Tekst"/>
              </a:rPr>
              <a:t>tre </a:t>
            </a:r>
            <a:r>
              <a:rPr lang="da-DK" sz="1400" spc="-20" dirty="0">
                <a:solidFill>
                  <a:srgbClr val="293D8C"/>
                </a:solidFill>
                <a:latin typeface="KBH Tekst"/>
                <a:cs typeface="KBH Tekst"/>
              </a:rPr>
              <a:t>timer,</a:t>
            </a:r>
            <a:r>
              <a:rPr lang="da-DK" sz="1400" spc="5" dirty="0">
                <a:solidFill>
                  <a:srgbClr val="293D8C"/>
                </a:solidFill>
                <a:latin typeface="KBH Tekst"/>
                <a:cs typeface="KBH Tekst"/>
              </a:rPr>
              <a:t> </a:t>
            </a:r>
            <a:r>
              <a:rPr lang="da-DK" sz="1400" spc="-25" dirty="0">
                <a:solidFill>
                  <a:srgbClr val="293D8C"/>
                </a:solidFill>
                <a:latin typeface="KBH Tekst"/>
                <a:cs typeface="KBH Tekst"/>
              </a:rPr>
              <a:t>12 </a:t>
            </a:r>
            <a:r>
              <a:rPr lang="da-DK" sz="1400" dirty="0">
                <a:solidFill>
                  <a:srgbClr val="293D8C"/>
                </a:solidFill>
                <a:latin typeface="KBH Tekst"/>
                <a:cs typeface="KBH Tekst"/>
              </a:rPr>
              <a:t>timer</a:t>
            </a:r>
            <a:r>
              <a:rPr lang="da-DK" sz="1400" spc="-2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24</a:t>
            </a:r>
            <a:r>
              <a:rPr lang="da-DK" sz="1400" spc="-10" dirty="0">
                <a:solidFill>
                  <a:srgbClr val="293D8C"/>
                </a:solidFill>
                <a:latin typeface="KBH Tekst"/>
                <a:cs typeface="KBH Tekst"/>
              </a:rPr>
              <a:t> </a:t>
            </a:r>
            <a:r>
              <a:rPr lang="da-DK" sz="1400" dirty="0">
                <a:solidFill>
                  <a:srgbClr val="293D8C"/>
                </a:solidFill>
                <a:latin typeface="KBH Tekst"/>
                <a:cs typeface="KBH Tekst"/>
              </a:rPr>
              <a:t>timer</a:t>
            </a:r>
            <a:r>
              <a:rPr lang="da-DK" sz="1400" spc="-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helt</a:t>
            </a:r>
            <a:r>
              <a:rPr lang="da-DK" sz="1400" spc="-10" dirty="0">
                <a:solidFill>
                  <a:srgbClr val="293D8C"/>
                </a:solidFill>
                <a:latin typeface="KBH Tekst"/>
                <a:cs typeface="KBH Tekst"/>
              </a:rPr>
              <a:t> </a:t>
            </a:r>
            <a:r>
              <a:rPr lang="da-DK" sz="1400" dirty="0">
                <a:solidFill>
                  <a:srgbClr val="293D8C"/>
                </a:solidFill>
                <a:latin typeface="KBH Tekst"/>
                <a:cs typeface="KBH Tekst"/>
              </a:rPr>
              <a:t>på</a:t>
            </a:r>
            <a:r>
              <a:rPr lang="da-DK" sz="1400" spc="-5" dirty="0">
                <a:solidFill>
                  <a:srgbClr val="293D8C"/>
                </a:solidFill>
                <a:latin typeface="KBH Tekst"/>
                <a:cs typeface="KBH Tekst"/>
              </a:rPr>
              <a:t> </a:t>
            </a:r>
            <a:r>
              <a:rPr lang="da-DK" sz="1400" dirty="0">
                <a:solidFill>
                  <a:srgbClr val="293D8C"/>
                </a:solidFill>
                <a:latin typeface="KBH Tekst"/>
                <a:cs typeface="KBH Tekst"/>
              </a:rPr>
              <a:t>til</a:t>
            </a:r>
            <a:r>
              <a:rPr lang="da-DK" sz="1400" spc="-10" dirty="0">
                <a:solidFill>
                  <a:srgbClr val="293D8C"/>
                </a:solidFill>
                <a:latin typeface="KBH Tekst"/>
                <a:cs typeface="KBH Tekst"/>
              </a:rPr>
              <a:t> 72</a:t>
            </a:r>
            <a:r>
              <a:rPr lang="da-DK" sz="1400" spc="-5" dirty="0">
                <a:solidFill>
                  <a:srgbClr val="293D8C"/>
                </a:solidFill>
                <a:latin typeface="KBH Tekst"/>
                <a:cs typeface="KBH Tekst"/>
              </a:rPr>
              <a:t> </a:t>
            </a:r>
            <a:r>
              <a:rPr lang="da-DK" sz="1400" spc="-10" dirty="0">
                <a:solidFill>
                  <a:srgbClr val="293D8C"/>
                </a:solidFill>
                <a:latin typeface="KBH Tekst"/>
                <a:cs typeface="KBH Tekst"/>
              </a:rPr>
              <a:t>timer?)</a:t>
            </a:r>
          </a:p>
          <a:p>
            <a:pPr marL="298450" marR="271780" indent="-285750">
              <a:spcBef>
                <a:spcPts val="850"/>
              </a:spcBef>
              <a:buFont typeface="Courier New" panose="02070309020205020404" pitchFamily="49" charset="0"/>
              <a:buChar char="o"/>
            </a:pPr>
            <a:r>
              <a:rPr lang="da-DK" sz="1400" dirty="0">
                <a:solidFill>
                  <a:srgbClr val="293D8C"/>
                </a:solidFill>
                <a:latin typeface="KBH Tekst"/>
                <a:cs typeface="KBH Tekst"/>
              </a:rPr>
              <a:t>Betyder</a:t>
            </a:r>
            <a:r>
              <a:rPr lang="da-DK" sz="1400" spc="-5" dirty="0">
                <a:solidFill>
                  <a:srgbClr val="293D8C"/>
                </a:solidFill>
                <a:latin typeface="KBH Tekst"/>
                <a:cs typeface="KBH Tekst"/>
              </a:rPr>
              <a:t> </a:t>
            </a:r>
            <a:r>
              <a:rPr lang="da-DK" sz="1400" spc="-10" dirty="0">
                <a:solidFill>
                  <a:srgbClr val="293D8C"/>
                </a:solidFill>
                <a:latin typeface="KBH Tekst"/>
                <a:cs typeface="KBH Tekst"/>
              </a:rPr>
              <a:t>tidspunktet</a:t>
            </a:r>
            <a:r>
              <a:rPr lang="da-DK" sz="1400" spc="-5" dirty="0">
                <a:solidFill>
                  <a:srgbClr val="293D8C"/>
                </a:solidFill>
                <a:latin typeface="KBH Tekst"/>
                <a:cs typeface="KBH Tekst"/>
              </a:rPr>
              <a:t> </a:t>
            </a:r>
            <a:r>
              <a:rPr lang="da-DK" sz="1400" dirty="0">
                <a:solidFill>
                  <a:srgbClr val="293D8C"/>
                </a:solidFill>
                <a:latin typeface="KBH Tekst"/>
                <a:cs typeface="KBH Tekst"/>
              </a:rPr>
              <a:t>på</a:t>
            </a:r>
            <a:r>
              <a:rPr lang="da-DK" sz="1400" spc="-5" dirty="0">
                <a:solidFill>
                  <a:srgbClr val="293D8C"/>
                </a:solidFill>
                <a:latin typeface="KBH Tekst"/>
                <a:cs typeface="KBH Tekst"/>
              </a:rPr>
              <a:t> </a:t>
            </a:r>
            <a:r>
              <a:rPr lang="da-DK" sz="1400" spc="-35" dirty="0">
                <a:solidFill>
                  <a:srgbClr val="293D8C"/>
                </a:solidFill>
                <a:latin typeface="KBH Tekst"/>
                <a:cs typeface="KBH Tekst"/>
              </a:rPr>
              <a:t>dagen</a:t>
            </a:r>
            <a:r>
              <a:rPr lang="da-DK" sz="1400" spc="-5" dirty="0">
                <a:solidFill>
                  <a:srgbClr val="293D8C"/>
                </a:solidFill>
                <a:latin typeface="KBH Tekst"/>
                <a:cs typeface="KBH Tekst"/>
              </a:rPr>
              <a:t> </a:t>
            </a:r>
            <a:r>
              <a:rPr lang="da-DK" sz="1400" spc="-30" dirty="0">
                <a:solidFill>
                  <a:srgbClr val="293D8C"/>
                </a:solidFill>
                <a:latin typeface="KBH Tekst"/>
                <a:cs typeface="KBH Tekst"/>
              </a:rPr>
              <a:t>noget? </a:t>
            </a:r>
            <a:r>
              <a:rPr lang="da-DK" sz="1400" dirty="0">
                <a:solidFill>
                  <a:srgbClr val="293D8C"/>
                </a:solidFill>
                <a:latin typeface="KBH Tekst"/>
                <a:cs typeface="KBH Tekst"/>
              </a:rPr>
              <a:t>Betyder</a:t>
            </a:r>
            <a:r>
              <a:rPr lang="da-DK" sz="1400" spc="5" dirty="0">
                <a:solidFill>
                  <a:srgbClr val="293D8C"/>
                </a:solidFill>
                <a:latin typeface="KBH Tekst"/>
                <a:cs typeface="KBH Tekst"/>
              </a:rPr>
              <a:t> </a:t>
            </a:r>
            <a:r>
              <a:rPr lang="da-DK" sz="1400" spc="-10" dirty="0">
                <a:solidFill>
                  <a:srgbClr val="293D8C"/>
                </a:solidFill>
                <a:latin typeface="KBH Tekst"/>
                <a:cs typeface="KBH Tekst"/>
              </a:rPr>
              <a:t>tidspunktet</a:t>
            </a:r>
            <a:r>
              <a:rPr lang="da-DK" sz="1400" spc="10" dirty="0">
                <a:solidFill>
                  <a:srgbClr val="293D8C"/>
                </a:solidFill>
                <a:latin typeface="KBH Tekst"/>
                <a:cs typeface="KBH Tekst"/>
              </a:rPr>
              <a:t> </a:t>
            </a:r>
            <a:r>
              <a:rPr lang="da-DK" sz="1400" dirty="0">
                <a:solidFill>
                  <a:srgbClr val="293D8C"/>
                </a:solidFill>
                <a:latin typeface="KBH Tekst"/>
                <a:cs typeface="KBH Tekst"/>
              </a:rPr>
              <a:t>på</a:t>
            </a:r>
            <a:r>
              <a:rPr lang="da-DK" sz="1400" spc="10" dirty="0">
                <a:solidFill>
                  <a:srgbClr val="293D8C"/>
                </a:solidFill>
                <a:latin typeface="KBH Tekst"/>
                <a:cs typeface="KBH Tekst"/>
              </a:rPr>
              <a:t> </a:t>
            </a:r>
            <a:r>
              <a:rPr lang="da-DK" sz="1400" dirty="0">
                <a:solidFill>
                  <a:srgbClr val="293D8C"/>
                </a:solidFill>
                <a:latin typeface="KBH Tekst"/>
                <a:cs typeface="KBH Tekst"/>
              </a:rPr>
              <a:t>året</a:t>
            </a:r>
            <a:r>
              <a:rPr lang="da-DK" sz="1400" spc="5" dirty="0">
                <a:solidFill>
                  <a:srgbClr val="293D8C"/>
                </a:solidFill>
                <a:latin typeface="KBH Tekst"/>
                <a:cs typeface="KBH Tekst"/>
              </a:rPr>
              <a:t> </a:t>
            </a:r>
            <a:r>
              <a:rPr lang="da-DK" sz="1400" spc="-10" dirty="0">
                <a:solidFill>
                  <a:srgbClr val="293D8C"/>
                </a:solidFill>
                <a:latin typeface="KBH Tekst"/>
                <a:cs typeface="KBH Tekst"/>
              </a:rPr>
              <a:t>noget?</a:t>
            </a:r>
            <a:endParaRPr lang="da-DK" sz="1400" dirty="0">
              <a:solidFill>
                <a:srgbClr val="293D8C"/>
              </a:solidFill>
              <a:latin typeface="KBH Tekst"/>
              <a:cs typeface="KBH Tekst"/>
            </a:endParaRP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890186" y="1040930"/>
            <a:ext cx="10950361" cy="1858329"/>
          </a:xfrm>
          <a:prstGeom prst="rect">
            <a:avLst/>
          </a:prstGeom>
        </p:spPr>
        <p:txBody>
          <a:bodyPr vert="horz" wrap="square" lIns="0" tIns="177800" rIns="0" bIns="0" rtlCol="0">
            <a:spAutoFit/>
          </a:bodyPr>
          <a:lstStyle/>
          <a:p>
            <a:pPr marL="12700" marR="5080">
              <a:lnSpc>
                <a:spcPts val="6500"/>
              </a:lnSpc>
              <a:spcBef>
                <a:spcPts val="1400"/>
              </a:spcBef>
              <a:tabLst>
                <a:tab pos="5542915" algn="l"/>
              </a:tabLst>
            </a:pPr>
            <a:r>
              <a:rPr lang="da-DK" spc="-10" noProof="0" dirty="0">
                <a:solidFill>
                  <a:srgbClr val="293D8C"/>
                </a:solidFill>
              </a:rPr>
              <a:t>Sårbarheder </a:t>
            </a:r>
            <a:r>
              <a:rPr lang="da-DK" spc="-25" noProof="0" dirty="0">
                <a:solidFill>
                  <a:srgbClr val="293D8C"/>
                </a:solidFill>
              </a:rPr>
              <a:t>og </a:t>
            </a:r>
            <a:r>
              <a:rPr lang="da-DK" spc="-10" noProof="0" dirty="0">
                <a:solidFill>
                  <a:srgbClr val="293D8C"/>
                </a:solidFill>
              </a:rPr>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293D8C"/>
          </a:solidFill>
        </p:spPr>
        <p:txBody>
          <a:bodyPr wrap="square" lIns="0" tIns="0" rIns="0" bIns="0" rtlCol="0"/>
          <a:lstStyle/>
          <a:p>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Props1.xml><?xml version="1.0" encoding="utf-8"?>
<ds:datastoreItem xmlns:ds="http://schemas.openxmlformats.org/officeDocument/2006/customXml" ds:itemID="{3AB05C7D-8615-4314-A644-21FD61960D3E}">
  <ds:schemaRefs>
    <ds:schemaRef ds:uri="ab00e77a-f078-4951-89f2-89e714f37660"/>
    <ds:schemaRef ds:uri="ea16811d-7149-4adb-b066-49f75b5c0a1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5103DA3-573D-40D6-B6DD-1E2F32EC8993}">
  <ds:schemaRefs>
    <ds:schemaRef ds:uri="http://schemas.microsoft.com/sharepoint/v3/contenttype/forms"/>
  </ds:schemaRefs>
</ds:datastoreItem>
</file>

<file path=customXml/itemProps3.xml><?xml version="1.0" encoding="utf-8"?>
<ds:datastoreItem xmlns:ds="http://schemas.openxmlformats.org/officeDocument/2006/customXml" ds:itemID="{CF8FFE7C-66AA-4080-A0DD-83331E1991CD}">
  <ds:schemaRefs>
    <ds:schemaRef ds:uri="http://schemas.microsoft.com/office/2006/metadata/properties"/>
    <ds:schemaRef ds:uri="ea16811d-7149-4adb-b066-49f75b5c0a15"/>
    <ds:schemaRef ds:uri="http://purl.org/dc/terms/"/>
    <ds:schemaRef ds:uri="http://www.w3.org/XML/1998/namespac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ab00e77a-f078-4951-89f2-89e714f37660"/>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292</TotalTime>
  <Words>1371</Words>
  <Application>Microsoft Office PowerPoint</Application>
  <PresentationFormat>Brugerdefineret</PresentationFormat>
  <Paragraphs>133</Paragraphs>
  <Slides>14</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14</vt:i4>
      </vt:variant>
    </vt:vector>
  </HeadingPairs>
  <TitlesOfParts>
    <vt:vector size="20" baseType="lpstr">
      <vt:lpstr>Calibri</vt:lpstr>
      <vt:lpstr>Courier New</vt:lpstr>
      <vt:lpstr>KBH</vt:lpstr>
      <vt:lpstr>KBH Medium</vt:lpstr>
      <vt:lpstr>KBH Tekst</vt:lpstr>
      <vt:lpstr>Office Theme</vt:lpstr>
      <vt:lpstr>KRISEKLAR Et dialogspil om, hvordan vi håndterer krisesituationer    </vt:lpstr>
      <vt:lpstr>PowerPoint-præsentation</vt:lpstr>
      <vt:lpstr>Strømsvigt</vt:lpstr>
      <vt:lpstr>PowerPoint-præsentation</vt:lpstr>
      <vt:lpstr>Bonus-info</vt:lpstr>
      <vt:lpstr>PowerPoint-præsentation</vt:lpstr>
      <vt:lpstr>Hjælpe-spørgsmål</vt:lpstr>
      <vt:lpstr>PowerPoint-præsentation</vt:lpstr>
      <vt:lpstr>Sårbarheder og opmærksomhedspunkter</vt:lpstr>
      <vt:lpstr>PowerPoint-præsentation</vt:lpstr>
      <vt:lpstr>Opgaver og funktioner</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2</cp:revision>
  <cp:lastPrinted>2025-11-19T13:09:13Z</cp:lastPrinted>
  <dcterms:created xsi:type="dcterms:W3CDTF">2025-11-18T11:58:54Z</dcterms:created>
  <dcterms:modified xsi:type="dcterms:W3CDTF">2026-06-17T10:59:19Z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MediaServiceImageTags">
    <vt:lpwstr/>
  </property>
  <property fmtid="{D5CDD505-2E9C-101B-9397-08002B2CF9AE}" pid="8" name="j2c2601e249f4d2993f2fcc4fe83f7c1">
    <vt:lpwstr/>
  </property>
  <property fmtid="{D5CDD505-2E9C-101B-9397-08002B2CF9AE}" pid="9" name="Sensitivity">
    <vt:lpwstr/>
  </property>
  <property fmtid="{D5CDD505-2E9C-101B-9397-08002B2CF9AE}" pid="10" name="TaxCatchAll">
    <vt:lpwstr/>
  </property>
</Properties>
</file>