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4"/>
    <p:sldMasterId id="2147483814" r:id="rId5"/>
  </p:sldMasterIdLst>
  <p:notesMasterIdLst>
    <p:notesMasterId r:id="rId16"/>
  </p:notesMasterIdLst>
  <p:handoutMasterIdLst>
    <p:handoutMasterId r:id="rId17"/>
  </p:handoutMasterIdLst>
  <p:sldIdLst>
    <p:sldId id="307" r:id="rId6"/>
    <p:sldId id="303" r:id="rId7"/>
    <p:sldId id="308" r:id="rId8"/>
    <p:sldId id="276" r:id="rId9"/>
    <p:sldId id="297" r:id="rId10"/>
    <p:sldId id="296" r:id="rId11"/>
    <p:sldId id="298" r:id="rId12"/>
    <p:sldId id="299" r:id="rId13"/>
    <p:sldId id="306" r:id="rId14"/>
    <p:sldId id="310" r:id="rId15"/>
  </p:sldIdLst>
  <p:sldSz cx="12192000" cy="6858000"/>
  <p:notesSz cx="6797675" cy="9926638"/>
  <p:embeddedFontLst>
    <p:embeddedFont>
      <p:font typeface="KBH" panose="00000500000000000000" pitchFamily="2" charset="0"/>
      <p:regular r:id="rId18"/>
      <p:bold r:id="rId19"/>
      <p:italic r:id="rId20"/>
      <p:boldItalic r:id="rId21"/>
    </p:embeddedFont>
    <p:embeddedFont>
      <p:font typeface="KBH Black" panose="00000A00000000000000" pitchFamily="2" charset="0"/>
      <p:bold r:id="rId22"/>
      <p:boldItalic r:id="rId23"/>
    </p:embeddedFont>
    <p:embeddedFont>
      <p:font typeface="KBH Medium" panose="00000600000000000000" pitchFamily="2" charset="0"/>
      <p:regular r:id="rId24"/>
      <p:italic r:id="rId25"/>
    </p:embeddedFont>
    <p:embeddedFont>
      <p:font typeface="KBH Tekst" panose="00000500000000000000" pitchFamily="2"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ABC21E-E42B-18BC-AF2F-FA1C4AA00D71}" name="Emma Karolina Blomqvist" initials="EB" userId="S::KX5A@kk.dk::cf3dcc76-5622-441a-b656-f9402fb3b6bf" providerId="AD"/>
  <p188:author id="{009E8461-25DB-DE8E-6946-94150DA63EF8}" name="Simone Arevad" initials="SA" userId="S::L51H@kk.dk::a03fdc16-38f3-42a6-92c6-27023651d787" providerId="AD"/>
  <p188:author id="{9F19447A-7DE7-1EED-A50B-353349959BB1}" name="Gunilla Lindevall Grann" initials="GG" userId="S::H49S@kk.dk::0c443053-6a3d-4b0a-9df3-155c1b6fd0eb" providerId="AD"/>
  <p188:author id="{F9722D99-E7C9-1D96-2B29-1718A92A7EAF}" name="Simone Arevad" initials="SA" userId="S::l51h@kk.dk::a03fdc16-38f3-42a6-92c6-27023651d787" providerId="AD"/>
  <p188:author id="{095CDFCE-1DD4-3ADB-B57C-E103B3CFA512}" name="Pernille Lyngbye Lind" initials="PL" userId="S::F80U@kk.dk::69dfcfd2-00d8-4fdb-ba46-923254053aad"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2F3FAD-AE40-855F-8534-54F94FA51630}" v="475" dt="2026-02-20T13:28:57.995"/>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4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3F6AEEE-E778-402E-8B8F-9A98AED26EB8}" type="datetimeFigureOut">
              <a:rPr lang="en-GB" smtClean="0"/>
              <a:t>20/02/2026</a:t>
            </a:fld>
            <a:endParaRPr lang="en-GB"/>
          </a:p>
        </p:txBody>
      </p:sp>
      <p:sp>
        <p:nvSpPr>
          <p:cNvPr id="9" name="Header Placeholder 8"/>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000"/>
            </a:lvl1pPr>
          </a:lstStyle>
          <a:p>
            <a:fld id="{1386E511-D742-4EFE-90B5-C9FC42762E0F}" type="datetimeFigureOut">
              <a:rPr lang="en-GB" smtClean="0"/>
              <a:pPr/>
              <a:t>20/02/2026</a:t>
            </a:fld>
            <a:endParaRPr lang="en-GB"/>
          </a:p>
        </p:txBody>
      </p:sp>
      <p:sp>
        <p:nvSpPr>
          <p:cNvPr id="10" name="Slide Number Placeholder 9"/>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372587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38414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da-DK" smtClean="0"/>
              <a:pPr/>
              <a:t>4</a:t>
            </a:fld>
            <a:endParaRPr lang="da-DK"/>
          </a:p>
        </p:txBody>
      </p:sp>
    </p:spTree>
    <p:extLst>
      <p:ext uri="{BB962C8B-B14F-4D97-AF65-F5344CB8AC3E}">
        <p14:creationId xmlns:p14="http://schemas.microsoft.com/office/powerpoint/2010/main" val="157743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105875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60593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1803684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272AB-EA38-C013-F5AA-379AD72ED6C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D54BC95-7910-283D-7389-688FD11B581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39DE048-77FC-BD34-CB27-2B15B8774446}"/>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BC061D4A-541E-C8E3-25F0-D60E281C0870}"/>
              </a:ext>
            </a:extLst>
          </p:cNvPr>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316531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5" name="Graphic 7">
            <a:extLst>
              <a:ext uri="{FF2B5EF4-FFF2-40B4-BE49-F238E27FC236}">
                <a16:creationId xmlns:a16="http://schemas.microsoft.com/office/drawing/2014/main" id="{010810A8-8A1E-4E68-A968-35AAC01A228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a:p>
        </p:txBody>
      </p:sp>
    </p:spTree>
    <p:extLst>
      <p:ext uri="{BB962C8B-B14F-4D97-AF65-F5344CB8AC3E}">
        <p14:creationId xmlns:p14="http://schemas.microsoft.com/office/powerpoint/2010/main" val="411708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a:t>Klik for at tilføje agenda punkter</a:t>
            </a:r>
          </a:p>
          <a:p>
            <a:pPr lvl="1"/>
            <a:r>
              <a:rPr lang="da-DK"/>
              <a:t>Second </a:t>
            </a:r>
            <a:r>
              <a:rPr lang="da-DK" err="1"/>
              <a:t>level</a:t>
            </a:r>
            <a:endParaRPr lang="da-DK"/>
          </a:p>
        </p:txBody>
      </p:sp>
    </p:spTree>
    <p:extLst>
      <p:ext uri="{BB962C8B-B14F-4D97-AF65-F5344CB8AC3E}">
        <p14:creationId xmlns:p14="http://schemas.microsoft.com/office/powerpoint/2010/main" val="113210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a:t>Klik for at tilføje agenda punkter</a:t>
            </a:r>
          </a:p>
          <a:p>
            <a:pPr lvl="1"/>
            <a:r>
              <a:rPr lang="da-DK"/>
              <a:t>Second </a:t>
            </a:r>
            <a:r>
              <a:rPr lang="da-DK" err="1"/>
              <a:t>level</a:t>
            </a:r>
            <a:endParaRPr lang="da-DK"/>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96395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12126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70538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222835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4" name="Date_GeneralDate"/>
          <p:cNvSpPr>
            <a:spLocks noGrp="1"/>
          </p:cNvSpPr>
          <p:nvPr>
            <p:ph type="dt" sz="half" idx="10"/>
          </p:nvPr>
        </p:nvSpPr>
        <p:spPr/>
        <p:txBody>
          <a:bodyPr/>
          <a:lstStyle/>
          <a:p>
            <a:endParaRPr lang="da-DK" noProof="0"/>
          </a:p>
        </p:txBody>
      </p:sp>
      <p:sp>
        <p:nvSpPr>
          <p:cNvPr id="5" name="SD_FLD_PresentationTitle"/>
          <p:cNvSpPr>
            <a:spLocks noGrp="1"/>
          </p:cNvSpPr>
          <p:nvPr>
            <p:ph type="ftr" sz="quarter" idx="11"/>
          </p:nvPr>
        </p:nvSpPr>
        <p:spPr/>
        <p:txBody>
          <a:bodyPr/>
          <a:lstStyle/>
          <a:p>
            <a:r>
              <a:rPr lang="da-DK" noProof="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a:p>
        </p:txBody>
      </p:sp>
    </p:spTree>
    <p:extLst>
      <p:ext uri="{BB962C8B-B14F-4D97-AF65-F5344CB8AC3E}">
        <p14:creationId xmlns:p14="http://schemas.microsoft.com/office/powerpoint/2010/main" val="2462055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06304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72018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Tree>
    <p:extLst>
      <p:ext uri="{BB962C8B-B14F-4D97-AF65-F5344CB8AC3E}">
        <p14:creationId xmlns:p14="http://schemas.microsoft.com/office/powerpoint/2010/main" val="3397395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770943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89108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463432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738369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191064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7279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052411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6666</a:t>
            </a:r>
          </a:p>
          <a:p>
            <a:pPr lvl="6"/>
            <a:r>
              <a:rPr lang="da-DK"/>
              <a:t>777</a:t>
            </a:r>
          </a:p>
          <a:p>
            <a:pPr lvl="7"/>
            <a:r>
              <a:rPr lang="da-DK"/>
              <a:t>8888</a:t>
            </a:r>
          </a:p>
          <a:p>
            <a:pPr lvl="8"/>
            <a:r>
              <a:rPr lang="da-DK"/>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869125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for at tilføje titel</a:t>
            </a:r>
          </a:p>
        </p:txBody>
      </p:sp>
      <p:sp>
        <p:nvSpPr>
          <p:cNvPr id="3" name="Date_GeneralDate"/>
          <p:cNvSpPr>
            <a:spLocks noGrp="1"/>
          </p:cNvSpPr>
          <p:nvPr>
            <p:ph type="dt" sz="half" idx="10"/>
          </p:nvPr>
        </p:nvSpPr>
        <p:spPr/>
        <p:txBody>
          <a:bodyPr/>
          <a:lstStyle/>
          <a:p>
            <a:endParaRPr lang="da-DK"/>
          </a:p>
        </p:txBody>
      </p:sp>
      <p:sp>
        <p:nvSpPr>
          <p:cNvPr id="4" name="SD_FLD_PresentationTitle"/>
          <p:cNvSpPr>
            <a:spLocks noGrp="1"/>
          </p:cNvSpPr>
          <p:nvPr>
            <p:ph type="ftr" sz="quarter" idx="11"/>
          </p:nvPr>
        </p:nvSpPr>
        <p:spPr/>
        <p:txBody>
          <a:bodyPr/>
          <a:lstStyle/>
          <a:p>
            <a:r>
              <a:rPr lang="da-DK"/>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a:p>
        </p:txBody>
      </p:sp>
    </p:spTree>
    <p:extLst>
      <p:ext uri="{BB962C8B-B14F-4D97-AF65-F5344CB8AC3E}">
        <p14:creationId xmlns:p14="http://schemas.microsoft.com/office/powerpoint/2010/main" val="643681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a:p>
        </p:txBody>
      </p:sp>
      <p:sp>
        <p:nvSpPr>
          <p:cNvPr id="3" name="SD_FLD_PresentationTitle"/>
          <p:cNvSpPr>
            <a:spLocks noGrp="1"/>
          </p:cNvSpPr>
          <p:nvPr>
            <p:ph type="ftr" sz="quarter" idx="11"/>
          </p:nvPr>
        </p:nvSpPr>
        <p:spPr/>
        <p:txBody>
          <a:bodyPr/>
          <a:lstStyle/>
          <a:p>
            <a:r>
              <a:rPr lang="da-DK"/>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a:p>
        </p:txBody>
      </p:sp>
    </p:spTree>
    <p:extLst>
      <p:ext uri="{BB962C8B-B14F-4D97-AF65-F5344CB8AC3E}">
        <p14:creationId xmlns:p14="http://schemas.microsoft.com/office/powerpoint/2010/main" val="267386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a:t>.</a:t>
            </a:r>
          </a:p>
        </p:txBody>
      </p:sp>
    </p:spTree>
    <p:extLst>
      <p:ext uri="{BB962C8B-B14F-4D97-AF65-F5344CB8AC3E}">
        <p14:creationId xmlns:p14="http://schemas.microsoft.com/office/powerpoint/2010/main" val="768726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a:p>
            <a:pPr lvl="5"/>
            <a:r>
              <a:rPr lang="da-DK" noProof="0" err="1"/>
              <a:t>Sixth</a:t>
            </a:r>
            <a:r>
              <a:rPr lang="da-DK" noProof="0"/>
              <a:t> </a:t>
            </a:r>
            <a:r>
              <a:rPr lang="da-DK" noProof="0" err="1"/>
              <a:t>level</a:t>
            </a:r>
            <a:endParaRPr lang="da-DK" noProof="0"/>
          </a:p>
          <a:p>
            <a:pPr lvl="6"/>
            <a:r>
              <a:rPr lang="da-DK" noProof="0" err="1"/>
              <a:t>Seventh</a:t>
            </a:r>
            <a:r>
              <a:rPr lang="da-DK" noProof="0"/>
              <a:t> </a:t>
            </a:r>
            <a:r>
              <a:rPr lang="da-DK" noProof="0" err="1"/>
              <a:t>level</a:t>
            </a:r>
            <a:endParaRPr lang="da-DK" noProof="0"/>
          </a:p>
          <a:p>
            <a:pPr lvl="7"/>
            <a:r>
              <a:rPr lang="da-DK" noProof="0" err="1"/>
              <a:t>Eight</a:t>
            </a:r>
            <a:r>
              <a:rPr lang="da-DK" noProof="0"/>
              <a:t> </a:t>
            </a:r>
            <a:r>
              <a:rPr lang="da-DK" noProof="0" err="1"/>
              <a:t>level</a:t>
            </a:r>
            <a:endParaRPr lang="da-DK" noProof="0"/>
          </a:p>
          <a:p>
            <a:pPr lvl="8"/>
            <a:r>
              <a:rPr lang="da-DK" noProof="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a:t>Sidehoved</a:t>
            </a:r>
          </a:p>
        </p:txBody>
      </p:sp>
    </p:spTree>
    <p:extLst>
      <p:ext uri="{BB962C8B-B14F-4D97-AF65-F5344CB8AC3E}">
        <p14:creationId xmlns:p14="http://schemas.microsoft.com/office/powerpoint/2010/main" val="3259867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12417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78033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021134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069985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60925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UK_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2" name="Freeform 5">
            <a:extLst>
              <a:ext uri="{FF2B5EF4-FFF2-40B4-BE49-F238E27FC236}">
                <a16:creationId xmlns:a16="http://schemas.microsoft.com/office/drawing/2014/main" id="{5370CC76-BC33-4266-AB4D-7BA76C8F43B1}"/>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211087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UK_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6" name="Freeform 5">
            <a:extLst>
              <a:ext uri="{FF2B5EF4-FFF2-40B4-BE49-F238E27FC236}">
                <a16:creationId xmlns:a16="http://schemas.microsoft.com/office/drawing/2014/main" id="{FF08C7C2-1250-4E95-836F-DF8697DA3072}"/>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96906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UK_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a:t>.</a:t>
            </a:r>
          </a:p>
        </p:txBody>
      </p:sp>
    </p:spTree>
    <p:extLst>
      <p:ext uri="{BB962C8B-B14F-4D97-AF65-F5344CB8AC3E}">
        <p14:creationId xmlns:p14="http://schemas.microsoft.com/office/powerpoint/2010/main" val="3158008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UK_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36852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582106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K_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Freeform 5">
            <a:extLst>
              <a:ext uri="{FF2B5EF4-FFF2-40B4-BE49-F238E27FC236}">
                <a16:creationId xmlns:a16="http://schemas.microsoft.com/office/drawing/2014/main" id="{8196FC72-201B-407A-A802-431ADE6F4826}"/>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134588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K_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2"/>
              </a:solidFill>
            </a:endParaRPr>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Freeform 5">
            <a:extLst>
              <a:ext uri="{FF2B5EF4-FFF2-40B4-BE49-F238E27FC236}">
                <a16:creationId xmlns:a16="http://schemas.microsoft.com/office/drawing/2014/main" id="{21B4D8FC-6D8B-4361-9986-C27F230345B7}"/>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017112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UK_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Freeform 5">
            <a:extLst>
              <a:ext uri="{FF2B5EF4-FFF2-40B4-BE49-F238E27FC236}">
                <a16:creationId xmlns:a16="http://schemas.microsoft.com/office/drawing/2014/main" id="{B7029384-3120-46FC-A04A-744BCE57FFE3}"/>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539635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K_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Freeform 5">
            <a:extLst>
              <a:ext uri="{FF2B5EF4-FFF2-40B4-BE49-F238E27FC236}">
                <a16:creationId xmlns:a16="http://schemas.microsoft.com/office/drawing/2014/main" id="{ABB461E5-C616-4E1A-99C5-487CC6F3016D}"/>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769342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UK_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endParaRPr lang="da-DK"/>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Freeform 5">
            <a:extLst>
              <a:ext uri="{FF2B5EF4-FFF2-40B4-BE49-F238E27FC236}">
                <a16:creationId xmlns:a16="http://schemas.microsoft.com/office/drawing/2014/main" id="{B0F9BB00-3F45-4846-ADFA-64E77FFC9713}"/>
              </a:ext>
            </a:extLst>
          </p:cNvPr>
          <p:cNvSpPr>
            <a:spLocks noChangeAspect="1" noEditPoints="1"/>
          </p:cNvSpPr>
          <p:nvPr userDrawn="1"/>
        </p:nvSpPr>
        <p:spPr bwMode="auto">
          <a:xfrm>
            <a:off x="6508735"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787237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_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a:t>Klik for at tilføje agenda punkter</a:t>
            </a:r>
          </a:p>
          <a:p>
            <a:pPr lvl="1"/>
            <a:r>
              <a:rPr lang="da-DK"/>
              <a:t>Second </a:t>
            </a:r>
            <a:r>
              <a:rPr lang="da-DK" err="1"/>
              <a:t>level</a:t>
            </a:r>
            <a:endParaRPr lang="da-DK"/>
          </a:p>
        </p:txBody>
      </p:sp>
    </p:spTree>
    <p:extLst>
      <p:ext uri="{BB962C8B-B14F-4D97-AF65-F5344CB8AC3E}">
        <p14:creationId xmlns:p14="http://schemas.microsoft.com/office/powerpoint/2010/main" val="1243852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_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a:t>Klik for at tilføje agenda punkter</a:t>
            </a:r>
          </a:p>
          <a:p>
            <a:pPr lvl="1"/>
            <a:r>
              <a:rPr lang="da-DK"/>
              <a:t>Second </a:t>
            </a:r>
            <a:r>
              <a:rPr lang="da-DK" err="1"/>
              <a:t>level</a:t>
            </a:r>
            <a:endParaRPr lang="da-DK"/>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2701605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UK_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City of Copenhagen</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9133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K_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465774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K_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7162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529654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K_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817954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K_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86668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K_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4" name="Date_GeneralDate"/>
          <p:cNvSpPr>
            <a:spLocks noGrp="1"/>
          </p:cNvSpPr>
          <p:nvPr>
            <p:ph type="dt" sz="half" idx="10"/>
          </p:nvPr>
        </p:nvSpPr>
        <p:spPr/>
        <p:txBody>
          <a:bodyPr/>
          <a:lstStyle/>
          <a:p>
            <a:endParaRPr lang="da-DK" noProof="0"/>
          </a:p>
        </p:txBody>
      </p:sp>
      <p:sp>
        <p:nvSpPr>
          <p:cNvPr id="5" name="SD_FLD_PresentationTitle"/>
          <p:cNvSpPr>
            <a:spLocks noGrp="1"/>
          </p:cNvSpPr>
          <p:nvPr>
            <p:ph type="ftr" sz="quarter" idx="11"/>
          </p:nvPr>
        </p:nvSpPr>
        <p:spPr/>
        <p:txBody>
          <a:bodyPr/>
          <a:lstStyle/>
          <a:p>
            <a:r>
              <a:rPr lang="da-DK" noProof="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a:p>
        </p:txBody>
      </p:sp>
    </p:spTree>
    <p:extLst>
      <p:ext uri="{BB962C8B-B14F-4D97-AF65-F5344CB8AC3E}">
        <p14:creationId xmlns:p14="http://schemas.microsoft.com/office/powerpoint/2010/main" val="2142602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K_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890312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K_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endParaRPr lang="da-DK"/>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393853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K_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372696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_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39596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UK_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546894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UK_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60307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UK_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17241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877679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UK_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706704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UK_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881014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UK_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6666</a:t>
            </a:r>
          </a:p>
          <a:p>
            <a:pPr lvl="6"/>
            <a:r>
              <a:rPr lang="da-DK"/>
              <a:t>777</a:t>
            </a:r>
          </a:p>
          <a:p>
            <a:pPr lvl="7"/>
            <a:r>
              <a:rPr lang="da-DK"/>
              <a:t>8888</a:t>
            </a:r>
          </a:p>
          <a:p>
            <a:pPr lvl="8"/>
            <a:r>
              <a:rPr lang="da-DK"/>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3640947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UK_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for at tilføje titel</a:t>
            </a:r>
          </a:p>
        </p:txBody>
      </p:sp>
      <p:sp>
        <p:nvSpPr>
          <p:cNvPr id="3" name="Date_GeneralDate"/>
          <p:cNvSpPr>
            <a:spLocks noGrp="1"/>
          </p:cNvSpPr>
          <p:nvPr>
            <p:ph type="dt" sz="half" idx="10"/>
          </p:nvPr>
        </p:nvSpPr>
        <p:spPr/>
        <p:txBody>
          <a:bodyPr/>
          <a:lstStyle/>
          <a:p>
            <a:endParaRPr lang="da-DK"/>
          </a:p>
        </p:txBody>
      </p:sp>
      <p:sp>
        <p:nvSpPr>
          <p:cNvPr id="4" name="SD_FLD_PresentationTitle"/>
          <p:cNvSpPr>
            <a:spLocks noGrp="1"/>
          </p:cNvSpPr>
          <p:nvPr>
            <p:ph type="ftr" sz="quarter" idx="11"/>
          </p:nvPr>
        </p:nvSpPr>
        <p:spPr/>
        <p:txBody>
          <a:bodyPr/>
          <a:lstStyle/>
          <a:p>
            <a:r>
              <a:rPr lang="da-DK"/>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a:p>
        </p:txBody>
      </p:sp>
    </p:spTree>
    <p:extLst>
      <p:ext uri="{BB962C8B-B14F-4D97-AF65-F5344CB8AC3E}">
        <p14:creationId xmlns:p14="http://schemas.microsoft.com/office/powerpoint/2010/main" val="7717917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UK_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a:p>
        </p:txBody>
      </p:sp>
      <p:sp>
        <p:nvSpPr>
          <p:cNvPr id="3" name="SD_FLD_PresentationTitle"/>
          <p:cNvSpPr>
            <a:spLocks noGrp="1"/>
          </p:cNvSpPr>
          <p:nvPr>
            <p:ph type="ftr" sz="quarter" idx="11"/>
          </p:nvPr>
        </p:nvSpPr>
        <p:spPr/>
        <p:txBody>
          <a:bodyPr/>
          <a:lstStyle/>
          <a:p>
            <a:r>
              <a:rPr lang="da-DK"/>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a:p>
        </p:txBody>
      </p:sp>
    </p:spTree>
    <p:extLst>
      <p:ext uri="{BB962C8B-B14F-4D97-AF65-F5344CB8AC3E}">
        <p14:creationId xmlns:p14="http://schemas.microsoft.com/office/powerpoint/2010/main" val="29516626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K_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a:p>
            <a:pPr lvl="5"/>
            <a:r>
              <a:rPr lang="da-DK" noProof="0" err="1"/>
              <a:t>Sixth</a:t>
            </a:r>
            <a:r>
              <a:rPr lang="da-DK" noProof="0"/>
              <a:t> </a:t>
            </a:r>
            <a:r>
              <a:rPr lang="da-DK" noProof="0" err="1"/>
              <a:t>level</a:t>
            </a:r>
            <a:endParaRPr lang="da-DK" noProof="0"/>
          </a:p>
          <a:p>
            <a:pPr lvl="6"/>
            <a:r>
              <a:rPr lang="da-DK" noProof="0" err="1"/>
              <a:t>Seventh</a:t>
            </a:r>
            <a:r>
              <a:rPr lang="da-DK" noProof="0"/>
              <a:t> </a:t>
            </a:r>
            <a:r>
              <a:rPr lang="da-DK" noProof="0" err="1"/>
              <a:t>level</a:t>
            </a:r>
            <a:endParaRPr lang="da-DK" noProof="0"/>
          </a:p>
          <a:p>
            <a:pPr lvl="7"/>
            <a:r>
              <a:rPr lang="da-DK" noProof="0" err="1"/>
              <a:t>Eight</a:t>
            </a:r>
            <a:r>
              <a:rPr lang="da-DK" noProof="0"/>
              <a:t> </a:t>
            </a:r>
            <a:r>
              <a:rPr lang="da-DK" noProof="0" err="1"/>
              <a:t>level</a:t>
            </a:r>
            <a:endParaRPr lang="da-DK" noProof="0"/>
          </a:p>
          <a:p>
            <a:pPr lvl="8"/>
            <a:r>
              <a:rPr lang="da-DK" noProof="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a:t>Sidehoved</a:t>
            </a:r>
          </a:p>
        </p:txBody>
      </p:sp>
    </p:spTree>
    <p:extLst>
      <p:ext uri="{BB962C8B-B14F-4D97-AF65-F5344CB8AC3E}">
        <p14:creationId xmlns:p14="http://schemas.microsoft.com/office/powerpoint/2010/main" val="133521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UK_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213691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UK_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9042368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UK_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730599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_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90891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382641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UK_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44167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35536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6.xml"/><Relationship Id="rId47" Type="http://schemas.openxmlformats.org/officeDocument/2006/relationships/tags" Target="../tags/tag1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1.xml"/><Relationship Id="rId40" Type="http://schemas.openxmlformats.org/officeDocument/2006/relationships/tags" Target="../tags/tag4.xml"/><Relationship Id="rId45"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49" Type="http://schemas.openxmlformats.org/officeDocument/2006/relationships/tags" Target="../tags/tag1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7.xml"/><Relationship Id="rId48" Type="http://schemas.openxmlformats.org/officeDocument/2006/relationships/tags" Target="../tags/tag12.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 Id="rId46" Type="http://schemas.openxmlformats.org/officeDocument/2006/relationships/tags" Target="../tags/tag10.xml"/><Relationship Id="rId20" Type="http://schemas.openxmlformats.org/officeDocument/2006/relationships/slideLayout" Target="../slideLayouts/slideLayout20.xml"/><Relationship Id="rId41"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tags" Target="../tags/tag16.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tags" Target="../tags/tag19.xml"/><Relationship Id="rId47" Type="http://schemas.openxmlformats.org/officeDocument/2006/relationships/tags" Target="../tags/tag24.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9" Type="http://schemas.openxmlformats.org/officeDocument/2006/relationships/slideLayout" Target="../slideLayouts/slideLayout64.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tags" Target="../tags/tag14.xml"/><Relationship Id="rId40" Type="http://schemas.openxmlformats.org/officeDocument/2006/relationships/tags" Target="../tags/tag17.xml"/><Relationship Id="rId45" Type="http://schemas.openxmlformats.org/officeDocument/2006/relationships/tags" Target="../tags/tag22.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49" Type="http://schemas.openxmlformats.org/officeDocument/2006/relationships/tags" Target="../tags/tag26.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4" Type="http://schemas.openxmlformats.org/officeDocument/2006/relationships/tags" Target="../tags/tag21.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tags" Target="../tags/tag20.xml"/><Relationship Id="rId48" Type="http://schemas.openxmlformats.org/officeDocument/2006/relationships/tags" Target="../tags/tag25.xml"/><Relationship Id="rId8" Type="http://schemas.openxmlformats.org/officeDocument/2006/relationships/slideLayout" Target="../slideLayouts/slideLayout43.xml"/><Relationship Id="rId3" Type="http://schemas.openxmlformats.org/officeDocument/2006/relationships/slideLayout" Target="../slideLayouts/slideLayout38.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tags" Target="../tags/tag15.xml"/><Relationship Id="rId46" Type="http://schemas.openxmlformats.org/officeDocument/2006/relationships/tags" Target="../tags/tag23.xml"/><Relationship Id="rId20" Type="http://schemas.openxmlformats.org/officeDocument/2006/relationships/slideLayout" Target="../slideLayouts/slideLayout55.xml"/><Relationship Id="rId41" Type="http://schemas.openxmlformats.org/officeDocument/2006/relationships/tags" Target="../tags/tag18.xml"/><Relationship Id="rId1" Type="http://schemas.openxmlformats.org/officeDocument/2006/relationships/slideLayout" Target="../slideLayouts/slideLayout36.xml"/><Relationship Id="rId6"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a:t>Level 1</a:t>
            </a:r>
          </a:p>
          <a:p>
            <a:pPr lvl="1"/>
            <a:r>
              <a:rPr lang="da-DK" noProof="0"/>
              <a:t>Level 2</a:t>
            </a:r>
          </a:p>
          <a:p>
            <a:pPr lvl="2"/>
            <a:r>
              <a:rPr lang="da-DK" noProof="0"/>
              <a:t>Level 3</a:t>
            </a:r>
          </a:p>
          <a:p>
            <a:pPr lvl="3"/>
            <a:r>
              <a:rPr lang="da-DK" noProof="0"/>
              <a:t>Level 4, Header</a:t>
            </a:r>
          </a:p>
          <a:p>
            <a:pPr lvl="4"/>
            <a:r>
              <a:rPr lang="da-DK" noProof="0"/>
              <a:t>Level 5, Body</a:t>
            </a:r>
          </a:p>
          <a:p>
            <a:pPr lvl="5"/>
            <a:r>
              <a:rPr lang="da-DK" noProof="0"/>
              <a:t>Level 6 Report bullet</a:t>
            </a:r>
          </a:p>
          <a:p>
            <a:pPr lvl="6"/>
            <a:r>
              <a:rPr lang="da-DK" noProof="0"/>
              <a:t>Level 7, Report Header</a:t>
            </a:r>
          </a:p>
          <a:p>
            <a:pPr lvl="7"/>
            <a:r>
              <a:rPr lang="da-DK" noProof="0"/>
              <a:t>Level 8, Report Body</a:t>
            </a:r>
          </a:p>
          <a:p>
            <a:pPr lvl="8"/>
            <a:r>
              <a:rPr lang="da-DK" noProof="0" err="1"/>
              <a:t>Infographic</a:t>
            </a:r>
            <a:endParaRPr lang="da-DK" noProof="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52" r:id="rId1"/>
    <p:sldLayoutId id="2147483776" r:id="rId2"/>
    <p:sldLayoutId id="2147483785" r:id="rId3"/>
    <p:sldLayoutId id="2147483813" r:id="rId4"/>
    <p:sldLayoutId id="2147483777" r:id="rId5"/>
    <p:sldLayoutId id="2147483812" r:id="rId6"/>
    <p:sldLayoutId id="2147483778" r:id="rId7"/>
    <p:sldLayoutId id="2147483811" r:id="rId8"/>
    <p:sldLayoutId id="2147483786" r:id="rId9"/>
    <p:sldLayoutId id="2147483787" r:id="rId10"/>
    <p:sldLayoutId id="2147483788" r:id="rId11"/>
    <p:sldLayoutId id="2147483784" r:id="rId12"/>
    <p:sldLayoutId id="2147483780" r:id="rId13"/>
    <p:sldLayoutId id="2147483783" r:id="rId14"/>
    <p:sldLayoutId id="2147483756" r:id="rId15"/>
    <p:sldLayoutId id="2147483781" r:id="rId16"/>
    <p:sldLayoutId id="2147483779" r:id="rId17"/>
    <p:sldLayoutId id="2147483790" r:id="rId18"/>
    <p:sldLayoutId id="2147483791" r:id="rId19"/>
    <p:sldLayoutId id="2147483792" r:id="rId20"/>
    <p:sldLayoutId id="2147483793" r:id="rId21"/>
    <p:sldLayoutId id="2147483764" r:id="rId22"/>
    <p:sldLayoutId id="2147483794" r:id="rId23"/>
    <p:sldLayoutId id="2147483797" r:id="rId24"/>
    <p:sldLayoutId id="2147483796" r:id="rId25"/>
    <p:sldLayoutId id="2147483795" r:id="rId26"/>
    <p:sldLayoutId id="2147483798" r:id="rId27"/>
    <p:sldLayoutId id="2147483767" r:id="rId28"/>
    <p:sldLayoutId id="2147483768" r:id="rId29"/>
    <p:sldLayoutId id="2147483805" r:id="rId30"/>
    <p:sldLayoutId id="2147483806" r:id="rId31"/>
    <p:sldLayoutId id="2147483807" r:id="rId32"/>
    <p:sldLayoutId id="2147483808" r:id="rId33"/>
    <p:sldLayoutId id="2147483809" r:id="rId34"/>
    <p:sldLayoutId id="2147483810"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 Report bullet</a:t>
            </a:r>
          </a:p>
          <a:p>
            <a:pPr lvl="6"/>
            <a:r>
              <a:rPr lang="en-GB" noProof="0"/>
              <a:t>Level 7, Report Header</a:t>
            </a:r>
          </a:p>
          <a:p>
            <a:pPr lvl="7"/>
            <a:r>
              <a:rPr lang="en-GB" noProof="0"/>
              <a:t>Level 8, Report Body</a:t>
            </a:r>
          </a:p>
          <a:p>
            <a:pPr lvl="8"/>
            <a:r>
              <a:rPr lang="en-GB" noProof="0"/>
              <a:t>Infographic</a:t>
            </a:r>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en-GB"/>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en-GB"/>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en-GB" smtClean="0"/>
              <a:pPr/>
              <a:t>‹nr.›</a:t>
            </a:fld>
            <a:endParaRPr lang="en-GB"/>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en-US"/>
              <a:t>Click to edit Master title style</a:t>
            </a:r>
            <a:endParaRPr lang="en-GB"/>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en-GB">
                <a:solidFill>
                  <a:schemeClr val="tx1"/>
                </a:solidFill>
                <a:latin typeface="KBH Tekst" panose="00000500000000000000" pitchFamily="2" charset="0"/>
              </a:rPr>
              <a:t>City of Copenhagen</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384761073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hyperlink" Target="https://www.kk.dk/borger/pasning-og-skole/boern-og-unge-med-saerlige-behov/boern-med-saerlige-behov-i-skole-fritidsinstitution-og-ungdomsuddannelse/specialskoler-og-specialklasseraekker"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992BA-A79E-4014-8288-25166F34CEAE}"/>
              </a:ext>
            </a:extLst>
          </p:cNvPr>
          <p:cNvSpPr>
            <a:spLocks noGrp="1"/>
          </p:cNvSpPr>
          <p:nvPr>
            <p:ph type="ctrTitle"/>
          </p:nvPr>
        </p:nvSpPr>
        <p:spPr/>
        <p:txBody>
          <a:bodyPr>
            <a:noAutofit/>
          </a:bodyPr>
          <a:lstStyle/>
          <a:p>
            <a:r>
              <a:rPr lang="da-DK" sz="6000"/>
              <a:t>Visitation til </a:t>
            </a:r>
            <a:br>
              <a:rPr lang="da-DK" sz="6000"/>
            </a:br>
            <a:r>
              <a:rPr lang="da-DK" sz="6000"/>
              <a:t>specialundervisning og anden specialpædagogisk bistand </a:t>
            </a:r>
          </a:p>
        </p:txBody>
      </p:sp>
      <p:sp>
        <p:nvSpPr>
          <p:cNvPr id="3" name="Undertitel 2">
            <a:extLst>
              <a:ext uri="{FF2B5EF4-FFF2-40B4-BE49-F238E27FC236}">
                <a16:creationId xmlns:a16="http://schemas.microsoft.com/office/drawing/2014/main" id="{DCE1553C-39C9-DF30-53F1-23D6A71D1A9B}"/>
              </a:ext>
            </a:extLst>
          </p:cNvPr>
          <p:cNvSpPr>
            <a:spLocks noGrp="1"/>
          </p:cNvSpPr>
          <p:nvPr>
            <p:ph type="subTitle" idx="1"/>
          </p:nvPr>
        </p:nvSpPr>
        <p:spPr/>
        <p:txBody>
          <a:bodyPr/>
          <a:lstStyle/>
          <a:p>
            <a:r>
              <a:rPr lang="da-DK"/>
              <a:t>Til forældre med børn i skolealderen</a:t>
            </a:r>
          </a:p>
          <a:p>
            <a:endParaRPr lang="da-DK"/>
          </a:p>
        </p:txBody>
      </p:sp>
      <p:sp>
        <p:nvSpPr>
          <p:cNvPr id="4" name="Pladsholder til sidefod 3">
            <a:extLst>
              <a:ext uri="{FF2B5EF4-FFF2-40B4-BE49-F238E27FC236}">
                <a16:creationId xmlns:a16="http://schemas.microsoft.com/office/drawing/2014/main" id="{2FD92C17-8C80-1C5A-FD7B-3ECD65D1DBEA}"/>
              </a:ext>
            </a:extLst>
          </p:cNvPr>
          <p:cNvSpPr>
            <a:spLocks noGrp="1"/>
          </p:cNvSpPr>
          <p:nvPr>
            <p:ph type="ftr" sz="quarter" idx="11"/>
          </p:nvPr>
        </p:nvSpPr>
        <p:spPr/>
        <p:txBody>
          <a:bodyPr/>
          <a:lstStyle/>
          <a:p>
            <a:r>
              <a:rPr lang="da-DK"/>
              <a:t>Sidehoved</a:t>
            </a:r>
          </a:p>
        </p:txBody>
      </p:sp>
      <p:sp>
        <p:nvSpPr>
          <p:cNvPr id="5" name="Pladsholder til slidenummer 4">
            <a:extLst>
              <a:ext uri="{FF2B5EF4-FFF2-40B4-BE49-F238E27FC236}">
                <a16:creationId xmlns:a16="http://schemas.microsoft.com/office/drawing/2014/main" id="{86554A9F-910B-C243-FAF4-A67022CEFCC8}"/>
              </a:ext>
            </a:extLst>
          </p:cNvPr>
          <p:cNvSpPr>
            <a:spLocks noGrp="1"/>
          </p:cNvSpPr>
          <p:nvPr>
            <p:ph type="sldNum" sz="quarter" idx="12"/>
          </p:nvPr>
        </p:nvSpPr>
        <p:spPr/>
        <p:txBody>
          <a:bodyPr/>
          <a:lstStyle/>
          <a:p>
            <a:fld id="{24C8C45C-947F-4981-8B3F-4F32E973C901}" type="slidenum">
              <a:rPr lang="da-DK" smtClean="0"/>
              <a:pPr/>
              <a:t>1</a:t>
            </a:fld>
            <a:endParaRPr lang="da-DK"/>
          </a:p>
        </p:txBody>
      </p:sp>
      <p:sp>
        <p:nvSpPr>
          <p:cNvPr id="8" name="Pladsholder til tekst 7">
            <a:extLst>
              <a:ext uri="{FF2B5EF4-FFF2-40B4-BE49-F238E27FC236}">
                <a16:creationId xmlns:a16="http://schemas.microsoft.com/office/drawing/2014/main" id="{E0BCC03A-7B06-B92F-366F-7AD951F93D24}"/>
              </a:ext>
            </a:extLst>
          </p:cNvPr>
          <p:cNvSpPr>
            <a:spLocks noGrp="1"/>
          </p:cNvSpPr>
          <p:nvPr>
            <p:ph type="body" sz="quarter" idx="19"/>
          </p:nvPr>
        </p:nvSpPr>
        <p:spPr>
          <a:xfrm>
            <a:off x="710842" y="595125"/>
            <a:ext cx="4097592" cy="180000"/>
          </a:xfrm>
        </p:spPr>
        <p:txBody>
          <a:bodyPr/>
          <a:lstStyle/>
          <a:p>
            <a:r>
              <a:rPr lang="da-DK"/>
              <a:t>Børne- og Ungdomsforvaltningen</a:t>
            </a:r>
          </a:p>
        </p:txBody>
      </p:sp>
    </p:spTree>
    <p:extLst>
      <p:ext uri="{BB962C8B-B14F-4D97-AF65-F5344CB8AC3E}">
        <p14:creationId xmlns:p14="http://schemas.microsoft.com/office/powerpoint/2010/main" val="8818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26B19-C589-0EA1-8ABC-C8A1199DDDA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CD8922-EAA4-5F30-9ABE-511FD946EDC9}"/>
              </a:ext>
            </a:extLst>
          </p:cNvPr>
          <p:cNvSpPr>
            <a:spLocks noGrp="1"/>
          </p:cNvSpPr>
          <p:nvPr>
            <p:ph type="title"/>
          </p:nvPr>
        </p:nvSpPr>
        <p:spPr/>
        <p:txBody>
          <a:bodyPr/>
          <a:lstStyle/>
          <a:p>
            <a:r>
              <a:rPr lang="da-DK"/>
              <a:t>Revisitation en gang om året</a:t>
            </a:r>
          </a:p>
        </p:txBody>
      </p:sp>
      <p:grpSp>
        <p:nvGrpSpPr>
          <p:cNvPr id="6" name="Gruppe 5">
            <a:extLst>
              <a:ext uri="{FF2B5EF4-FFF2-40B4-BE49-F238E27FC236}">
                <a16:creationId xmlns:a16="http://schemas.microsoft.com/office/drawing/2014/main" id="{1AF04740-9C70-BB51-4E84-DF76597F9BA6}"/>
              </a:ext>
            </a:extLst>
          </p:cNvPr>
          <p:cNvGrpSpPr/>
          <p:nvPr/>
        </p:nvGrpSpPr>
        <p:grpSpPr>
          <a:xfrm>
            <a:off x="10100757" y="1102700"/>
            <a:ext cx="1365633" cy="1371247"/>
            <a:chOff x="10276182" y="3280789"/>
            <a:chExt cx="645794" cy="648449"/>
          </a:xfrm>
        </p:grpSpPr>
        <p:sp>
          <p:nvSpPr>
            <p:cNvPr id="7" name="Ellipse 6">
              <a:extLst>
                <a:ext uri="{FF2B5EF4-FFF2-40B4-BE49-F238E27FC236}">
                  <a16:creationId xmlns:a16="http://schemas.microsoft.com/office/drawing/2014/main" id="{7024AF1E-2357-907E-75E8-C6DB753B186C}"/>
                </a:ext>
              </a:extLst>
            </p:cNvPr>
            <p:cNvSpPr/>
            <p:nvPr/>
          </p:nvSpPr>
          <p:spPr>
            <a:xfrm>
              <a:off x="10276182" y="3280789"/>
              <a:ext cx="645794" cy="648449"/>
            </a:xfrm>
            <a:prstGeom prst="ellipse">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Freeform 17">
              <a:extLst>
                <a:ext uri="{FF2B5EF4-FFF2-40B4-BE49-F238E27FC236}">
                  <a16:creationId xmlns:a16="http://schemas.microsoft.com/office/drawing/2014/main" id="{2C2BC73A-9929-8380-CC3D-1FF9D8587B93}"/>
                </a:ext>
              </a:extLst>
            </p:cNvPr>
            <p:cNvSpPr>
              <a:spLocks noChangeAspect="1" noEditPoints="1"/>
            </p:cNvSpPr>
            <p:nvPr/>
          </p:nvSpPr>
          <p:spPr bwMode="auto">
            <a:xfrm>
              <a:off x="10387693" y="3364535"/>
              <a:ext cx="413672" cy="399021"/>
            </a:xfrm>
            <a:custGeom>
              <a:avLst/>
              <a:gdLst>
                <a:gd name="T0" fmla="*/ 1191 w 2383"/>
                <a:gd name="T1" fmla="*/ 53 h 2312"/>
                <a:gd name="T2" fmla="*/ 1949 w 2383"/>
                <a:gd name="T3" fmla="*/ 447 h 2312"/>
                <a:gd name="T4" fmla="*/ 1435 w 2383"/>
                <a:gd name="T5" fmla="*/ 853 h 2312"/>
                <a:gd name="T6" fmla="*/ 1160 w 2383"/>
                <a:gd name="T7" fmla="*/ 1108 h 2312"/>
                <a:gd name="T8" fmla="*/ 945 w 2383"/>
                <a:gd name="T9" fmla="*/ 853 h 2312"/>
                <a:gd name="T10" fmla="*/ 561 w 2383"/>
                <a:gd name="T11" fmla="*/ 734 h 2312"/>
                <a:gd name="T12" fmla="*/ 1191 w 2383"/>
                <a:gd name="T13" fmla="*/ 53 h 2312"/>
                <a:gd name="T14" fmla="*/ 526 w 2383"/>
                <a:gd name="T15" fmla="*/ 774 h 2312"/>
                <a:gd name="T16" fmla="*/ 945 w 2383"/>
                <a:gd name="T17" fmla="*/ 907 h 2312"/>
                <a:gd name="T18" fmla="*/ 1110 w 2383"/>
                <a:gd name="T19" fmla="*/ 1270 h 2312"/>
                <a:gd name="T20" fmla="*/ 1435 w 2383"/>
                <a:gd name="T21" fmla="*/ 907 h 2312"/>
                <a:gd name="T22" fmla="*/ 2003 w 2383"/>
                <a:gd name="T23" fmla="*/ 447 h 2312"/>
                <a:gd name="T24" fmla="*/ 377 w 2383"/>
                <a:gd name="T25" fmla="*/ 447 h 2312"/>
                <a:gd name="T26" fmla="*/ 1774 w 2383"/>
                <a:gd name="T27" fmla="*/ 1792 h 2312"/>
                <a:gd name="T28" fmla="*/ 1506 w 2383"/>
                <a:gd name="T29" fmla="*/ 1534 h 2312"/>
                <a:gd name="T30" fmla="*/ 2018 w 2383"/>
                <a:gd name="T31" fmla="*/ 1410 h 2312"/>
                <a:gd name="T32" fmla="*/ 2042 w 2383"/>
                <a:gd name="T33" fmla="*/ 1452 h 2312"/>
                <a:gd name="T34" fmla="*/ 1774 w 2383"/>
                <a:gd name="T35" fmla="*/ 1792 h 2312"/>
                <a:gd name="T36" fmla="*/ 609 w 2383"/>
                <a:gd name="T37" fmla="*/ 1792 h 2312"/>
                <a:gd name="T38" fmla="*/ 609 w 2383"/>
                <a:gd name="T39" fmla="*/ 1792 h 2312"/>
                <a:gd name="T40" fmla="*/ 340 w 2383"/>
                <a:gd name="T41" fmla="*/ 1452 h 2312"/>
                <a:gd name="T42" fmla="*/ 609 w 2383"/>
                <a:gd name="T43" fmla="*/ 1184 h 2312"/>
                <a:gd name="T44" fmla="*/ 877 w 2383"/>
                <a:gd name="T45" fmla="*/ 1452 h 2312"/>
                <a:gd name="T46" fmla="*/ 609 w 2383"/>
                <a:gd name="T47" fmla="*/ 1792 h 2312"/>
                <a:gd name="T48" fmla="*/ 2383 w 2383"/>
                <a:gd name="T49" fmla="*/ 2312 h 2312"/>
                <a:gd name="T50" fmla="*/ 2095 w 2383"/>
                <a:gd name="T51" fmla="*/ 1524 h 2312"/>
                <a:gd name="T52" fmla="*/ 2013 w 2383"/>
                <a:gd name="T53" fmla="*/ 1238 h 2312"/>
                <a:gd name="T54" fmla="*/ 1929 w 2383"/>
                <a:gd name="T55" fmla="*/ 843 h 2312"/>
                <a:gd name="T56" fmla="*/ 1740 w 2383"/>
                <a:gd name="T57" fmla="*/ 1133 h 2312"/>
                <a:gd name="T58" fmla="*/ 1452 w 2383"/>
                <a:gd name="T59" fmla="*/ 1452 h 2312"/>
                <a:gd name="T60" fmla="*/ 1452 w 2383"/>
                <a:gd name="T61" fmla="*/ 1524 h 2312"/>
                <a:gd name="T62" fmla="*/ 1288 w 2383"/>
                <a:gd name="T63" fmla="*/ 1969 h 2312"/>
                <a:gd name="T64" fmla="*/ 748 w 2383"/>
                <a:gd name="T65" fmla="*/ 1814 h 2312"/>
                <a:gd name="T66" fmla="*/ 930 w 2383"/>
                <a:gd name="T67" fmla="*/ 1452 h 2312"/>
                <a:gd name="T68" fmla="*/ 609 w 2383"/>
                <a:gd name="T69" fmla="*/ 1131 h 2312"/>
                <a:gd name="T70" fmla="*/ 287 w 2383"/>
                <a:gd name="T71" fmla="*/ 1452 h 2312"/>
                <a:gd name="T72" fmla="*/ 470 w 2383"/>
                <a:gd name="T73" fmla="*/ 1814 h 2312"/>
                <a:gd name="T74" fmla="*/ 53 w 2383"/>
                <a:gd name="T75" fmla="*/ 2312 h 2312"/>
                <a:gd name="T76" fmla="*/ 709 w 2383"/>
                <a:gd name="T77" fmla="*/ 1865 h 2312"/>
                <a:gd name="T78" fmla="*/ 1165 w 2383"/>
                <a:gd name="T79" fmla="*/ 2312 h 2312"/>
                <a:gd name="T80" fmla="*/ 2330 w 2383"/>
                <a:gd name="T81" fmla="*/ 2312 h 2312"/>
                <a:gd name="T82" fmla="*/ 1577 w 2383"/>
                <a:gd name="T83" fmla="*/ 309 h 2312"/>
                <a:gd name="T84" fmla="*/ 877 w 2383"/>
                <a:gd name="T85" fmla="*/ 309 h 2312"/>
                <a:gd name="T86" fmla="*/ 1577 w 2383"/>
                <a:gd name="T87" fmla="*/ 362 h 2312"/>
                <a:gd name="T88" fmla="*/ 1577 w 2383"/>
                <a:gd name="T89" fmla="*/ 501 h 2312"/>
                <a:gd name="T90" fmla="*/ 877 w 2383"/>
                <a:gd name="T91" fmla="*/ 501 h 2312"/>
                <a:gd name="T92" fmla="*/ 1577 w 2383"/>
                <a:gd name="T93" fmla="*/ 555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3" h="2312">
                  <a:moveTo>
                    <a:pt x="1191" y="53"/>
                  </a:moveTo>
                  <a:lnTo>
                    <a:pt x="1191" y="53"/>
                  </a:lnTo>
                  <a:cubicBezTo>
                    <a:pt x="1475" y="53"/>
                    <a:pt x="1645" y="75"/>
                    <a:pt x="1760" y="127"/>
                  </a:cubicBezTo>
                  <a:cubicBezTo>
                    <a:pt x="1889" y="186"/>
                    <a:pt x="1949" y="288"/>
                    <a:pt x="1949" y="447"/>
                  </a:cubicBezTo>
                  <a:cubicBezTo>
                    <a:pt x="1949" y="562"/>
                    <a:pt x="1904" y="662"/>
                    <a:pt x="1819" y="734"/>
                  </a:cubicBezTo>
                  <a:cubicBezTo>
                    <a:pt x="1728" y="812"/>
                    <a:pt x="1595" y="853"/>
                    <a:pt x="1435" y="853"/>
                  </a:cubicBezTo>
                  <a:lnTo>
                    <a:pt x="1344" y="853"/>
                  </a:lnTo>
                  <a:lnTo>
                    <a:pt x="1160" y="1108"/>
                  </a:lnTo>
                  <a:lnTo>
                    <a:pt x="1157" y="853"/>
                  </a:lnTo>
                  <a:lnTo>
                    <a:pt x="945" y="853"/>
                  </a:lnTo>
                  <a:lnTo>
                    <a:pt x="945" y="853"/>
                  </a:lnTo>
                  <a:cubicBezTo>
                    <a:pt x="785" y="853"/>
                    <a:pt x="652" y="812"/>
                    <a:pt x="561" y="734"/>
                  </a:cubicBezTo>
                  <a:cubicBezTo>
                    <a:pt x="476" y="661"/>
                    <a:pt x="431" y="562"/>
                    <a:pt x="431" y="447"/>
                  </a:cubicBezTo>
                  <a:cubicBezTo>
                    <a:pt x="431" y="152"/>
                    <a:pt x="622" y="53"/>
                    <a:pt x="1191" y="53"/>
                  </a:cubicBezTo>
                  <a:close/>
                  <a:moveTo>
                    <a:pt x="526" y="774"/>
                  </a:moveTo>
                  <a:lnTo>
                    <a:pt x="526" y="774"/>
                  </a:lnTo>
                  <a:cubicBezTo>
                    <a:pt x="628" y="861"/>
                    <a:pt x="772" y="907"/>
                    <a:pt x="945" y="907"/>
                  </a:cubicBezTo>
                  <a:lnTo>
                    <a:pt x="945" y="907"/>
                  </a:lnTo>
                  <a:lnTo>
                    <a:pt x="1104" y="907"/>
                  </a:lnTo>
                  <a:lnTo>
                    <a:pt x="1110" y="1270"/>
                  </a:lnTo>
                  <a:lnTo>
                    <a:pt x="1371" y="907"/>
                  </a:lnTo>
                  <a:lnTo>
                    <a:pt x="1435" y="907"/>
                  </a:lnTo>
                  <a:cubicBezTo>
                    <a:pt x="1608" y="907"/>
                    <a:pt x="1753" y="861"/>
                    <a:pt x="1854" y="775"/>
                  </a:cubicBezTo>
                  <a:cubicBezTo>
                    <a:pt x="1950" y="693"/>
                    <a:pt x="2003" y="577"/>
                    <a:pt x="2003" y="447"/>
                  </a:cubicBezTo>
                  <a:cubicBezTo>
                    <a:pt x="2003" y="73"/>
                    <a:pt x="1705" y="0"/>
                    <a:pt x="1191" y="0"/>
                  </a:cubicBezTo>
                  <a:cubicBezTo>
                    <a:pt x="676" y="0"/>
                    <a:pt x="377" y="73"/>
                    <a:pt x="377" y="447"/>
                  </a:cubicBezTo>
                  <a:cubicBezTo>
                    <a:pt x="377" y="576"/>
                    <a:pt x="430" y="693"/>
                    <a:pt x="526" y="774"/>
                  </a:cubicBezTo>
                  <a:close/>
                  <a:moveTo>
                    <a:pt x="1774" y="1792"/>
                  </a:moveTo>
                  <a:lnTo>
                    <a:pt x="1774" y="1792"/>
                  </a:lnTo>
                  <a:cubicBezTo>
                    <a:pt x="1629" y="1792"/>
                    <a:pt x="1511" y="1677"/>
                    <a:pt x="1506" y="1534"/>
                  </a:cubicBezTo>
                  <a:cubicBezTo>
                    <a:pt x="1665" y="1528"/>
                    <a:pt x="1736" y="1492"/>
                    <a:pt x="1798" y="1460"/>
                  </a:cubicBezTo>
                  <a:cubicBezTo>
                    <a:pt x="1854" y="1431"/>
                    <a:pt x="1903" y="1406"/>
                    <a:pt x="2018" y="1410"/>
                  </a:cubicBezTo>
                  <a:lnTo>
                    <a:pt x="2038" y="1410"/>
                  </a:lnTo>
                  <a:cubicBezTo>
                    <a:pt x="2040" y="1424"/>
                    <a:pt x="2042" y="1438"/>
                    <a:pt x="2042" y="1452"/>
                  </a:cubicBezTo>
                  <a:lnTo>
                    <a:pt x="2042" y="1524"/>
                  </a:lnTo>
                  <a:cubicBezTo>
                    <a:pt x="2042" y="1672"/>
                    <a:pt x="1922" y="1792"/>
                    <a:pt x="1774" y="1792"/>
                  </a:cubicBezTo>
                  <a:lnTo>
                    <a:pt x="1774" y="1792"/>
                  </a:lnTo>
                  <a:close/>
                  <a:moveTo>
                    <a:pt x="609" y="1792"/>
                  </a:moveTo>
                  <a:lnTo>
                    <a:pt x="609" y="1792"/>
                  </a:lnTo>
                  <a:lnTo>
                    <a:pt x="609" y="1792"/>
                  </a:lnTo>
                  <a:cubicBezTo>
                    <a:pt x="461" y="1792"/>
                    <a:pt x="341" y="1672"/>
                    <a:pt x="341" y="1524"/>
                  </a:cubicBezTo>
                  <a:lnTo>
                    <a:pt x="340" y="1452"/>
                  </a:lnTo>
                  <a:cubicBezTo>
                    <a:pt x="340" y="1438"/>
                    <a:pt x="342" y="1425"/>
                    <a:pt x="344" y="1411"/>
                  </a:cubicBezTo>
                  <a:cubicBezTo>
                    <a:pt x="363" y="1282"/>
                    <a:pt x="477" y="1184"/>
                    <a:pt x="609" y="1184"/>
                  </a:cubicBezTo>
                  <a:lnTo>
                    <a:pt x="609" y="1184"/>
                  </a:lnTo>
                  <a:cubicBezTo>
                    <a:pt x="757" y="1184"/>
                    <a:pt x="877" y="1304"/>
                    <a:pt x="877" y="1452"/>
                  </a:cubicBezTo>
                  <a:lnTo>
                    <a:pt x="877" y="1524"/>
                  </a:lnTo>
                  <a:cubicBezTo>
                    <a:pt x="877" y="1672"/>
                    <a:pt x="757" y="1792"/>
                    <a:pt x="609" y="1792"/>
                  </a:cubicBezTo>
                  <a:close/>
                  <a:moveTo>
                    <a:pt x="2383" y="2312"/>
                  </a:moveTo>
                  <a:lnTo>
                    <a:pt x="2383" y="2312"/>
                  </a:lnTo>
                  <a:cubicBezTo>
                    <a:pt x="2383" y="1968"/>
                    <a:pt x="2115" y="1829"/>
                    <a:pt x="1913" y="1814"/>
                  </a:cubicBezTo>
                  <a:cubicBezTo>
                    <a:pt x="2021" y="1762"/>
                    <a:pt x="2095" y="1651"/>
                    <a:pt x="2095" y="1524"/>
                  </a:cubicBezTo>
                  <a:lnTo>
                    <a:pt x="2095" y="1452"/>
                  </a:lnTo>
                  <a:cubicBezTo>
                    <a:pt x="2095" y="1370"/>
                    <a:pt x="2064" y="1295"/>
                    <a:pt x="2013" y="1238"/>
                  </a:cubicBezTo>
                  <a:cubicBezTo>
                    <a:pt x="2086" y="1205"/>
                    <a:pt x="2135" y="1132"/>
                    <a:pt x="2135" y="1050"/>
                  </a:cubicBezTo>
                  <a:cubicBezTo>
                    <a:pt x="2135" y="936"/>
                    <a:pt x="2042" y="843"/>
                    <a:pt x="1929" y="843"/>
                  </a:cubicBezTo>
                  <a:cubicBezTo>
                    <a:pt x="1815" y="843"/>
                    <a:pt x="1723" y="936"/>
                    <a:pt x="1723" y="1050"/>
                  </a:cubicBezTo>
                  <a:cubicBezTo>
                    <a:pt x="1723" y="1079"/>
                    <a:pt x="1729" y="1107"/>
                    <a:pt x="1740" y="1133"/>
                  </a:cubicBezTo>
                  <a:cubicBezTo>
                    <a:pt x="1597" y="1148"/>
                    <a:pt x="1478" y="1259"/>
                    <a:pt x="1456" y="1403"/>
                  </a:cubicBezTo>
                  <a:cubicBezTo>
                    <a:pt x="1453" y="1419"/>
                    <a:pt x="1452" y="1436"/>
                    <a:pt x="1452" y="1452"/>
                  </a:cubicBezTo>
                  <a:lnTo>
                    <a:pt x="1452" y="1457"/>
                  </a:lnTo>
                  <a:lnTo>
                    <a:pt x="1452" y="1524"/>
                  </a:lnTo>
                  <a:cubicBezTo>
                    <a:pt x="1452" y="1651"/>
                    <a:pt x="1527" y="1762"/>
                    <a:pt x="1635" y="1814"/>
                  </a:cubicBezTo>
                  <a:cubicBezTo>
                    <a:pt x="1529" y="1822"/>
                    <a:pt x="1387" y="1866"/>
                    <a:pt x="1288" y="1969"/>
                  </a:cubicBezTo>
                  <a:cubicBezTo>
                    <a:pt x="1242" y="2016"/>
                    <a:pt x="1209" y="2070"/>
                    <a:pt x="1189" y="2131"/>
                  </a:cubicBezTo>
                  <a:cubicBezTo>
                    <a:pt x="1114" y="1918"/>
                    <a:pt x="910" y="1826"/>
                    <a:pt x="748" y="1814"/>
                  </a:cubicBezTo>
                  <a:cubicBezTo>
                    <a:pt x="856" y="1762"/>
                    <a:pt x="930" y="1651"/>
                    <a:pt x="930" y="1524"/>
                  </a:cubicBezTo>
                  <a:lnTo>
                    <a:pt x="930" y="1452"/>
                  </a:lnTo>
                  <a:cubicBezTo>
                    <a:pt x="930" y="1275"/>
                    <a:pt x="786" y="1131"/>
                    <a:pt x="609" y="1131"/>
                  </a:cubicBezTo>
                  <a:lnTo>
                    <a:pt x="609" y="1131"/>
                  </a:lnTo>
                  <a:cubicBezTo>
                    <a:pt x="451" y="1131"/>
                    <a:pt x="315" y="1248"/>
                    <a:pt x="291" y="1403"/>
                  </a:cubicBezTo>
                  <a:cubicBezTo>
                    <a:pt x="288" y="1419"/>
                    <a:pt x="287" y="1436"/>
                    <a:pt x="287" y="1452"/>
                  </a:cubicBezTo>
                  <a:lnTo>
                    <a:pt x="287" y="1524"/>
                  </a:lnTo>
                  <a:cubicBezTo>
                    <a:pt x="287" y="1651"/>
                    <a:pt x="362" y="1762"/>
                    <a:pt x="470" y="1814"/>
                  </a:cubicBezTo>
                  <a:cubicBezTo>
                    <a:pt x="268" y="1829"/>
                    <a:pt x="0" y="1968"/>
                    <a:pt x="0" y="2312"/>
                  </a:cubicBezTo>
                  <a:lnTo>
                    <a:pt x="53" y="2312"/>
                  </a:lnTo>
                  <a:cubicBezTo>
                    <a:pt x="53" y="1946"/>
                    <a:pt x="382" y="1865"/>
                    <a:pt x="508" y="1865"/>
                  </a:cubicBezTo>
                  <a:lnTo>
                    <a:pt x="709" y="1865"/>
                  </a:lnTo>
                  <a:cubicBezTo>
                    <a:pt x="834" y="1865"/>
                    <a:pt x="1154" y="1943"/>
                    <a:pt x="1164" y="2294"/>
                  </a:cubicBezTo>
                  <a:cubicBezTo>
                    <a:pt x="1164" y="2300"/>
                    <a:pt x="1164" y="2306"/>
                    <a:pt x="1165" y="2312"/>
                  </a:cubicBezTo>
                  <a:lnTo>
                    <a:pt x="1218" y="2312"/>
                  </a:lnTo>
                  <a:lnTo>
                    <a:pt x="2330" y="2312"/>
                  </a:lnTo>
                  <a:lnTo>
                    <a:pt x="2383" y="2312"/>
                  </a:lnTo>
                  <a:close/>
                  <a:moveTo>
                    <a:pt x="1577" y="309"/>
                  </a:moveTo>
                  <a:lnTo>
                    <a:pt x="1577" y="309"/>
                  </a:lnTo>
                  <a:lnTo>
                    <a:pt x="877" y="309"/>
                  </a:lnTo>
                  <a:lnTo>
                    <a:pt x="877" y="362"/>
                  </a:lnTo>
                  <a:lnTo>
                    <a:pt x="1577" y="362"/>
                  </a:lnTo>
                  <a:lnTo>
                    <a:pt x="1577" y="309"/>
                  </a:lnTo>
                  <a:close/>
                  <a:moveTo>
                    <a:pt x="1577" y="501"/>
                  </a:moveTo>
                  <a:lnTo>
                    <a:pt x="1577" y="501"/>
                  </a:lnTo>
                  <a:lnTo>
                    <a:pt x="877" y="501"/>
                  </a:lnTo>
                  <a:lnTo>
                    <a:pt x="877" y="555"/>
                  </a:lnTo>
                  <a:lnTo>
                    <a:pt x="1577" y="555"/>
                  </a:lnTo>
                  <a:lnTo>
                    <a:pt x="1577" y="501"/>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grpSp>
      <p:sp>
        <p:nvSpPr>
          <p:cNvPr id="10" name="Tekstfelt 9">
            <a:extLst>
              <a:ext uri="{FF2B5EF4-FFF2-40B4-BE49-F238E27FC236}">
                <a16:creationId xmlns:a16="http://schemas.microsoft.com/office/drawing/2014/main" id="{56D83EEF-7C44-36BD-E551-45080086D146}"/>
              </a:ext>
            </a:extLst>
          </p:cNvPr>
          <p:cNvSpPr txBox="1"/>
          <p:nvPr/>
        </p:nvSpPr>
        <p:spPr>
          <a:xfrm>
            <a:off x="719998" y="2618003"/>
            <a:ext cx="8520255" cy="3878754"/>
          </a:xfrm>
          <a:prstGeom prst="rect">
            <a:avLst/>
          </a:prstGeom>
          <a:noFill/>
        </p:spPr>
        <p:txBody>
          <a:bodyPr wrap="square" lIns="91440" tIns="45720" rIns="91440" bIns="45720" anchor="t">
            <a:spAutoFit/>
          </a:bodyPr>
          <a:lstStyle/>
          <a:p>
            <a:pPr>
              <a:lnSpc>
                <a:spcPct val="115000"/>
              </a:lnSpc>
              <a:spcAft>
                <a:spcPts val="800"/>
              </a:spcAft>
            </a:pPr>
            <a:r>
              <a:rPr lang="da-DK" sz="1200" dirty="0">
                <a:latin typeface="KBH Tekst"/>
                <a:ea typeface="Calibri"/>
                <a:cs typeface="Times New Roman"/>
              </a:rPr>
              <a:t>Én</a:t>
            </a:r>
            <a:r>
              <a:rPr lang="da-DK" sz="1200" dirty="0">
                <a:effectLst/>
                <a:latin typeface="KBH Tekst"/>
                <a:ea typeface="Calibri"/>
                <a:cs typeface="Times New Roman"/>
              </a:rPr>
              <a:t> gang om </a:t>
            </a:r>
            <a:r>
              <a:rPr lang="da-DK" sz="1200" dirty="0">
                <a:latin typeface="KBH Tekst"/>
                <a:ea typeface="Calibri"/>
                <a:cs typeface="Times New Roman"/>
              </a:rPr>
              <a:t>året skal der tages </a:t>
            </a:r>
            <a:r>
              <a:rPr lang="da-DK" sz="1200" dirty="0">
                <a:effectLst/>
                <a:latin typeface="KBH Tekst"/>
                <a:ea typeface="Calibri"/>
                <a:cs typeface="Times New Roman"/>
              </a:rPr>
              <a:t>stilling til, om den specialpædagogisk indsats, der er sat i gang, skal fortsætte, ændres eller ophøre. Det kalder kommunen for ”</a:t>
            </a:r>
            <a:r>
              <a:rPr lang="da-DK" sz="1200" dirty="0" err="1">
                <a:effectLst/>
                <a:latin typeface="KBH Tekst"/>
                <a:ea typeface="Calibri"/>
                <a:cs typeface="Times New Roman"/>
              </a:rPr>
              <a:t>revisitation</a:t>
            </a:r>
            <a:r>
              <a:rPr lang="da-DK" sz="1200" dirty="0">
                <a:effectLst/>
                <a:latin typeface="KBH Tekst"/>
                <a:ea typeface="Calibri"/>
                <a:cs typeface="Times New Roman"/>
              </a:rPr>
              <a:t>”. </a:t>
            </a:r>
          </a:p>
          <a:p>
            <a:pPr>
              <a:lnSpc>
                <a:spcPct val="115000"/>
              </a:lnSpc>
              <a:spcAft>
                <a:spcPts val="800"/>
              </a:spcAft>
            </a:pPr>
            <a:r>
              <a:rPr lang="da-DK" sz="1200" dirty="0">
                <a:latin typeface="KBH Tekst"/>
                <a:ea typeface="Calibri"/>
                <a:cs typeface="Times New Roman"/>
              </a:rPr>
              <a:t>Formålet med </a:t>
            </a:r>
            <a:r>
              <a:rPr lang="da-DK" sz="1200" dirty="0" err="1">
                <a:latin typeface="KBH Tekst"/>
                <a:ea typeface="Calibri"/>
                <a:cs typeface="Times New Roman"/>
              </a:rPr>
              <a:t>revisitationen</a:t>
            </a:r>
            <a:r>
              <a:rPr lang="da-DK" sz="1200" dirty="0">
                <a:latin typeface="KBH Tekst"/>
                <a:ea typeface="Calibri"/>
                <a:cs typeface="Times New Roman"/>
              </a:rPr>
              <a:t> er at sikre, at den indsats, der er sat i gang, gavner barnets faglige og sociale udvikling. Skolelederen træffer – med afsæt i en opdateret PPV og dialog med forældre og evt. relevante fagpersoner – en ny afgørelse. Der er tre forskellige muligheder:</a:t>
            </a:r>
          </a:p>
          <a:p>
            <a:pPr marL="171450" indent="-171450">
              <a:lnSpc>
                <a:spcPct val="114999"/>
              </a:lnSpc>
              <a:spcAft>
                <a:spcPts val="800"/>
              </a:spcAft>
              <a:buFont typeface="Arial"/>
              <a:buChar char="•"/>
            </a:pPr>
            <a:r>
              <a:rPr lang="da-DK" sz="1200" b="1" dirty="0">
                <a:latin typeface="KBH Tekst"/>
                <a:ea typeface="Calibri"/>
                <a:cs typeface="Times New Roman"/>
              </a:rPr>
              <a:t>Forsættelse: </a:t>
            </a:r>
            <a:r>
              <a:rPr lang="da-DK" sz="1200" dirty="0">
                <a:latin typeface="KBH Tekst"/>
                <a:ea typeface="Calibri"/>
                <a:cs typeface="Times New Roman"/>
              </a:rPr>
              <a:t>Hvis barnet fortsat har behov for - og gavn af specialpædagogisk bistand beslutter skolelederen, at den specialpædagogiske indsats skal fortsætte. </a:t>
            </a:r>
          </a:p>
          <a:p>
            <a:pPr marL="171450" indent="-171450">
              <a:lnSpc>
                <a:spcPct val="114999"/>
              </a:lnSpc>
              <a:spcAft>
                <a:spcPts val="800"/>
              </a:spcAft>
              <a:buFont typeface="Arial"/>
              <a:buChar char="•"/>
            </a:pPr>
            <a:r>
              <a:rPr lang="da-DK" sz="1200" b="1" dirty="0">
                <a:latin typeface="KBH Tekst"/>
                <a:ea typeface="Calibri"/>
                <a:cs typeface="Times New Roman"/>
              </a:rPr>
              <a:t>Ophør: </a:t>
            </a:r>
            <a:r>
              <a:rPr lang="da-DK" sz="1200" dirty="0">
                <a:latin typeface="KBH Tekst"/>
                <a:ea typeface="Calibri"/>
                <a:cs typeface="Times New Roman"/>
              </a:rPr>
              <a:t>Hvis barnet ikke længere har behov for specialpædagogisk bistand, beslutter skolelederen, at den specialpædagogiske indsats skal ophøre. Hvis barnet går i et specialtilbud, vil skolen i dialog med forældrene tage stilling til, om barnet kan have gavn af at komme tilbage i en almen skoleklasse. </a:t>
            </a:r>
          </a:p>
          <a:p>
            <a:pPr marL="171450" indent="-171450">
              <a:lnSpc>
                <a:spcPct val="114999"/>
              </a:lnSpc>
              <a:spcAft>
                <a:spcPts val="800"/>
              </a:spcAft>
              <a:buFont typeface="Arial"/>
              <a:buChar char="•"/>
            </a:pPr>
            <a:r>
              <a:rPr lang="da-DK" sz="1200" b="1" dirty="0">
                <a:latin typeface="KBH Tekst"/>
                <a:ea typeface="+mn-lt"/>
                <a:cs typeface="+mn-lt"/>
              </a:rPr>
              <a:t>Anden form for specialundervisning: </a:t>
            </a:r>
            <a:r>
              <a:rPr lang="da-DK" sz="1200" dirty="0">
                <a:latin typeface="KBH Tekst"/>
                <a:ea typeface="+mn-lt"/>
                <a:cs typeface="+mn-lt"/>
              </a:rPr>
              <a:t>Hvis skolelederen i dialog med forældrene og fagfolk vurderer, at barnet har behov for et andet specialundervisningstilbud, skal skolen lave en ansøgning til den centrale visitationsenhed. </a:t>
            </a:r>
          </a:p>
          <a:p>
            <a:pPr marL="171450" indent="-171450">
              <a:lnSpc>
                <a:spcPct val="114999"/>
              </a:lnSpc>
              <a:spcAft>
                <a:spcPts val="800"/>
              </a:spcAft>
              <a:buFont typeface="Arial"/>
              <a:buChar char="•"/>
            </a:pPr>
            <a:endParaRPr lang="da-DK" sz="1200" dirty="0">
              <a:latin typeface="KBH Tekst"/>
            </a:endParaRPr>
          </a:p>
          <a:p>
            <a:pPr>
              <a:lnSpc>
                <a:spcPct val="115000"/>
              </a:lnSpc>
              <a:spcAft>
                <a:spcPts val="800"/>
              </a:spcAft>
            </a:pPr>
            <a:endParaRPr lang="da-DK" sz="1200" dirty="0">
              <a:latin typeface="KBH Teks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527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119F8-4D37-FB9C-2615-61F82E907956}"/>
              </a:ext>
            </a:extLst>
          </p:cNvPr>
          <p:cNvSpPr>
            <a:spLocks noGrp="1"/>
          </p:cNvSpPr>
          <p:nvPr>
            <p:ph type="title"/>
          </p:nvPr>
        </p:nvSpPr>
        <p:spPr/>
        <p:txBody>
          <a:bodyPr/>
          <a:lstStyle/>
          <a:p>
            <a:r>
              <a:rPr lang="da-DK"/>
              <a:t>Kære forældre</a:t>
            </a:r>
          </a:p>
        </p:txBody>
      </p:sp>
      <p:sp>
        <p:nvSpPr>
          <p:cNvPr id="5" name="Pladsholder til tekst 4">
            <a:extLst>
              <a:ext uri="{FF2B5EF4-FFF2-40B4-BE49-F238E27FC236}">
                <a16:creationId xmlns:a16="http://schemas.microsoft.com/office/drawing/2014/main" id="{8DEC719F-8858-C3C7-F7D3-69DEE2C671AE}"/>
              </a:ext>
            </a:extLst>
          </p:cNvPr>
          <p:cNvSpPr>
            <a:spLocks noGrp="1"/>
          </p:cNvSpPr>
          <p:nvPr>
            <p:ph type="body" sz="quarter" idx="13"/>
          </p:nvPr>
        </p:nvSpPr>
        <p:spPr>
          <a:xfrm>
            <a:off x="719998" y="2912400"/>
            <a:ext cx="4591051" cy="3945600"/>
          </a:xfrm>
        </p:spPr>
        <p:txBody>
          <a:bodyPr vert="horz" lIns="0" tIns="0" rIns="0" bIns="0" rtlCol="0" anchor="t">
            <a:noAutofit/>
          </a:bodyPr>
          <a:lstStyle/>
          <a:p>
            <a:pPr marL="0" indent="0" fontAlgn="base">
              <a:buNone/>
            </a:pPr>
            <a:r>
              <a:rPr lang="da-DK" sz="1200" dirty="0">
                <a:solidFill>
                  <a:schemeClr val="tx1"/>
                </a:solidFill>
                <a:effectLst/>
                <a:latin typeface="KBH Tekst"/>
                <a:ea typeface="Calibri"/>
                <a:cs typeface="Times New Roman"/>
              </a:rPr>
              <a:t>Nogle børn har brug for </a:t>
            </a:r>
            <a:r>
              <a:rPr lang="da-DK" sz="1200" dirty="0">
                <a:solidFill>
                  <a:schemeClr val="tx1"/>
                </a:solidFill>
                <a:latin typeface="KBH Tekst"/>
                <a:ea typeface="Calibri"/>
                <a:cs typeface="Times New Roman"/>
              </a:rPr>
              <a:t>en specialpædagogisk indsats for</a:t>
            </a:r>
            <a:r>
              <a:rPr lang="da-DK" sz="1200" dirty="0">
                <a:solidFill>
                  <a:schemeClr val="tx1"/>
                </a:solidFill>
                <a:effectLst/>
                <a:latin typeface="KBH Tekst"/>
                <a:ea typeface="Calibri"/>
                <a:cs typeface="Times New Roman"/>
              </a:rPr>
              <a:t> at kunne gå i skole. I København har vi forskellige specialpædagogiske tilbud til skolebørn</a:t>
            </a:r>
            <a:r>
              <a:rPr lang="da-DK" sz="1200" dirty="0">
                <a:solidFill>
                  <a:schemeClr val="tx1"/>
                </a:solidFill>
                <a:latin typeface="KBH Tekst"/>
                <a:ea typeface="Calibri"/>
                <a:cs typeface="Times New Roman"/>
              </a:rPr>
              <a:t>. Det kan både være på en almenskole eller i et specialtilbud. </a:t>
            </a:r>
            <a:endParaRPr lang="da-DK" sz="1200" dirty="0">
              <a:solidFill>
                <a:schemeClr val="tx1"/>
              </a:solidFill>
              <a:effectLst/>
              <a:latin typeface="KBH Tekst"/>
              <a:ea typeface="Calibri"/>
              <a:cs typeface="Times New Roman"/>
            </a:endParaRPr>
          </a:p>
          <a:p>
            <a:pPr marL="0" indent="0">
              <a:buNone/>
            </a:pPr>
            <a:r>
              <a:rPr lang="da-DK" sz="1200" dirty="0">
                <a:solidFill>
                  <a:srgbClr val="000000"/>
                </a:solidFill>
                <a:latin typeface="KBH Tekst"/>
                <a:ea typeface="Times New Roman" panose="02020603050405020304" pitchFamily="18" charset="0"/>
                <a:cs typeface="Arial"/>
              </a:rPr>
              <a:t>Som udgangspunkt ser vi altid på </a:t>
            </a:r>
            <a:r>
              <a:rPr lang="da-DK" sz="1200" dirty="0">
                <a:solidFill>
                  <a:schemeClr val="tx1"/>
                </a:solidFill>
                <a:latin typeface="KBH Tekst"/>
                <a:ea typeface="Times New Roman" panose="02020603050405020304" pitchFamily="18" charset="0"/>
                <a:cs typeface="Arial"/>
              </a:rPr>
              <a:t>barnets muligheder for at blive i en almindelig skoleklasse og på mulighederne for at iværksætte relevante tiltag, dér hvor barnet allerede er. </a:t>
            </a:r>
          </a:p>
          <a:p>
            <a:pPr marL="0" indent="0">
              <a:buNone/>
            </a:pPr>
            <a:r>
              <a:rPr lang="da-DK" sz="1200" dirty="0">
                <a:solidFill>
                  <a:srgbClr val="000000"/>
                </a:solidFill>
                <a:latin typeface="KBH Tekst"/>
                <a:cs typeface="Arial"/>
              </a:rPr>
              <a:t>Det gør vi, fordi vi ved, at børn udvikler sig bedst i samspil med andre, og for langt de fleste børn er det givende at være en del af fællesskabet på den lokale skole. Samtidig giver det børnene de bedste forudsætninger for at klare sig godt videre i livet. </a:t>
            </a:r>
          </a:p>
          <a:p>
            <a:pPr marL="0" indent="0">
              <a:buNone/>
            </a:pPr>
            <a:endParaRPr lang="da-DK"/>
          </a:p>
          <a:p>
            <a:pPr marL="0" indent="0">
              <a:buNone/>
            </a:pPr>
            <a:endParaRPr lang="da-DK"/>
          </a:p>
        </p:txBody>
      </p:sp>
      <p:sp>
        <p:nvSpPr>
          <p:cNvPr id="7" name="Tekstfelt 6">
            <a:extLst>
              <a:ext uri="{FF2B5EF4-FFF2-40B4-BE49-F238E27FC236}">
                <a16:creationId xmlns:a16="http://schemas.microsoft.com/office/drawing/2014/main" id="{26222525-B9B9-E51C-FB67-7748BBCCE31F}"/>
              </a:ext>
            </a:extLst>
          </p:cNvPr>
          <p:cNvSpPr txBox="1"/>
          <p:nvPr/>
        </p:nvSpPr>
        <p:spPr>
          <a:xfrm>
            <a:off x="6096000" y="2912400"/>
            <a:ext cx="5297425" cy="2492990"/>
          </a:xfrm>
          <a:prstGeom prst="rect">
            <a:avLst/>
          </a:prstGeom>
          <a:noFill/>
        </p:spPr>
        <p:txBody>
          <a:bodyPr wrap="square" lIns="91440" tIns="45720" rIns="91440" bIns="45720" anchor="t">
            <a:spAutoFit/>
          </a:bodyPr>
          <a:lstStyle/>
          <a:p>
            <a:r>
              <a:rPr lang="da-DK" sz="1200" dirty="0">
                <a:solidFill>
                  <a:srgbClr val="000000"/>
                </a:solidFill>
                <a:latin typeface="KBH Tekst"/>
                <a:cs typeface="Arial"/>
              </a:rPr>
              <a:t>Vores opgave er derfor først og fremmest at tilpasse den kontekst som barnet indgår i, frem for at vurdere, om et barn passer ind i det almene skoletilbud. </a:t>
            </a:r>
          </a:p>
          <a:p>
            <a:pPr marL="0" indent="0">
              <a:buNone/>
            </a:pPr>
            <a:endParaRPr lang="da-DK" sz="1200">
              <a:latin typeface="KBH Tekst"/>
              <a:cs typeface="Times New Roman"/>
            </a:endParaRPr>
          </a:p>
          <a:p>
            <a:pPr marL="0" indent="0">
              <a:buNone/>
            </a:pPr>
            <a:r>
              <a:rPr lang="da-DK" sz="1200" dirty="0">
                <a:latin typeface="KBH Tekst"/>
                <a:cs typeface="Times New Roman"/>
              </a:rPr>
              <a:t>Denne pjece er til forældre, som har et barn, der er indstillet til en </a:t>
            </a:r>
          </a:p>
          <a:p>
            <a:r>
              <a:rPr lang="da-DK" sz="1200" dirty="0">
                <a:latin typeface="KBH Tekst"/>
                <a:cs typeface="Times New Roman"/>
              </a:rPr>
              <a:t>specialpædagogisk indsats – enten på en almenskole eller i et specialtilbud. </a:t>
            </a:r>
          </a:p>
          <a:p>
            <a:pPr marL="0" indent="0">
              <a:buNone/>
            </a:pPr>
            <a:endParaRPr lang="da-DK" sz="1200">
              <a:latin typeface="KBH Tekst"/>
              <a:cs typeface="Times New Roman"/>
            </a:endParaRPr>
          </a:p>
          <a:p>
            <a:pPr marL="0" indent="0">
              <a:buNone/>
            </a:pPr>
            <a:r>
              <a:rPr lang="da-DK" sz="1200" dirty="0">
                <a:latin typeface="KBH Tekst"/>
                <a:cs typeface="Times New Roman"/>
              </a:rPr>
              <a:t>På de næste sider får du et overblik over forløbet frem mod en afgørelse om en specialpædagogisk indsats. </a:t>
            </a:r>
            <a:endParaRPr lang="da-DK" sz="1200" dirty="0">
              <a:latin typeface="KBH Tekst" panose="00000500000000000000" pitchFamily="2" charset="0"/>
              <a:cs typeface="Times New Roman" panose="02020603050405020304" pitchFamily="18" charset="0"/>
            </a:endParaRPr>
          </a:p>
          <a:p>
            <a:pPr marL="0" indent="0">
              <a:buNone/>
            </a:pPr>
            <a:endParaRPr lang="da-DK" sz="1200">
              <a:latin typeface="KBH Tekst" panose="00000500000000000000" pitchFamily="2" charset="0"/>
              <a:cs typeface="Times New Roman" panose="02020603050405020304" pitchFamily="18" charset="0"/>
            </a:endParaRPr>
          </a:p>
          <a:p>
            <a:endParaRPr lang="da-DK" sz="1200">
              <a:latin typeface="KBH Tekst" panose="00000500000000000000" pitchFamily="2" charset="0"/>
              <a:cs typeface="Times New Roman" panose="02020603050405020304" pitchFamily="18" charset="0"/>
            </a:endParaRPr>
          </a:p>
          <a:p>
            <a:endParaRPr lang="da-DK" sz="1200">
              <a:latin typeface="KBH Tekst" panose="00000500000000000000" pitchFamily="2" charset="0"/>
              <a:cs typeface="Times New Roman" panose="02020603050405020304" pitchFamily="18" charset="0"/>
            </a:endParaRPr>
          </a:p>
        </p:txBody>
      </p:sp>
    </p:spTree>
    <p:extLst>
      <p:ext uri="{BB962C8B-B14F-4D97-AF65-F5344CB8AC3E}">
        <p14:creationId xmlns:p14="http://schemas.microsoft.com/office/powerpoint/2010/main" val="3096149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39C83FE9-BB75-A47B-746A-33F63CA93A5A}"/>
              </a:ext>
            </a:extLst>
          </p:cNvPr>
          <p:cNvSpPr/>
          <p:nvPr/>
        </p:nvSpPr>
        <p:spPr>
          <a:xfrm>
            <a:off x="6667672" y="3080353"/>
            <a:ext cx="4477954" cy="25650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noFill/>
            </a:endParaRPr>
          </a:p>
        </p:txBody>
      </p:sp>
      <p:sp>
        <p:nvSpPr>
          <p:cNvPr id="9" name="Rektangel 8">
            <a:extLst>
              <a:ext uri="{FF2B5EF4-FFF2-40B4-BE49-F238E27FC236}">
                <a16:creationId xmlns:a16="http://schemas.microsoft.com/office/drawing/2014/main" id="{D59371B7-3624-DD0B-5B84-0415F16FD3D2}"/>
              </a:ext>
            </a:extLst>
          </p:cNvPr>
          <p:cNvSpPr/>
          <p:nvPr/>
        </p:nvSpPr>
        <p:spPr>
          <a:xfrm>
            <a:off x="1046375" y="3080353"/>
            <a:ext cx="4477954" cy="25650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noFill/>
            </a:endParaRPr>
          </a:p>
        </p:txBody>
      </p:sp>
      <p:sp>
        <p:nvSpPr>
          <p:cNvPr id="2" name="Title 1">
            <a:extLst>
              <a:ext uri="{FF2B5EF4-FFF2-40B4-BE49-F238E27FC236}">
                <a16:creationId xmlns:a16="http://schemas.microsoft.com/office/drawing/2014/main" id="{DC304D7A-B511-96DE-120B-B766562B8FE1}"/>
              </a:ext>
            </a:extLst>
          </p:cNvPr>
          <p:cNvSpPr>
            <a:spLocks noGrp="1"/>
          </p:cNvSpPr>
          <p:nvPr>
            <p:ph type="title"/>
          </p:nvPr>
        </p:nvSpPr>
        <p:spPr>
          <a:xfrm>
            <a:off x="637672" y="787540"/>
            <a:ext cx="11014802" cy="893928"/>
          </a:xfrm>
        </p:spPr>
        <p:txBody>
          <a:bodyPr/>
          <a:lstStyle/>
          <a:p>
            <a:r>
              <a:rPr lang="da-DK" noProof="0"/>
              <a:t>Almen eller special?</a:t>
            </a:r>
          </a:p>
        </p:txBody>
      </p:sp>
      <p:sp>
        <p:nvSpPr>
          <p:cNvPr id="13" name="Tekstfelt 12">
            <a:extLst>
              <a:ext uri="{FF2B5EF4-FFF2-40B4-BE49-F238E27FC236}">
                <a16:creationId xmlns:a16="http://schemas.microsoft.com/office/drawing/2014/main" id="{12AEED4D-6513-ED7C-8113-A28CB5F968D7}"/>
              </a:ext>
            </a:extLst>
          </p:cNvPr>
          <p:cNvSpPr txBox="1"/>
          <p:nvPr/>
        </p:nvSpPr>
        <p:spPr>
          <a:xfrm>
            <a:off x="8583707" y="911124"/>
            <a:ext cx="2561919" cy="692497"/>
          </a:xfrm>
          <a:prstGeom prst="rect">
            <a:avLst/>
          </a:prstGeom>
          <a:noFill/>
        </p:spPr>
        <p:txBody>
          <a:bodyPr wrap="square" lIns="0" tIns="0" rIns="0" bIns="0" rtlCol="0" anchor="t">
            <a:spAutoFit/>
          </a:bodyPr>
          <a:lstStyle/>
          <a:p>
            <a:r>
              <a:rPr lang="da-DK" sz="900">
                <a:latin typeface="KBH Tekst"/>
              </a:rPr>
              <a:t>Ansøgningsforløbet er i store træk  det samme, uanset om barnet skal modtage støtte på den lokale skole eller i et specialiseret tilbud. På de kommende sider gennemgår vi, hvad processen indebærer. </a:t>
            </a:r>
          </a:p>
        </p:txBody>
      </p:sp>
      <p:sp>
        <p:nvSpPr>
          <p:cNvPr id="16" name="Ellipse 15">
            <a:extLst>
              <a:ext uri="{FF2B5EF4-FFF2-40B4-BE49-F238E27FC236}">
                <a16:creationId xmlns:a16="http://schemas.microsoft.com/office/drawing/2014/main" id="{21E2C26B-8C42-FC9E-CA12-95EF1FA0324F}"/>
              </a:ext>
            </a:extLst>
          </p:cNvPr>
          <p:cNvSpPr/>
          <p:nvPr/>
        </p:nvSpPr>
        <p:spPr>
          <a:xfrm>
            <a:off x="573196" y="2579895"/>
            <a:ext cx="972151" cy="92617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15" name="Grafik 14" descr="Skolebygning kontur">
            <a:extLst>
              <a:ext uri="{FF2B5EF4-FFF2-40B4-BE49-F238E27FC236}">
                <a16:creationId xmlns:a16="http://schemas.microsoft.com/office/drawing/2014/main" id="{79F13F34-1BA0-F07D-F68C-E687532DC2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811" y="2536281"/>
            <a:ext cx="914399" cy="914399"/>
          </a:xfrm>
          <a:prstGeom prst="rect">
            <a:avLst/>
          </a:prstGeom>
        </p:spPr>
      </p:pic>
      <p:sp>
        <p:nvSpPr>
          <p:cNvPr id="17" name="Ellipse 16">
            <a:extLst>
              <a:ext uri="{FF2B5EF4-FFF2-40B4-BE49-F238E27FC236}">
                <a16:creationId xmlns:a16="http://schemas.microsoft.com/office/drawing/2014/main" id="{00F0296F-6633-3AA9-F133-31113CDE5A43}"/>
              </a:ext>
            </a:extLst>
          </p:cNvPr>
          <p:cNvSpPr/>
          <p:nvPr/>
        </p:nvSpPr>
        <p:spPr>
          <a:xfrm>
            <a:off x="6240383" y="2579895"/>
            <a:ext cx="972151" cy="92617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19" name="Grafik 18" descr="Skolebygning med massiv udfyldning">
            <a:extLst>
              <a:ext uri="{FF2B5EF4-FFF2-40B4-BE49-F238E27FC236}">
                <a16:creationId xmlns:a16="http://schemas.microsoft.com/office/drawing/2014/main" id="{A82E81E4-D604-1939-CA2A-455E701005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69258" y="2519672"/>
            <a:ext cx="914400" cy="914400"/>
          </a:xfrm>
          <a:prstGeom prst="rect">
            <a:avLst/>
          </a:prstGeom>
        </p:spPr>
      </p:pic>
      <p:sp>
        <p:nvSpPr>
          <p:cNvPr id="5" name="Tekstfelt 4">
            <a:extLst>
              <a:ext uri="{FF2B5EF4-FFF2-40B4-BE49-F238E27FC236}">
                <a16:creationId xmlns:a16="http://schemas.microsoft.com/office/drawing/2014/main" id="{408BE1F7-581E-F7C5-AD0E-5AC268A7DEC2}"/>
              </a:ext>
            </a:extLst>
          </p:cNvPr>
          <p:cNvSpPr txBox="1"/>
          <p:nvPr/>
        </p:nvSpPr>
        <p:spPr>
          <a:xfrm>
            <a:off x="1251352" y="3425635"/>
            <a:ext cx="4115778" cy="1836400"/>
          </a:xfrm>
          <a:prstGeom prst="rect">
            <a:avLst/>
          </a:prstGeom>
          <a:noFill/>
        </p:spPr>
        <p:txBody>
          <a:bodyPr wrap="square">
            <a:spAutoFit/>
          </a:bodyPr>
          <a:lstStyle/>
          <a:p>
            <a:pPr marL="215900">
              <a:lnSpc>
                <a:spcPct val="150000"/>
              </a:lnSpc>
              <a:spcBef>
                <a:spcPts val="600"/>
              </a:spcBef>
            </a:pPr>
            <a:r>
              <a:rPr lang="da-DK" sz="1000" b="1">
                <a:solidFill>
                  <a:srgbClr val="000000"/>
                </a:solidFill>
                <a:latin typeface="KBH Tekst"/>
              </a:rPr>
              <a:t>Almenskole</a:t>
            </a:r>
            <a:endParaRPr lang="en-US" sz="1000" b="1">
              <a:latin typeface="KBH Tekst"/>
            </a:endParaRPr>
          </a:p>
          <a:p>
            <a:pPr marL="215900">
              <a:lnSpc>
                <a:spcPct val="150000"/>
              </a:lnSpc>
              <a:spcBef>
                <a:spcPts val="600"/>
              </a:spcBef>
            </a:pPr>
            <a:r>
              <a:rPr lang="da-DK" sz="1000">
                <a:solidFill>
                  <a:srgbClr val="000000"/>
                </a:solidFill>
                <a:latin typeface="KBH Tekst"/>
              </a:rPr>
              <a:t>Hvis barnets behov for specialpædagogisk bistand kan imødekommes i den lokale skole, vil det være </a:t>
            </a:r>
            <a:r>
              <a:rPr lang="da-DK" sz="1000" i="1">
                <a:solidFill>
                  <a:srgbClr val="000000"/>
                </a:solidFill>
                <a:latin typeface="KBH Tekst"/>
              </a:rPr>
              <a:t>skolelederen</a:t>
            </a:r>
            <a:r>
              <a:rPr lang="da-DK" sz="1000">
                <a:solidFill>
                  <a:srgbClr val="000000"/>
                </a:solidFill>
                <a:latin typeface="KBH Tekst"/>
              </a:rPr>
              <a:t>, der træffer afgørelse om, hvilke indsatser, der sættes i gang. </a:t>
            </a:r>
          </a:p>
          <a:p>
            <a:pPr marL="215900">
              <a:lnSpc>
                <a:spcPct val="150000"/>
              </a:lnSpc>
              <a:spcBef>
                <a:spcPts val="600"/>
              </a:spcBef>
            </a:pPr>
            <a:r>
              <a:rPr lang="da-DK" sz="1000">
                <a:solidFill>
                  <a:srgbClr val="000000"/>
                </a:solidFill>
                <a:latin typeface="KBH Tekst"/>
              </a:rPr>
              <a:t>Det gør beslutningsprocessen så smidig som mulig, og sikrer samtidig, at barnet får den rette støtte hurtigst muligt. </a:t>
            </a:r>
          </a:p>
        </p:txBody>
      </p:sp>
      <p:sp>
        <p:nvSpPr>
          <p:cNvPr id="8" name="Tekstfelt 7">
            <a:extLst>
              <a:ext uri="{FF2B5EF4-FFF2-40B4-BE49-F238E27FC236}">
                <a16:creationId xmlns:a16="http://schemas.microsoft.com/office/drawing/2014/main" id="{D5DB7469-18CA-EEFE-DB86-58F65B86A7B0}"/>
              </a:ext>
            </a:extLst>
          </p:cNvPr>
          <p:cNvSpPr txBox="1"/>
          <p:nvPr/>
        </p:nvSpPr>
        <p:spPr>
          <a:xfrm>
            <a:off x="6829826" y="3450680"/>
            <a:ext cx="4214536" cy="2144177"/>
          </a:xfrm>
          <a:prstGeom prst="rect">
            <a:avLst/>
          </a:prstGeom>
          <a:noFill/>
        </p:spPr>
        <p:txBody>
          <a:bodyPr wrap="square" lIns="91440" tIns="45720" rIns="91440" bIns="45720" anchor="t">
            <a:spAutoFit/>
          </a:bodyPr>
          <a:lstStyle/>
          <a:p>
            <a:pPr marL="215900">
              <a:lnSpc>
                <a:spcPct val="150000"/>
              </a:lnSpc>
              <a:spcBef>
                <a:spcPts val="600"/>
              </a:spcBef>
            </a:pPr>
            <a:r>
              <a:rPr lang="da-DK" sz="1000" b="1" dirty="0">
                <a:solidFill>
                  <a:srgbClr val="000000"/>
                </a:solidFill>
                <a:latin typeface="KBH Tekst"/>
              </a:rPr>
              <a:t>Specialtilbud</a:t>
            </a:r>
            <a:endParaRPr lang="en-US" sz="1000" b="1" dirty="0">
              <a:latin typeface="KBH Tekst"/>
            </a:endParaRPr>
          </a:p>
          <a:p>
            <a:pPr marL="215900">
              <a:lnSpc>
                <a:spcPct val="150000"/>
              </a:lnSpc>
              <a:spcBef>
                <a:spcPts val="600"/>
              </a:spcBef>
            </a:pPr>
            <a:r>
              <a:rPr lang="da-DK" sz="1000" noProof="0" dirty="0">
                <a:solidFill>
                  <a:srgbClr val="000000"/>
                </a:solidFill>
                <a:latin typeface="KBH Tekst"/>
              </a:rPr>
              <a:t>Hvis </a:t>
            </a:r>
            <a:r>
              <a:rPr lang="da-DK" sz="1000" dirty="0">
                <a:solidFill>
                  <a:srgbClr val="000000"/>
                </a:solidFill>
                <a:latin typeface="KBH Tekst"/>
              </a:rPr>
              <a:t>barnet</a:t>
            </a:r>
            <a:r>
              <a:rPr lang="da-DK" sz="1000" noProof="0" dirty="0">
                <a:solidFill>
                  <a:srgbClr val="000000"/>
                </a:solidFill>
                <a:latin typeface="KBH Tekst"/>
              </a:rPr>
              <a:t> har særlige, individuelle og betydelige støttebehov, som ikke kan imødekommes på den lokale skole, vil skolelederen sende ansøgningen videre til </a:t>
            </a:r>
            <a:r>
              <a:rPr lang="da-DK" sz="1000" i="1" noProof="0" dirty="0">
                <a:solidFill>
                  <a:srgbClr val="000000"/>
                </a:solidFill>
                <a:latin typeface="KBH Tekst"/>
              </a:rPr>
              <a:t>den centrale visitationsenhed</a:t>
            </a:r>
            <a:r>
              <a:rPr lang="da-DK" sz="1000" noProof="0" dirty="0">
                <a:solidFill>
                  <a:srgbClr val="000000"/>
                </a:solidFill>
                <a:latin typeface="KBH Tekst"/>
              </a:rPr>
              <a:t> i forvaltningen, som træffer afgørelse om, hvilket </a:t>
            </a:r>
            <a:r>
              <a:rPr lang="da-DK" sz="1000" dirty="0">
                <a:solidFill>
                  <a:srgbClr val="000000"/>
                </a:solidFill>
                <a:latin typeface="KBH Tekst"/>
              </a:rPr>
              <a:t>tilbud</a:t>
            </a:r>
            <a:r>
              <a:rPr lang="da-DK" sz="1000" noProof="0" dirty="0">
                <a:solidFill>
                  <a:srgbClr val="000000"/>
                </a:solidFill>
                <a:latin typeface="KBH Tekst"/>
              </a:rPr>
              <a:t> der relevant for barnet. </a:t>
            </a:r>
          </a:p>
          <a:p>
            <a:pPr marL="215900">
              <a:lnSpc>
                <a:spcPct val="150000"/>
              </a:lnSpc>
              <a:spcBef>
                <a:spcPts val="600"/>
              </a:spcBef>
            </a:pPr>
            <a:r>
              <a:rPr lang="da-DK" sz="1000" noProof="0" dirty="0">
                <a:solidFill>
                  <a:srgbClr val="000000"/>
                </a:solidFill>
                <a:latin typeface="KBH Tekst"/>
              </a:rPr>
              <a:t>Dette kan fx være en specialskole. </a:t>
            </a:r>
          </a:p>
          <a:p>
            <a:pPr marL="215900">
              <a:lnSpc>
                <a:spcPct val="150000"/>
              </a:lnSpc>
              <a:spcBef>
                <a:spcPts val="600"/>
              </a:spcBef>
            </a:pPr>
            <a:endParaRPr lang="da-DK" sz="1000" dirty="0">
              <a:solidFill>
                <a:srgbClr val="000000"/>
              </a:solidFill>
              <a:latin typeface="KBH Tekst"/>
            </a:endParaRPr>
          </a:p>
        </p:txBody>
      </p:sp>
      <p:sp>
        <p:nvSpPr>
          <p:cNvPr id="12" name="Ellipse 41">
            <a:extLst>
              <a:ext uri="{FF2B5EF4-FFF2-40B4-BE49-F238E27FC236}">
                <a16:creationId xmlns:a16="http://schemas.microsoft.com/office/drawing/2014/main" id="{EA3F6C61-DBE4-2036-5C8A-98FE4E64A53D}"/>
              </a:ext>
            </a:extLst>
          </p:cNvPr>
          <p:cNvSpPr/>
          <p:nvPr/>
        </p:nvSpPr>
        <p:spPr>
          <a:xfrm>
            <a:off x="7817521" y="894861"/>
            <a:ext cx="539300" cy="56735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2000" noProof="0" err="1"/>
          </a:p>
        </p:txBody>
      </p:sp>
      <p:sp>
        <p:nvSpPr>
          <p:cNvPr id="14" name="Tekstfelt 43">
            <a:extLst>
              <a:ext uri="{FF2B5EF4-FFF2-40B4-BE49-F238E27FC236}">
                <a16:creationId xmlns:a16="http://schemas.microsoft.com/office/drawing/2014/main" id="{129B26FE-6D59-797A-BF1E-7E134419423D}"/>
              </a:ext>
            </a:extLst>
          </p:cNvPr>
          <p:cNvSpPr txBox="1"/>
          <p:nvPr/>
        </p:nvSpPr>
        <p:spPr>
          <a:xfrm>
            <a:off x="8023039" y="936097"/>
            <a:ext cx="151883" cy="49244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3200">
                <a:latin typeface="+mj-lt"/>
              </a:rPr>
              <a:t>i</a:t>
            </a:r>
          </a:p>
        </p:txBody>
      </p:sp>
    </p:spTree>
    <p:extLst>
      <p:ext uri="{BB962C8B-B14F-4D97-AF65-F5344CB8AC3E}">
        <p14:creationId xmlns:p14="http://schemas.microsoft.com/office/powerpoint/2010/main" val="35663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Lige forbindelse 18">
            <a:extLst>
              <a:ext uri="{FF2B5EF4-FFF2-40B4-BE49-F238E27FC236}">
                <a16:creationId xmlns:a16="http://schemas.microsoft.com/office/drawing/2014/main" id="{5D5FBA41-FDBB-99C6-012C-9DFEB4603EEE}"/>
              </a:ext>
            </a:extLst>
          </p:cNvPr>
          <p:cNvCxnSpPr>
            <a:cxnSpLocks/>
          </p:cNvCxnSpPr>
          <p:nvPr/>
        </p:nvCxnSpPr>
        <p:spPr>
          <a:xfrm flipV="1">
            <a:off x="8861780" y="3164128"/>
            <a:ext cx="3305262" cy="9492"/>
          </a:xfrm>
          <a:prstGeom prst="line">
            <a:avLst/>
          </a:prstGeom>
          <a:ln w="63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5E1DD791-CC9A-7C30-6FB4-4F5D16CE3896}"/>
              </a:ext>
            </a:extLst>
          </p:cNvPr>
          <p:cNvCxnSpPr>
            <a:cxnSpLocks/>
          </p:cNvCxnSpPr>
          <p:nvPr/>
        </p:nvCxnSpPr>
        <p:spPr>
          <a:xfrm>
            <a:off x="3001695" y="3180171"/>
            <a:ext cx="588068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9CC5BA-5D00-4B85-87AC-508CE99D83A5}"/>
              </a:ext>
            </a:extLst>
          </p:cNvPr>
          <p:cNvSpPr>
            <a:spLocks noGrp="1"/>
          </p:cNvSpPr>
          <p:nvPr>
            <p:ph type="title"/>
          </p:nvPr>
        </p:nvSpPr>
        <p:spPr/>
        <p:txBody>
          <a:bodyPr/>
          <a:lstStyle/>
          <a:p>
            <a:r>
              <a:rPr lang="da-DK"/>
              <a:t>Visitation til specialpædagogisk bistand</a:t>
            </a:r>
          </a:p>
        </p:txBody>
      </p:sp>
      <p:sp>
        <p:nvSpPr>
          <p:cNvPr id="21" name="Tekstfelt 20">
            <a:extLst>
              <a:ext uri="{FF2B5EF4-FFF2-40B4-BE49-F238E27FC236}">
                <a16:creationId xmlns:a16="http://schemas.microsoft.com/office/drawing/2014/main" id="{B0A8AA73-B1DD-1A00-4E00-A87965DD3105}"/>
              </a:ext>
            </a:extLst>
          </p:cNvPr>
          <p:cNvSpPr txBox="1"/>
          <p:nvPr/>
        </p:nvSpPr>
        <p:spPr>
          <a:xfrm>
            <a:off x="2403776" y="3679355"/>
            <a:ext cx="1763797" cy="2539157"/>
          </a:xfrm>
          <a:prstGeom prst="rect">
            <a:avLst/>
          </a:prstGeom>
          <a:noFill/>
        </p:spPr>
        <p:txBody>
          <a:bodyPr wrap="square" lIns="0" tIns="0" rIns="0" bIns="0" rtlCol="0" anchor="t">
            <a:spAutoFit/>
          </a:bodyPr>
          <a:lstStyle/>
          <a:p>
            <a:r>
              <a:rPr lang="da-DK" sz="1000">
                <a:latin typeface="+mj-lt"/>
              </a:rPr>
              <a:t>Barnets behov afdækkes</a:t>
            </a:r>
            <a:endParaRPr lang="da-DK" sz="1000">
              <a:latin typeface="KBH Black"/>
            </a:endParaRPr>
          </a:p>
          <a:p>
            <a:endParaRPr lang="da-DK" sz="1000">
              <a:latin typeface="+mj-lt"/>
            </a:endParaRPr>
          </a:p>
          <a:p>
            <a:endParaRPr lang="da-DK" sz="1000">
              <a:latin typeface="+mj-lt"/>
            </a:endParaRPr>
          </a:p>
          <a:p>
            <a:r>
              <a:rPr lang="da-DK" sz="900">
                <a:latin typeface="KBH Tekst"/>
              </a:rPr>
              <a:t>Med udgangspunkt i PPV’en og andet relevant materiale kan skolelederen – i samråd med barnets forældre –  beslutte om barnet er i målgruppen for en specialpædagogisk indsats. </a:t>
            </a:r>
          </a:p>
          <a:p>
            <a:endParaRPr lang="da-DK" sz="900">
              <a:latin typeface="KBH Tekst"/>
            </a:endParaRPr>
          </a:p>
          <a:p>
            <a:r>
              <a:rPr lang="da-DK" sz="900">
                <a:latin typeface="KBH Tekst"/>
              </a:rPr>
              <a:t>Hvis barnet har særligt vidtgående behov, som ikke kan håndteres på skolen, kan skolelederen vælge at sende ansøgningen videre til den centrale visitationsenhed i forvaltningen. </a:t>
            </a:r>
            <a:endParaRPr lang="da-DK" sz="900">
              <a:latin typeface="KBH Tekst" panose="00000500000000000000" pitchFamily="2" charset="0"/>
            </a:endParaRPr>
          </a:p>
          <a:p>
            <a:endParaRPr lang="da-DK" sz="900">
              <a:latin typeface="KBH Tekst"/>
            </a:endParaRPr>
          </a:p>
        </p:txBody>
      </p:sp>
      <p:sp>
        <p:nvSpPr>
          <p:cNvPr id="23" name="Tekstfelt 22">
            <a:extLst>
              <a:ext uri="{FF2B5EF4-FFF2-40B4-BE49-F238E27FC236}">
                <a16:creationId xmlns:a16="http://schemas.microsoft.com/office/drawing/2014/main" id="{4CA57912-9576-C112-0F2F-840992E2242B}"/>
              </a:ext>
            </a:extLst>
          </p:cNvPr>
          <p:cNvSpPr txBox="1"/>
          <p:nvPr/>
        </p:nvSpPr>
        <p:spPr>
          <a:xfrm>
            <a:off x="6590054" y="3684379"/>
            <a:ext cx="1620000" cy="2785378"/>
          </a:xfrm>
          <a:prstGeom prst="rect">
            <a:avLst/>
          </a:prstGeom>
          <a:noFill/>
        </p:spPr>
        <p:txBody>
          <a:bodyPr wrap="square" lIns="0" tIns="0" rIns="0" bIns="0" rtlCol="0" anchor="t">
            <a:spAutoFit/>
          </a:bodyPr>
          <a:lstStyle/>
          <a:p>
            <a:r>
              <a:rPr lang="da-DK" sz="1000">
                <a:latin typeface="+mj-lt"/>
              </a:rPr>
              <a:t>Afgørelse</a:t>
            </a:r>
          </a:p>
          <a:p>
            <a:endParaRPr lang="da-DK" sz="900">
              <a:latin typeface="KBH Tekst"/>
            </a:endParaRPr>
          </a:p>
          <a:p>
            <a:endParaRPr lang="da-DK" sz="900">
              <a:latin typeface="KBH Tekst"/>
            </a:endParaRPr>
          </a:p>
          <a:p>
            <a:r>
              <a:rPr lang="da-DK" sz="900">
                <a:latin typeface="KBH Tekst"/>
              </a:rPr>
              <a:t>Når barnets behov er tilstrækkeligt afdækket, afgør skolelederen eller den centrale visitationsenhed, om barnet tilbydes specialpædagogisk bistand og evt. hvilken form for bistand, barnet vil have størst udbytte af. </a:t>
            </a:r>
          </a:p>
          <a:p>
            <a:endParaRPr lang="da-DK" sz="900">
              <a:highlight>
                <a:srgbClr val="FFFF00"/>
              </a:highlight>
              <a:latin typeface="KBH Tekst"/>
            </a:endParaRPr>
          </a:p>
          <a:p>
            <a:r>
              <a:rPr lang="da-DK" sz="900">
                <a:highlight>
                  <a:srgbClr val="FFFFFF"/>
                </a:highlight>
                <a:latin typeface="KBH Tekst"/>
              </a:rPr>
              <a:t>Hvis den centrale visitationsenhed skal træffe afgørelse tager det ca. tre måneder.</a:t>
            </a:r>
          </a:p>
          <a:p>
            <a:endParaRPr lang="da-DK" sz="900">
              <a:latin typeface="KBH Tekst"/>
            </a:endParaRPr>
          </a:p>
          <a:p>
            <a:endParaRPr lang="da-DK" sz="900">
              <a:latin typeface="KBH Tekst" panose="00000500000000000000" pitchFamily="2" charset="0"/>
            </a:endParaRPr>
          </a:p>
          <a:p>
            <a:endParaRPr lang="da-DK" sz="900">
              <a:latin typeface="KBH Tekst" panose="00000500000000000000" pitchFamily="2" charset="0"/>
            </a:endParaRPr>
          </a:p>
        </p:txBody>
      </p:sp>
      <p:grpSp>
        <p:nvGrpSpPr>
          <p:cNvPr id="50" name="Gruppe 49">
            <a:extLst>
              <a:ext uri="{FF2B5EF4-FFF2-40B4-BE49-F238E27FC236}">
                <a16:creationId xmlns:a16="http://schemas.microsoft.com/office/drawing/2014/main" id="{7AAC4252-9509-4976-AC5E-5CFBE7130884}"/>
              </a:ext>
            </a:extLst>
          </p:cNvPr>
          <p:cNvGrpSpPr/>
          <p:nvPr/>
        </p:nvGrpSpPr>
        <p:grpSpPr>
          <a:xfrm>
            <a:off x="10613792" y="2743435"/>
            <a:ext cx="696286" cy="696286"/>
            <a:chOff x="10228345" y="3182223"/>
            <a:chExt cx="696286" cy="696286"/>
          </a:xfrm>
        </p:grpSpPr>
        <p:sp>
          <p:nvSpPr>
            <p:cNvPr id="12" name="Ellipse 11">
              <a:extLst>
                <a:ext uri="{FF2B5EF4-FFF2-40B4-BE49-F238E27FC236}">
                  <a16:creationId xmlns:a16="http://schemas.microsoft.com/office/drawing/2014/main" id="{200B4D7F-772E-C94D-2591-17CE62B14EB6}"/>
                </a:ext>
              </a:extLst>
            </p:cNvPr>
            <p:cNvSpPr/>
            <p:nvPr/>
          </p:nvSpPr>
          <p:spPr>
            <a:xfrm>
              <a:off x="10228345" y="3182223"/>
              <a:ext cx="696286" cy="696286"/>
            </a:xfrm>
            <a:prstGeom prst="ellipse">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8" name="Freeform 17">
              <a:extLst>
                <a:ext uri="{FF2B5EF4-FFF2-40B4-BE49-F238E27FC236}">
                  <a16:creationId xmlns:a16="http://schemas.microsoft.com/office/drawing/2014/main" id="{C0D75A17-A5BD-9AFB-96D9-253551B9B9A6}"/>
                </a:ext>
              </a:extLst>
            </p:cNvPr>
            <p:cNvSpPr>
              <a:spLocks noChangeAspect="1" noEditPoints="1"/>
            </p:cNvSpPr>
            <p:nvPr/>
          </p:nvSpPr>
          <p:spPr bwMode="auto">
            <a:xfrm>
              <a:off x="10320012" y="3256004"/>
              <a:ext cx="512951" cy="494784"/>
            </a:xfrm>
            <a:custGeom>
              <a:avLst/>
              <a:gdLst>
                <a:gd name="T0" fmla="*/ 1191 w 2383"/>
                <a:gd name="T1" fmla="*/ 53 h 2312"/>
                <a:gd name="T2" fmla="*/ 1949 w 2383"/>
                <a:gd name="T3" fmla="*/ 447 h 2312"/>
                <a:gd name="T4" fmla="*/ 1435 w 2383"/>
                <a:gd name="T5" fmla="*/ 853 h 2312"/>
                <a:gd name="T6" fmla="*/ 1160 w 2383"/>
                <a:gd name="T7" fmla="*/ 1108 h 2312"/>
                <a:gd name="T8" fmla="*/ 945 w 2383"/>
                <a:gd name="T9" fmla="*/ 853 h 2312"/>
                <a:gd name="T10" fmla="*/ 561 w 2383"/>
                <a:gd name="T11" fmla="*/ 734 h 2312"/>
                <a:gd name="T12" fmla="*/ 1191 w 2383"/>
                <a:gd name="T13" fmla="*/ 53 h 2312"/>
                <a:gd name="T14" fmla="*/ 526 w 2383"/>
                <a:gd name="T15" fmla="*/ 774 h 2312"/>
                <a:gd name="T16" fmla="*/ 945 w 2383"/>
                <a:gd name="T17" fmla="*/ 907 h 2312"/>
                <a:gd name="T18" fmla="*/ 1110 w 2383"/>
                <a:gd name="T19" fmla="*/ 1270 h 2312"/>
                <a:gd name="T20" fmla="*/ 1435 w 2383"/>
                <a:gd name="T21" fmla="*/ 907 h 2312"/>
                <a:gd name="T22" fmla="*/ 2003 w 2383"/>
                <a:gd name="T23" fmla="*/ 447 h 2312"/>
                <a:gd name="T24" fmla="*/ 377 w 2383"/>
                <a:gd name="T25" fmla="*/ 447 h 2312"/>
                <a:gd name="T26" fmla="*/ 1774 w 2383"/>
                <a:gd name="T27" fmla="*/ 1792 h 2312"/>
                <a:gd name="T28" fmla="*/ 1506 w 2383"/>
                <a:gd name="T29" fmla="*/ 1534 h 2312"/>
                <a:gd name="T30" fmla="*/ 2018 w 2383"/>
                <a:gd name="T31" fmla="*/ 1410 h 2312"/>
                <a:gd name="T32" fmla="*/ 2042 w 2383"/>
                <a:gd name="T33" fmla="*/ 1452 h 2312"/>
                <a:gd name="T34" fmla="*/ 1774 w 2383"/>
                <a:gd name="T35" fmla="*/ 1792 h 2312"/>
                <a:gd name="T36" fmla="*/ 609 w 2383"/>
                <a:gd name="T37" fmla="*/ 1792 h 2312"/>
                <a:gd name="T38" fmla="*/ 609 w 2383"/>
                <a:gd name="T39" fmla="*/ 1792 h 2312"/>
                <a:gd name="T40" fmla="*/ 340 w 2383"/>
                <a:gd name="T41" fmla="*/ 1452 h 2312"/>
                <a:gd name="T42" fmla="*/ 609 w 2383"/>
                <a:gd name="T43" fmla="*/ 1184 h 2312"/>
                <a:gd name="T44" fmla="*/ 877 w 2383"/>
                <a:gd name="T45" fmla="*/ 1452 h 2312"/>
                <a:gd name="T46" fmla="*/ 609 w 2383"/>
                <a:gd name="T47" fmla="*/ 1792 h 2312"/>
                <a:gd name="T48" fmla="*/ 2383 w 2383"/>
                <a:gd name="T49" fmla="*/ 2312 h 2312"/>
                <a:gd name="T50" fmla="*/ 2095 w 2383"/>
                <a:gd name="T51" fmla="*/ 1524 h 2312"/>
                <a:gd name="T52" fmla="*/ 2013 w 2383"/>
                <a:gd name="T53" fmla="*/ 1238 h 2312"/>
                <a:gd name="T54" fmla="*/ 1929 w 2383"/>
                <a:gd name="T55" fmla="*/ 843 h 2312"/>
                <a:gd name="T56" fmla="*/ 1740 w 2383"/>
                <a:gd name="T57" fmla="*/ 1133 h 2312"/>
                <a:gd name="T58" fmla="*/ 1452 w 2383"/>
                <a:gd name="T59" fmla="*/ 1452 h 2312"/>
                <a:gd name="T60" fmla="*/ 1452 w 2383"/>
                <a:gd name="T61" fmla="*/ 1524 h 2312"/>
                <a:gd name="T62" fmla="*/ 1288 w 2383"/>
                <a:gd name="T63" fmla="*/ 1969 h 2312"/>
                <a:gd name="T64" fmla="*/ 748 w 2383"/>
                <a:gd name="T65" fmla="*/ 1814 h 2312"/>
                <a:gd name="T66" fmla="*/ 930 w 2383"/>
                <a:gd name="T67" fmla="*/ 1452 h 2312"/>
                <a:gd name="T68" fmla="*/ 609 w 2383"/>
                <a:gd name="T69" fmla="*/ 1131 h 2312"/>
                <a:gd name="T70" fmla="*/ 287 w 2383"/>
                <a:gd name="T71" fmla="*/ 1452 h 2312"/>
                <a:gd name="T72" fmla="*/ 470 w 2383"/>
                <a:gd name="T73" fmla="*/ 1814 h 2312"/>
                <a:gd name="T74" fmla="*/ 53 w 2383"/>
                <a:gd name="T75" fmla="*/ 2312 h 2312"/>
                <a:gd name="T76" fmla="*/ 709 w 2383"/>
                <a:gd name="T77" fmla="*/ 1865 h 2312"/>
                <a:gd name="T78" fmla="*/ 1165 w 2383"/>
                <a:gd name="T79" fmla="*/ 2312 h 2312"/>
                <a:gd name="T80" fmla="*/ 2330 w 2383"/>
                <a:gd name="T81" fmla="*/ 2312 h 2312"/>
                <a:gd name="T82" fmla="*/ 1577 w 2383"/>
                <a:gd name="T83" fmla="*/ 309 h 2312"/>
                <a:gd name="T84" fmla="*/ 877 w 2383"/>
                <a:gd name="T85" fmla="*/ 309 h 2312"/>
                <a:gd name="T86" fmla="*/ 1577 w 2383"/>
                <a:gd name="T87" fmla="*/ 362 h 2312"/>
                <a:gd name="T88" fmla="*/ 1577 w 2383"/>
                <a:gd name="T89" fmla="*/ 501 h 2312"/>
                <a:gd name="T90" fmla="*/ 877 w 2383"/>
                <a:gd name="T91" fmla="*/ 501 h 2312"/>
                <a:gd name="T92" fmla="*/ 1577 w 2383"/>
                <a:gd name="T93" fmla="*/ 555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3" h="2312">
                  <a:moveTo>
                    <a:pt x="1191" y="53"/>
                  </a:moveTo>
                  <a:lnTo>
                    <a:pt x="1191" y="53"/>
                  </a:lnTo>
                  <a:cubicBezTo>
                    <a:pt x="1475" y="53"/>
                    <a:pt x="1645" y="75"/>
                    <a:pt x="1760" y="127"/>
                  </a:cubicBezTo>
                  <a:cubicBezTo>
                    <a:pt x="1889" y="186"/>
                    <a:pt x="1949" y="288"/>
                    <a:pt x="1949" y="447"/>
                  </a:cubicBezTo>
                  <a:cubicBezTo>
                    <a:pt x="1949" y="562"/>
                    <a:pt x="1904" y="662"/>
                    <a:pt x="1819" y="734"/>
                  </a:cubicBezTo>
                  <a:cubicBezTo>
                    <a:pt x="1728" y="812"/>
                    <a:pt x="1595" y="853"/>
                    <a:pt x="1435" y="853"/>
                  </a:cubicBezTo>
                  <a:lnTo>
                    <a:pt x="1344" y="853"/>
                  </a:lnTo>
                  <a:lnTo>
                    <a:pt x="1160" y="1108"/>
                  </a:lnTo>
                  <a:lnTo>
                    <a:pt x="1157" y="853"/>
                  </a:lnTo>
                  <a:lnTo>
                    <a:pt x="945" y="853"/>
                  </a:lnTo>
                  <a:lnTo>
                    <a:pt x="945" y="853"/>
                  </a:lnTo>
                  <a:cubicBezTo>
                    <a:pt x="785" y="853"/>
                    <a:pt x="652" y="812"/>
                    <a:pt x="561" y="734"/>
                  </a:cubicBezTo>
                  <a:cubicBezTo>
                    <a:pt x="476" y="661"/>
                    <a:pt x="431" y="562"/>
                    <a:pt x="431" y="447"/>
                  </a:cubicBezTo>
                  <a:cubicBezTo>
                    <a:pt x="431" y="152"/>
                    <a:pt x="622" y="53"/>
                    <a:pt x="1191" y="53"/>
                  </a:cubicBezTo>
                  <a:close/>
                  <a:moveTo>
                    <a:pt x="526" y="774"/>
                  </a:moveTo>
                  <a:lnTo>
                    <a:pt x="526" y="774"/>
                  </a:lnTo>
                  <a:cubicBezTo>
                    <a:pt x="628" y="861"/>
                    <a:pt x="772" y="907"/>
                    <a:pt x="945" y="907"/>
                  </a:cubicBezTo>
                  <a:lnTo>
                    <a:pt x="945" y="907"/>
                  </a:lnTo>
                  <a:lnTo>
                    <a:pt x="1104" y="907"/>
                  </a:lnTo>
                  <a:lnTo>
                    <a:pt x="1110" y="1270"/>
                  </a:lnTo>
                  <a:lnTo>
                    <a:pt x="1371" y="907"/>
                  </a:lnTo>
                  <a:lnTo>
                    <a:pt x="1435" y="907"/>
                  </a:lnTo>
                  <a:cubicBezTo>
                    <a:pt x="1608" y="907"/>
                    <a:pt x="1753" y="861"/>
                    <a:pt x="1854" y="775"/>
                  </a:cubicBezTo>
                  <a:cubicBezTo>
                    <a:pt x="1950" y="693"/>
                    <a:pt x="2003" y="577"/>
                    <a:pt x="2003" y="447"/>
                  </a:cubicBezTo>
                  <a:cubicBezTo>
                    <a:pt x="2003" y="73"/>
                    <a:pt x="1705" y="0"/>
                    <a:pt x="1191" y="0"/>
                  </a:cubicBezTo>
                  <a:cubicBezTo>
                    <a:pt x="676" y="0"/>
                    <a:pt x="377" y="73"/>
                    <a:pt x="377" y="447"/>
                  </a:cubicBezTo>
                  <a:cubicBezTo>
                    <a:pt x="377" y="576"/>
                    <a:pt x="430" y="693"/>
                    <a:pt x="526" y="774"/>
                  </a:cubicBezTo>
                  <a:close/>
                  <a:moveTo>
                    <a:pt x="1774" y="1792"/>
                  </a:moveTo>
                  <a:lnTo>
                    <a:pt x="1774" y="1792"/>
                  </a:lnTo>
                  <a:cubicBezTo>
                    <a:pt x="1629" y="1792"/>
                    <a:pt x="1511" y="1677"/>
                    <a:pt x="1506" y="1534"/>
                  </a:cubicBezTo>
                  <a:cubicBezTo>
                    <a:pt x="1665" y="1528"/>
                    <a:pt x="1736" y="1492"/>
                    <a:pt x="1798" y="1460"/>
                  </a:cubicBezTo>
                  <a:cubicBezTo>
                    <a:pt x="1854" y="1431"/>
                    <a:pt x="1903" y="1406"/>
                    <a:pt x="2018" y="1410"/>
                  </a:cubicBezTo>
                  <a:lnTo>
                    <a:pt x="2038" y="1410"/>
                  </a:lnTo>
                  <a:cubicBezTo>
                    <a:pt x="2040" y="1424"/>
                    <a:pt x="2042" y="1438"/>
                    <a:pt x="2042" y="1452"/>
                  </a:cubicBezTo>
                  <a:lnTo>
                    <a:pt x="2042" y="1524"/>
                  </a:lnTo>
                  <a:cubicBezTo>
                    <a:pt x="2042" y="1672"/>
                    <a:pt x="1922" y="1792"/>
                    <a:pt x="1774" y="1792"/>
                  </a:cubicBezTo>
                  <a:lnTo>
                    <a:pt x="1774" y="1792"/>
                  </a:lnTo>
                  <a:close/>
                  <a:moveTo>
                    <a:pt x="609" y="1792"/>
                  </a:moveTo>
                  <a:lnTo>
                    <a:pt x="609" y="1792"/>
                  </a:lnTo>
                  <a:lnTo>
                    <a:pt x="609" y="1792"/>
                  </a:lnTo>
                  <a:cubicBezTo>
                    <a:pt x="461" y="1792"/>
                    <a:pt x="341" y="1672"/>
                    <a:pt x="341" y="1524"/>
                  </a:cubicBezTo>
                  <a:lnTo>
                    <a:pt x="340" y="1452"/>
                  </a:lnTo>
                  <a:cubicBezTo>
                    <a:pt x="340" y="1438"/>
                    <a:pt x="342" y="1425"/>
                    <a:pt x="344" y="1411"/>
                  </a:cubicBezTo>
                  <a:cubicBezTo>
                    <a:pt x="363" y="1282"/>
                    <a:pt x="477" y="1184"/>
                    <a:pt x="609" y="1184"/>
                  </a:cubicBezTo>
                  <a:lnTo>
                    <a:pt x="609" y="1184"/>
                  </a:lnTo>
                  <a:cubicBezTo>
                    <a:pt x="757" y="1184"/>
                    <a:pt x="877" y="1304"/>
                    <a:pt x="877" y="1452"/>
                  </a:cubicBezTo>
                  <a:lnTo>
                    <a:pt x="877" y="1524"/>
                  </a:lnTo>
                  <a:cubicBezTo>
                    <a:pt x="877" y="1672"/>
                    <a:pt x="757" y="1792"/>
                    <a:pt x="609" y="1792"/>
                  </a:cubicBezTo>
                  <a:close/>
                  <a:moveTo>
                    <a:pt x="2383" y="2312"/>
                  </a:moveTo>
                  <a:lnTo>
                    <a:pt x="2383" y="2312"/>
                  </a:lnTo>
                  <a:cubicBezTo>
                    <a:pt x="2383" y="1968"/>
                    <a:pt x="2115" y="1829"/>
                    <a:pt x="1913" y="1814"/>
                  </a:cubicBezTo>
                  <a:cubicBezTo>
                    <a:pt x="2021" y="1762"/>
                    <a:pt x="2095" y="1651"/>
                    <a:pt x="2095" y="1524"/>
                  </a:cubicBezTo>
                  <a:lnTo>
                    <a:pt x="2095" y="1452"/>
                  </a:lnTo>
                  <a:cubicBezTo>
                    <a:pt x="2095" y="1370"/>
                    <a:pt x="2064" y="1295"/>
                    <a:pt x="2013" y="1238"/>
                  </a:cubicBezTo>
                  <a:cubicBezTo>
                    <a:pt x="2086" y="1205"/>
                    <a:pt x="2135" y="1132"/>
                    <a:pt x="2135" y="1050"/>
                  </a:cubicBezTo>
                  <a:cubicBezTo>
                    <a:pt x="2135" y="936"/>
                    <a:pt x="2042" y="843"/>
                    <a:pt x="1929" y="843"/>
                  </a:cubicBezTo>
                  <a:cubicBezTo>
                    <a:pt x="1815" y="843"/>
                    <a:pt x="1723" y="936"/>
                    <a:pt x="1723" y="1050"/>
                  </a:cubicBezTo>
                  <a:cubicBezTo>
                    <a:pt x="1723" y="1079"/>
                    <a:pt x="1729" y="1107"/>
                    <a:pt x="1740" y="1133"/>
                  </a:cubicBezTo>
                  <a:cubicBezTo>
                    <a:pt x="1597" y="1148"/>
                    <a:pt x="1478" y="1259"/>
                    <a:pt x="1456" y="1403"/>
                  </a:cubicBezTo>
                  <a:cubicBezTo>
                    <a:pt x="1453" y="1419"/>
                    <a:pt x="1452" y="1436"/>
                    <a:pt x="1452" y="1452"/>
                  </a:cubicBezTo>
                  <a:lnTo>
                    <a:pt x="1452" y="1457"/>
                  </a:lnTo>
                  <a:lnTo>
                    <a:pt x="1452" y="1524"/>
                  </a:lnTo>
                  <a:cubicBezTo>
                    <a:pt x="1452" y="1651"/>
                    <a:pt x="1527" y="1762"/>
                    <a:pt x="1635" y="1814"/>
                  </a:cubicBezTo>
                  <a:cubicBezTo>
                    <a:pt x="1529" y="1822"/>
                    <a:pt x="1387" y="1866"/>
                    <a:pt x="1288" y="1969"/>
                  </a:cubicBezTo>
                  <a:cubicBezTo>
                    <a:pt x="1242" y="2016"/>
                    <a:pt x="1209" y="2070"/>
                    <a:pt x="1189" y="2131"/>
                  </a:cubicBezTo>
                  <a:cubicBezTo>
                    <a:pt x="1114" y="1918"/>
                    <a:pt x="910" y="1826"/>
                    <a:pt x="748" y="1814"/>
                  </a:cubicBezTo>
                  <a:cubicBezTo>
                    <a:pt x="856" y="1762"/>
                    <a:pt x="930" y="1651"/>
                    <a:pt x="930" y="1524"/>
                  </a:cubicBezTo>
                  <a:lnTo>
                    <a:pt x="930" y="1452"/>
                  </a:lnTo>
                  <a:cubicBezTo>
                    <a:pt x="930" y="1275"/>
                    <a:pt x="786" y="1131"/>
                    <a:pt x="609" y="1131"/>
                  </a:cubicBezTo>
                  <a:lnTo>
                    <a:pt x="609" y="1131"/>
                  </a:lnTo>
                  <a:cubicBezTo>
                    <a:pt x="451" y="1131"/>
                    <a:pt x="315" y="1248"/>
                    <a:pt x="291" y="1403"/>
                  </a:cubicBezTo>
                  <a:cubicBezTo>
                    <a:pt x="288" y="1419"/>
                    <a:pt x="287" y="1436"/>
                    <a:pt x="287" y="1452"/>
                  </a:cubicBezTo>
                  <a:lnTo>
                    <a:pt x="287" y="1524"/>
                  </a:lnTo>
                  <a:cubicBezTo>
                    <a:pt x="287" y="1651"/>
                    <a:pt x="362" y="1762"/>
                    <a:pt x="470" y="1814"/>
                  </a:cubicBezTo>
                  <a:cubicBezTo>
                    <a:pt x="268" y="1829"/>
                    <a:pt x="0" y="1968"/>
                    <a:pt x="0" y="2312"/>
                  </a:cubicBezTo>
                  <a:lnTo>
                    <a:pt x="53" y="2312"/>
                  </a:lnTo>
                  <a:cubicBezTo>
                    <a:pt x="53" y="1946"/>
                    <a:pt x="382" y="1865"/>
                    <a:pt x="508" y="1865"/>
                  </a:cubicBezTo>
                  <a:lnTo>
                    <a:pt x="709" y="1865"/>
                  </a:lnTo>
                  <a:cubicBezTo>
                    <a:pt x="834" y="1865"/>
                    <a:pt x="1154" y="1943"/>
                    <a:pt x="1164" y="2294"/>
                  </a:cubicBezTo>
                  <a:cubicBezTo>
                    <a:pt x="1164" y="2300"/>
                    <a:pt x="1164" y="2306"/>
                    <a:pt x="1165" y="2312"/>
                  </a:cubicBezTo>
                  <a:lnTo>
                    <a:pt x="1218" y="2312"/>
                  </a:lnTo>
                  <a:lnTo>
                    <a:pt x="2330" y="2312"/>
                  </a:lnTo>
                  <a:lnTo>
                    <a:pt x="2383" y="2312"/>
                  </a:lnTo>
                  <a:close/>
                  <a:moveTo>
                    <a:pt x="1577" y="309"/>
                  </a:moveTo>
                  <a:lnTo>
                    <a:pt x="1577" y="309"/>
                  </a:lnTo>
                  <a:lnTo>
                    <a:pt x="877" y="309"/>
                  </a:lnTo>
                  <a:lnTo>
                    <a:pt x="877" y="362"/>
                  </a:lnTo>
                  <a:lnTo>
                    <a:pt x="1577" y="362"/>
                  </a:lnTo>
                  <a:lnTo>
                    <a:pt x="1577" y="309"/>
                  </a:lnTo>
                  <a:close/>
                  <a:moveTo>
                    <a:pt x="1577" y="501"/>
                  </a:moveTo>
                  <a:lnTo>
                    <a:pt x="1577" y="501"/>
                  </a:lnTo>
                  <a:lnTo>
                    <a:pt x="877" y="501"/>
                  </a:lnTo>
                  <a:lnTo>
                    <a:pt x="877" y="555"/>
                  </a:lnTo>
                  <a:lnTo>
                    <a:pt x="1577" y="555"/>
                  </a:lnTo>
                  <a:lnTo>
                    <a:pt x="1577" y="501"/>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grpSp>
      <p:grpSp>
        <p:nvGrpSpPr>
          <p:cNvPr id="48" name="Gruppe 47">
            <a:extLst>
              <a:ext uri="{FF2B5EF4-FFF2-40B4-BE49-F238E27FC236}">
                <a16:creationId xmlns:a16="http://schemas.microsoft.com/office/drawing/2014/main" id="{401D4B58-09DC-3D46-8AC3-935E0B6FEBEB}"/>
              </a:ext>
            </a:extLst>
          </p:cNvPr>
          <p:cNvGrpSpPr/>
          <p:nvPr/>
        </p:nvGrpSpPr>
        <p:grpSpPr>
          <a:xfrm>
            <a:off x="4641738" y="2741404"/>
            <a:ext cx="649814" cy="696286"/>
            <a:chOff x="5860984" y="3182223"/>
            <a:chExt cx="696286" cy="696286"/>
          </a:xfrm>
        </p:grpSpPr>
        <p:sp>
          <p:nvSpPr>
            <p:cNvPr id="9" name="Ellipse 8">
              <a:extLst>
                <a:ext uri="{FF2B5EF4-FFF2-40B4-BE49-F238E27FC236}">
                  <a16:creationId xmlns:a16="http://schemas.microsoft.com/office/drawing/2014/main" id="{2E13DEA6-BEFE-2FA4-04BF-F8D3D01508D2}"/>
                </a:ext>
              </a:extLst>
            </p:cNvPr>
            <p:cNvSpPr/>
            <p:nvPr/>
          </p:nvSpPr>
          <p:spPr>
            <a:xfrm>
              <a:off x="5860984" y="3182223"/>
              <a:ext cx="696286" cy="696286"/>
            </a:xfrm>
            <a:prstGeom prst="ellipse">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0" name="Freeform 17">
              <a:extLst>
                <a:ext uri="{FF2B5EF4-FFF2-40B4-BE49-F238E27FC236}">
                  <a16:creationId xmlns:a16="http://schemas.microsoft.com/office/drawing/2014/main" id="{B44B9402-7CF9-A74A-5156-C6D0F040443F}"/>
                </a:ext>
              </a:extLst>
            </p:cNvPr>
            <p:cNvSpPr>
              <a:spLocks noChangeAspect="1" noEditPoints="1"/>
            </p:cNvSpPr>
            <p:nvPr/>
          </p:nvSpPr>
          <p:spPr bwMode="auto">
            <a:xfrm>
              <a:off x="5974427" y="3309026"/>
              <a:ext cx="456837" cy="451315"/>
            </a:xfrm>
            <a:custGeom>
              <a:avLst/>
              <a:gdLst>
                <a:gd name="T0" fmla="*/ 1209 w 2466"/>
                <a:gd name="T1" fmla="*/ 703 h 2439"/>
                <a:gd name="T2" fmla="*/ 1209 w 2466"/>
                <a:gd name="T3" fmla="*/ 703 h 2439"/>
                <a:gd name="T4" fmla="*/ 728 w 2466"/>
                <a:gd name="T5" fmla="*/ 223 h 2439"/>
                <a:gd name="T6" fmla="*/ 728 w 2466"/>
                <a:gd name="T7" fmla="*/ 276 h 2439"/>
                <a:gd name="T8" fmla="*/ 1155 w 2466"/>
                <a:gd name="T9" fmla="*/ 703 h 2439"/>
                <a:gd name="T10" fmla="*/ 1209 w 2466"/>
                <a:gd name="T11" fmla="*/ 703 h 2439"/>
                <a:gd name="T12" fmla="*/ 1284 w 2466"/>
                <a:gd name="T13" fmla="*/ 1385 h 2439"/>
                <a:gd name="T14" fmla="*/ 1284 w 2466"/>
                <a:gd name="T15" fmla="*/ 1385 h 2439"/>
                <a:gd name="T16" fmla="*/ 1157 w 2466"/>
                <a:gd name="T17" fmla="*/ 1259 h 2439"/>
                <a:gd name="T18" fmla="*/ 1261 w 2466"/>
                <a:gd name="T19" fmla="*/ 1154 h 2439"/>
                <a:gd name="T20" fmla="*/ 1388 w 2466"/>
                <a:gd name="T21" fmla="*/ 1281 h 2439"/>
                <a:gd name="T22" fmla="*/ 1284 w 2466"/>
                <a:gd name="T23" fmla="*/ 1385 h 2439"/>
                <a:gd name="T24" fmla="*/ 2400 w 2466"/>
                <a:gd name="T25" fmla="*/ 2149 h 2439"/>
                <a:gd name="T26" fmla="*/ 2400 w 2466"/>
                <a:gd name="T27" fmla="*/ 2149 h 2439"/>
                <a:gd name="T28" fmla="*/ 1473 w 2466"/>
                <a:gd name="T29" fmla="*/ 1235 h 2439"/>
                <a:gd name="T30" fmla="*/ 1454 w 2466"/>
                <a:gd name="T31" fmla="*/ 1215 h 2439"/>
                <a:gd name="T32" fmla="*/ 1426 w 2466"/>
                <a:gd name="T33" fmla="*/ 1243 h 2439"/>
                <a:gd name="T34" fmla="*/ 1293 w 2466"/>
                <a:gd name="T35" fmla="*/ 1110 h 2439"/>
                <a:gd name="T36" fmla="*/ 1418 w 2466"/>
                <a:gd name="T37" fmla="*/ 709 h 2439"/>
                <a:gd name="T38" fmla="*/ 709 w 2466"/>
                <a:gd name="T39" fmla="*/ 0 h 2439"/>
                <a:gd name="T40" fmla="*/ 0 w 2466"/>
                <a:gd name="T41" fmla="*/ 709 h 2439"/>
                <a:gd name="T42" fmla="*/ 0 w 2466"/>
                <a:gd name="T43" fmla="*/ 736 h 2439"/>
                <a:gd name="T44" fmla="*/ 53 w 2466"/>
                <a:gd name="T45" fmla="*/ 736 h 2439"/>
                <a:gd name="T46" fmla="*/ 53 w 2466"/>
                <a:gd name="T47" fmla="*/ 709 h 2439"/>
                <a:gd name="T48" fmla="*/ 709 w 2466"/>
                <a:gd name="T49" fmla="*/ 53 h 2439"/>
                <a:gd name="T50" fmla="*/ 1365 w 2466"/>
                <a:gd name="T51" fmla="*/ 709 h 2439"/>
                <a:gd name="T52" fmla="*/ 709 w 2466"/>
                <a:gd name="T53" fmla="*/ 1365 h 2439"/>
                <a:gd name="T54" fmla="*/ 682 w 2466"/>
                <a:gd name="T55" fmla="*/ 1365 h 2439"/>
                <a:gd name="T56" fmla="*/ 682 w 2466"/>
                <a:gd name="T57" fmla="*/ 1418 h 2439"/>
                <a:gd name="T58" fmla="*/ 709 w 2466"/>
                <a:gd name="T59" fmla="*/ 1418 h 2439"/>
                <a:gd name="T60" fmla="*/ 1114 w 2466"/>
                <a:gd name="T61" fmla="*/ 1291 h 2439"/>
                <a:gd name="T62" fmla="*/ 1246 w 2466"/>
                <a:gd name="T63" fmla="*/ 1423 h 2439"/>
                <a:gd name="T64" fmla="*/ 1214 w 2466"/>
                <a:gd name="T65" fmla="*/ 1455 h 2439"/>
                <a:gd name="T66" fmla="*/ 1232 w 2466"/>
                <a:gd name="T67" fmla="*/ 1474 h 2439"/>
                <a:gd name="T68" fmla="*/ 2160 w 2466"/>
                <a:gd name="T69" fmla="*/ 2389 h 2439"/>
                <a:gd name="T70" fmla="*/ 2280 w 2466"/>
                <a:gd name="T71" fmla="*/ 2439 h 2439"/>
                <a:gd name="T72" fmla="*/ 2400 w 2466"/>
                <a:gd name="T73" fmla="*/ 2389 h 2439"/>
                <a:gd name="T74" fmla="*/ 2400 w 2466"/>
                <a:gd name="T75" fmla="*/ 2149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6" h="2439">
                  <a:moveTo>
                    <a:pt x="1209" y="703"/>
                  </a:moveTo>
                  <a:lnTo>
                    <a:pt x="1209" y="703"/>
                  </a:lnTo>
                  <a:cubicBezTo>
                    <a:pt x="1209" y="438"/>
                    <a:pt x="993" y="223"/>
                    <a:pt x="728" y="223"/>
                  </a:cubicBezTo>
                  <a:lnTo>
                    <a:pt x="728" y="276"/>
                  </a:lnTo>
                  <a:cubicBezTo>
                    <a:pt x="964" y="276"/>
                    <a:pt x="1155" y="468"/>
                    <a:pt x="1155" y="703"/>
                  </a:cubicBezTo>
                  <a:lnTo>
                    <a:pt x="1209" y="703"/>
                  </a:lnTo>
                  <a:close/>
                  <a:moveTo>
                    <a:pt x="1284" y="1385"/>
                  </a:moveTo>
                  <a:lnTo>
                    <a:pt x="1284" y="1385"/>
                  </a:lnTo>
                  <a:lnTo>
                    <a:pt x="1157" y="1259"/>
                  </a:lnTo>
                  <a:cubicBezTo>
                    <a:pt x="1195" y="1227"/>
                    <a:pt x="1230" y="1192"/>
                    <a:pt x="1261" y="1154"/>
                  </a:cubicBezTo>
                  <a:lnTo>
                    <a:pt x="1388" y="1281"/>
                  </a:lnTo>
                  <a:lnTo>
                    <a:pt x="1284" y="1385"/>
                  </a:lnTo>
                  <a:close/>
                  <a:moveTo>
                    <a:pt x="2400" y="2149"/>
                  </a:moveTo>
                  <a:lnTo>
                    <a:pt x="2400" y="2149"/>
                  </a:lnTo>
                  <a:lnTo>
                    <a:pt x="1473" y="1235"/>
                  </a:lnTo>
                  <a:lnTo>
                    <a:pt x="1454" y="1215"/>
                  </a:lnTo>
                  <a:lnTo>
                    <a:pt x="1426" y="1243"/>
                  </a:lnTo>
                  <a:lnTo>
                    <a:pt x="1293" y="1110"/>
                  </a:lnTo>
                  <a:cubicBezTo>
                    <a:pt x="1372" y="996"/>
                    <a:pt x="1418" y="858"/>
                    <a:pt x="1418" y="709"/>
                  </a:cubicBezTo>
                  <a:cubicBezTo>
                    <a:pt x="1418" y="318"/>
                    <a:pt x="1100" y="0"/>
                    <a:pt x="709" y="0"/>
                  </a:cubicBezTo>
                  <a:cubicBezTo>
                    <a:pt x="318" y="0"/>
                    <a:pt x="0" y="318"/>
                    <a:pt x="0" y="709"/>
                  </a:cubicBezTo>
                  <a:lnTo>
                    <a:pt x="0" y="736"/>
                  </a:lnTo>
                  <a:lnTo>
                    <a:pt x="53" y="736"/>
                  </a:lnTo>
                  <a:lnTo>
                    <a:pt x="53" y="709"/>
                  </a:lnTo>
                  <a:cubicBezTo>
                    <a:pt x="53" y="347"/>
                    <a:pt x="347" y="53"/>
                    <a:pt x="709" y="53"/>
                  </a:cubicBezTo>
                  <a:cubicBezTo>
                    <a:pt x="1071" y="53"/>
                    <a:pt x="1365" y="347"/>
                    <a:pt x="1365" y="709"/>
                  </a:cubicBezTo>
                  <a:cubicBezTo>
                    <a:pt x="1365" y="1071"/>
                    <a:pt x="1071" y="1365"/>
                    <a:pt x="709" y="1365"/>
                  </a:cubicBezTo>
                  <a:lnTo>
                    <a:pt x="682" y="1365"/>
                  </a:lnTo>
                  <a:lnTo>
                    <a:pt x="682" y="1418"/>
                  </a:lnTo>
                  <a:lnTo>
                    <a:pt x="709" y="1418"/>
                  </a:lnTo>
                  <a:cubicBezTo>
                    <a:pt x="859" y="1418"/>
                    <a:pt x="999" y="1371"/>
                    <a:pt x="1114" y="1291"/>
                  </a:cubicBezTo>
                  <a:lnTo>
                    <a:pt x="1246" y="1423"/>
                  </a:lnTo>
                  <a:lnTo>
                    <a:pt x="1214" y="1455"/>
                  </a:lnTo>
                  <a:lnTo>
                    <a:pt x="1232" y="1474"/>
                  </a:lnTo>
                  <a:lnTo>
                    <a:pt x="2160" y="2389"/>
                  </a:lnTo>
                  <a:cubicBezTo>
                    <a:pt x="2193" y="2422"/>
                    <a:pt x="2237" y="2439"/>
                    <a:pt x="2280" y="2439"/>
                  </a:cubicBezTo>
                  <a:cubicBezTo>
                    <a:pt x="2323" y="2439"/>
                    <a:pt x="2367" y="2422"/>
                    <a:pt x="2400" y="2389"/>
                  </a:cubicBezTo>
                  <a:cubicBezTo>
                    <a:pt x="2466" y="2323"/>
                    <a:pt x="2466" y="2215"/>
                    <a:pt x="2400" y="2149"/>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grpSp>
      <p:grpSp>
        <p:nvGrpSpPr>
          <p:cNvPr id="47" name="Gruppe 46">
            <a:extLst>
              <a:ext uri="{FF2B5EF4-FFF2-40B4-BE49-F238E27FC236}">
                <a16:creationId xmlns:a16="http://schemas.microsoft.com/office/drawing/2014/main" id="{AEE8CF41-F465-66D3-EF90-9889938D3E70}"/>
              </a:ext>
            </a:extLst>
          </p:cNvPr>
          <p:cNvGrpSpPr/>
          <p:nvPr/>
        </p:nvGrpSpPr>
        <p:grpSpPr>
          <a:xfrm>
            <a:off x="2573618" y="2732714"/>
            <a:ext cx="649814" cy="696286"/>
            <a:chOff x="3470246" y="3182223"/>
            <a:chExt cx="696286" cy="696286"/>
          </a:xfrm>
        </p:grpSpPr>
        <p:sp>
          <p:nvSpPr>
            <p:cNvPr id="8" name="Ellipse 7">
              <a:extLst>
                <a:ext uri="{FF2B5EF4-FFF2-40B4-BE49-F238E27FC236}">
                  <a16:creationId xmlns:a16="http://schemas.microsoft.com/office/drawing/2014/main" id="{5199885F-36FE-8CC3-AE0D-9486097D8C57}"/>
                </a:ext>
              </a:extLst>
            </p:cNvPr>
            <p:cNvSpPr/>
            <p:nvPr/>
          </p:nvSpPr>
          <p:spPr>
            <a:xfrm>
              <a:off x="3470246" y="3182223"/>
              <a:ext cx="696286" cy="696286"/>
            </a:xfrm>
            <a:prstGeom prst="ellipse">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2" name="Freeform 13">
              <a:extLst>
                <a:ext uri="{FF2B5EF4-FFF2-40B4-BE49-F238E27FC236}">
                  <a16:creationId xmlns:a16="http://schemas.microsoft.com/office/drawing/2014/main" id="{5FDA6FFE-37F5-67BD-23C9-A707EBCD84A4}"/>
                </a:ext>
              </a:extLst>
            </p:cNvPr>
            <p:cNvSpPr>
              <a:spLocks noChangeAspect="1" noEditPoints="1"/>
            </p:cNvSpPr>
            <p:nvPr/>
          </p:nvSpPr>
          <p:spPr bwMode="auto">
            <a:xfrm>
              <a:off x="3643781" y="3309026"/>
              <a:ext cx="349216" cy="461665"/>
            </a:xfrm>
            <a:custGeom>
              <a:avLst/>
              <a:gdLst>
                <a:gd name="T0" fmla="*/ 53 w 1852"/>
                <a:gd name="T1" fmla="*/ 2049 h 2448"/>
                <a:gd name="T2" fmla="*/ 53 w 1852"/>
                <a:gd name="T3" fmla="*/ 2049 h 2448"/>
                <a:gd name="T4" fmla="*/ 53 w 1852"/>
                <a:gd name="T5" fmla="*/ 443 h 2448"/>
                <a:gd name="T6" fmla="*/ 421 w 1852"/>
                <a:gd name="T7" fmla="*/ 444 h 2448"/>
                <a:gd name="T8" fmla="*/ 421 w 1852"/>
                <a:gd name="T9" fmla="*/ 444 h 2448"/>
                <a:gd name="T10" fmla="*/ 440 w 1852"/>
                <a:gd name="T11" fmla="*/ 436 h 2448"/>
                <a:gd name="T12" fmla="*/ 447 w 1852"/>
                <a:gd name="T13" fmla="*/ 417 h 2448"/>
                <a:gd name="T14" fmla="*/ 447 w 1852"/>
                <a:gd name="T15" fmla="*/ 52 h 2448"/>
                <a:gd name="T16" fmla="*/ 1442 w 1852"/>
                <a:gd name="T17" fmla="*/ 52 h 2448"/>
                <a:gd name="T18" fmla="*/ 1442 w 1852"/>
                <a:gd name="T19" fmla="*/ 345 h 2448"/>
                <a:gd name="T20" fmla="*/ 777 w 1852"/>
                <a:gd name="T21" fmla="*/ 345 h 2448"/>
                <a:gd name="T22" fmla="*/ 777 w 1852"/>
                <a:gd name="T23" fmla="*/ 345 h 2448"/>
                <a:gd name="T24" fmla="*/ 758 w 1852"/>
                <a:gd name="T25" fmla="*/ 352 h 2448"/>
                <a:gd name="T26" fmla="*/ 364 w 1852"/>
                <a:gd name="T27" fmla="*/ 743 h 2448"/>
                <a:gd name="T28" fmla="*/ 356 w 1852"/>
                <a:gd name="T29" fmla="*/ 762 h 2448"/>
                <a:gd name="T30" fmla="*/ 356 w 1852"/>
                <a:gd name="T31" fmla="*/ 762 h 2448"/>
                <a:gd name="T32" fmla="*/ 356 w 1852"/>
                <a:gd name="T33" fmla="*/ 2049 h 2448"/>
                <a:gd name="T34" fmla="*/ 53 w 1852"/>
                <a:gd name="T35" fmla="*/ 2049 h 2448"/>
                <a:gd name="T36" fmla="*/ 1851 w 1852"/>
                <a:gd name="T37" fmla="*/ 345 h 2448"/>
                <a:gd name="T38" fmla="*/ 1851 w 1852"/>
                <a:gd name="T39" fmla="*/ 345 h 2448"/>
                <a:gd name="T40" fmla="*/ 1495 w 1852"/>
                <a:gd name="T41" fmla="*/ 345 h 2448"/>
                <a:gd name="T42" fmla="*/ 1495 w 1852"/>
                <a:gd name="T43" fmla="*/ 0 h 2448"/>
                <a:gd name="T44" fmla="*/ 421 w 1852"/>
                <a:gd name="T45" fmla="*/ 0 h 2448"/>
                <a:gd name="T46" fmla="*/ 421 w 1852"/>
                <a:gd name="T47" fmla="*/ 0 h 2448"/>
                <a:gd name="T48" fmla="*/ 402 w 1852"/>
                <a:gd name="T49" fmla="*/ 6 h 2448"/>
                <a:gd name="T50" fmla="*/ 7 w 1852"/>
                <a:gd name="T51" fmla="*/ 397 h 2448"/>
                <a:gd name="T52" fmla="*/ 0 w 1852"/>
                <a:gd name="T53" fmla="*/ 416 h 2448"/>
                <a:gd name="T54" fmla="*/ 0 w 1852"/>
                <a:gd name="T55" fmla="*/ 416 h 2448"/>
                <a:gd name="T56" fmla="*/ 0 w 1852"/>
                <a:gd name="T57" fmla="*/ 2102 h 2448"/>
                <a:gd name="T58" fmla="*/ 356 w 1852"/>
                <a:gd name="T59" fmla="*/ 2102 h 2448"/>
                <a:gd name="T60" fmla="*/ 356 w 1852"/>
                <a:gd name="T61" fmla="*/ 2448 h 2448"/>
                <a:gd name="T62" fmla="*/ 1432 w 1852"/>
                <a:gd name="T63" fmla="*/ 2448 h 2448"/>
                <a:gd name="T64" fmla="*/ 1432 w 1852"/>
                <a:gd name="T65" fmla="*/ 2395 h 2448"/>
                <a:gd name="T66" fmla="*/ 409 w 1852"/>
                <a:gd name="T67" fmla="*/ 2395 h 2448"/>
                <a:gd name="T68" fmla="*/ 409 w 1852"/>
                <a:gd name="T69" fmla="*/ 789 h 2448"/>
                <a:gd name="T70" fmla="*/ 777 w 1852"/>
                <a:gd name="T71" fmla="*/ 790 h 2448"/>
                <a:gd name="T72" fmla="*/ 777 w 1852"/>
                <a:gd name="T73" fmla="*/ 790 h 2448"/>
                <a:gd name="T74" fmla="*/ 796 w 1852"/>
                <a:gd name="T75" fmla="*/ 782 h 2448"/>
                <a:gd name="T76" fmla="*/ 804 w 1852"/>
                <a:gd name="T77" fmla="*/ 763 h 2448"/>
                <a:gd name="T78" fmla="*/ 804 w 1852"/>
                <a:gd name="T79" fmla="*/ 398 h 2448"/>
                <a:gd name="T80" fmla="*/ 1798 w 1852"/>
                <a:gd name="T81" fmla="*/ 398 h 2448"/>
                <a:gd name="T82" fmla="*/ 1799 w 1852"/>
                <a:gd name="T83" fmla="*/ 1757 h 2448"/>
                <a:gd name="T84" fmla="*/ 1852 w 1852"/>
                <a:gd name="T85" fmla="*/ 1757 h 2448"/>
                <a:gd name="T86" fmla="*/ 1851 w 1852"/>
                <a:gd name="T87" fmla="*/ 345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52" h="2448">
                  <a:moveTo>
                    <a:pt x="53" y="2049"/>
                  </a:moveTo>
                  <a:lnTo>
                    <a:pt x="53" y="2049"/>
                  </a:lnTo>
                  <a:lnTo>
                    <a:pt x="53" y="443"/>
                  </a:lnTo>
                  <a:lnTo>
                    <a:pt x="421" y="444"/>
                  </a:lnTo>
                  <a:lnTo>
                    <a:pt x="421" y="444"/>
                  </a:lnTo>
                  <a:cubicBezTo>
                    <a:pt x="428" y="444"/>
                    <a:pt x="435" y="441"/>
                    <a:pt x="440" y="436"/>
                  </a:cubicBezTo>
                  <a:cubicBezTo>
                    <a:pt x="445" y="431"/>
                    <a:pt x="447" y="424"/>
                    <a:pt x="447" y="417"/>
                  </a:cubicBezTo>
                  <a:lnTo>
                    <a:pt x="447" y="52"/>
                  </a:lnTo>
                  <a:lnTo>
                    <a:pt x="1442" y="52"/>
                  </a:lnTo>
                  <a:lnTo>
                    <a:pt x="1442" y="345"/>
                  </a:lnTo>
                  <a:lnTo>
                    <a:pt x="777" y="345"/>
                  </a:lnTo>
                  <a:lnTo>
                    <a:pt x="777" y="345"/>
                  </a:lnTo>
                  <a:cubicBezTo>
                    <a:pt x="770" y="345"/>
                    <a:pt x="763" y="347"/>
                    <a:pt x="758" y="352"/>
                  </a:cubicBezTo>
                  <a:lnTo>
                    <a:pt x="364" y="743"/>
                  </a:lnTo>
                  <a:cubicBezTo>
                    <a:pt x="359" y="749"/>
                    <a:pt x="356" y="755"/>
                    <a:pt x="356" y="762"/>
                  </a:cubicBezTo>
                  <a:lnTo>
                    <a:pt x="356" y="762"/>
                  </a:lnTo>
                  <a:lnTo>
                    <a:pt x="356" y="2049"/>
                  </a:lnTo>
                  <a:lnTo>
                    <a:pt x="53" y="2049"/>
                  </a:lnTo>
                  <a:close/>
                  <a:moveTo>
                    <a:pt x="1851" y="345"/>
                  </a:moveTo>
                  <a:lnTo>
                    <a:pt x="1851" y="345"/>
                  </a:lnTo>
                  <a:lnTo>
                    <a:pt x="1495" y="345"/>
                  </a:lnTo>
                  <a:lnTo>
                    <a:pt x="1495" y="0"/>
                  </a:lnTo>
                  <a:lnTo>
                    <a:pt x="421" y="0"/>
                  </a:lnTo>
                  <a:lnTo>
                    <a:pt x="421" y="0"/>
                  </a:lnTo>
                  <a:cubicBezTo>
                    <a:pt x="414" y="0"/>
                    <a:pt x="407" y="2"/>
                    <a:pt x="402" y="6"/>
                  </a:cubicBezTo>
                  <a:lnTo>
                    <a:pt x="7" y="397"/>
                  </a:lnTo>
                  <a:cubicBezTo>
                    <a:pt x="2" y="403"/>
                    <a:pt x="0" y="409"/>
                    <a:pt x="0" y="416"/>
                  </a:cubicBezTo>
                  <a:lnTo>
                    <a:pt x="0" y="416"/>
                  </a:lnTo>
                  <a:lnTo>
                    <a:pt x="0" y="2102"/>
                  </a:lnTo>
                  <a:lnTo>
                    <a:pt x="356" y="2102"/>
                  </a:lnTo>
                  <a:lnTo>
                    <a:pt x="356" y="2448"/>
                  </a:lnTo>
                  <a:lnTo>
                    <a:pt x="1432" y="2448"/>
                  </a:lnTo>
                  <a:lnTo>
                    <a:pt x="1432" y="2395"/>
                  </a:lnTo>
                  <a:lnTo>
                    <a:pt x="409" y="2395"/>
                  </a:lnTo>
                  <a:lnTo>
                    <a:pt x="409" y="789"/>
                  </a:lnTo>
                  <a:lnTo>
                    <a:pt x="777" y="790"/>
                  </a:lnTo>
                  <a:lnTo>
                    <a:pt x="777" y="790"/>
                  </a:lnTo>
                  <a:cubicBezTo>
                    <a:pt x="784" y="790"/>
                    <a:pt x="791" y="787"/>
                    <a:pt x="796" y="782"/>
                  </a:cubicBezTo>
                  <a:cubicBezTo>
                    <a:pt x="801" y="777"/>
                    <a:pt x="804" y="770"/>
                    <a:pt x="804" y="763"/>
                  </a:cubicBezTo>
                  <a:lnTo>
                    <a:pt x="804" y="398"/>
                  </a:lnTo>
                  <a:lnTo>
                    <a:pt x="1798" y="398"/>
                  </a:lnTo>
                  <a:lnTo>
                    <a:pt x="1799" y="1757"/>
                  </a:lnTo>
                  <a:lnTo>
                    <a:pt x="1852" y="1757"/>
                  </a:lnTo>
                  <a:lnTo>
                    <a:pt x="1851" y="345"/>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grpSp>
      <p:grpSp>
        <p:nvGrpSpPr>
          <p:cNvPr id="49" name="Gruppe 48">
            <a:extLst>
              <a:ext uri="{FF2B5EF4-FFF2-40B4-BE49-F238E27FC236}">
                <a16:creationId xmlns:a16="http://schemas.microsoft.com/office/drawing/2014/main" id="{3AD7D7BD-6E9C-EF31-3781-8640D61783F9}"/>
              </a:ext>
            </a:extLst>
          </p:cNvPr>
          <p:cNvGrpSpPr/>
          <p:nvPr/>
        </p:nvGrpSpPr>
        <p:grpSpPr>
          <a:xfrm>
            <a:off x="6728523" y="2741404"/>
            <a:ext cx="696286" cy="696286"/>
            <a:chOff x="8084192" y="3182223"/>
            <a:chExt cx="696286" cy="696286"/>
          </a:xfrm>
        </p:grpSpPr>
        <p:sp>
          <p:nvSpPr>
            <p:cNvPr id="11" name="Ellipse 10">
              <a:extLst>
                <a:ext uri="{FF2B5EF4-FFF2-40B4-BE49-F238E27FC236}">
                  <a16:creationId xmlns:a16="http://schemas.microsoft.com/office/drawing/2014/main" id="{E79014DF-C83E-78D0-BDE5-3D5F19D2020D}"/>
                </a:ext>
              </a:extLst>
            </p:cNvPr>
            <p:cNvSpPr/>
            <p:nvPr/>
          </p:nvSpPr>
          <p:spPr>
            <a:xfrm>
              <a:off x="8084192" y="3182223"/>
              <a:ext cx="696286" cy="696286"/>
            </a:xfrm>
            <a:prstGeom prst="ellipse">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34" name="Grafik 33">
              <a:extLst>
                <a:ext uri="{FF2B5EF4-FFF2-40B4-BE49-F238E27FC236}">
                  <a16:creationId xmlns:a16="http://schemas.microsoft.com/office/drawing/2014/main" id="{32D8A3F6-178B-CC52-2F5F-F546946C2B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1851" y="3256004"/>
              <a:ext cx="500967" cy="500967"/>
            </a:xfrm>
            <a:prstGeom prst="rect">
              <a:avLst/>
            </a:prstGeom>
          </p:spPr>
        </p:pic>
      </p:grpSp>
      <p:sp>
        <p:nvSpPr>
          <p:cNvPr id="36" name="Tekstfelt 35">
            <a:extLst>
              <a:ext uri="{FF2B5EF4-FFF2-40B4-BE49-F238E27FC236}">
                <a16:creationId xmlns:a16="http://schemas.microsoft.com/office/drawing/2014/main" id="{D68A15F3-4E10-B429-9080-46B79DB886ED}"/>
              </a:ext>
            </a:extLst>
          </p:cNvPr>
          <p:cNvSpPr txBox="1"/>
          <p:nvPr/>
        </p:nvSpPr>
        <p:spPr>
          <a:xfrm>
            <a:off x="4581619" y="3684379"/>
            <a:ext cx="1764000" cy="2123658"/>
          </a:xfrm>
          <a:prstGeom prst="rect">
            <a:avLst/>
          </a:prstGeom>
          <a:noFill/>
        </p:spPr>
        <p:txBody>
          <a:bodyPr wrap="square" lIns="0" tIns="0" rIns="0" bIns="0" rtlCol="0" anchor="t">
            <a:spAutoFit/>
          </a:bodyPr>
          <a:lstStyle/>
          <a:p>
            <a:r>
              <a:rPr lang="da-DK" sz="1000">
                <a:latin typeface="+mj-lt"/>
              </a:rPr>
              <a:t>Sagen belyses</a:t>
            </a:r>
          </a:p>
          <a:p>
            <a:endParaRPr lang="da-DK" sz="1000">
              <a:latin typeface="+mj-lt"/>
            </a:endParaRPr>
          </a:p>
          <a:p>
            <a:endParaRPr lang="da-DK" sz="1000">
              <a:latin typeface="+mj-lt"/>
            </a:endParaRPr>
          </a:p>
          <a:p>
            <a:r>
              <a:rPr lang="da-DK" sz="900">
                <a:latin typeface="KBH Tekst"/>
              </a:rPr>
              <a:t>Skoleledelsen eller den centrale visitationsenhed gennemgår </a:t>
            </a:r>
            <a:r>
              <a:rPr lang="da-DK" sz="900" err="1">
                <a:latin typeface="KBH Tekst"/>
              </a:rPr>
              <a:t>PPV’en</a:t>
            </a:r>
            <a:r>
              <a:rPr lang="da-DK" sz="900">
                <a:latin typeface="KBH Tekst"/>
              </a:rPr>
              <a:t> og andet relevant sagsmateriale og vurderer, om der evt. er behov for flere oplysninger, for at kunne træffe beslutning i sagen.</a:t>
            </a:r>
          </a:p>
          <a:p>
            <a:endParaRPr lang="da-DK" sz="900">
              <a:latin typeface="KBH Tekst"/>
            </a:endParaRPr>
          </a:p>
          <a:p>
            <a:endParaRPr lang="da-DK" sz="900">
              <a:latin typeface="KBH Tekst"/>
            </a:endParaRPr>
          </a:p>
          <a:p>
            <a:endParaRPr lang="da-DK" sz="900">
              <a:latin typeface="KBH Tekst"/>
            </a:endParaRPr>
          </a:p>
          <a:p>
            <a:endParaRPr lang="da-DK" sz="900">
              <a:latin typeface="KBH Tekst" panose="00000500000000000000" pitchFamily="2" charset="0"/>
            </a:endParaRPr>
          </a:p>
        </p:txBody>
      </p:sp>
      <p:sp>
        <p:nvSpPr>
          <p:cNvPr id="38" name="Tekstfelt 37">
            <a:extLst>
              <a:ext uri="{FF2B5EF4-FFF2-40B4-BE49-F238E27FC236}">
                <a16:creationId xmlns:a16="http://schemas.microsoft.com/office/drawing/2014/main" id="{45E5A254-E550-2A85-821E-60711D633129}"/>
              </a:ext>
            </a:extLst>
          </p:cNvPr>
          <p:cNvSpPr txBox="1"/>
          <p:nvPr/>
        </p:nvSpPr>
        <p:spPr>
          <a:xfrm>
            <a:off x="225933" y="3684379"/>
            <a:ext cx="1728000" cy="2677656"/>
          </a:xfrm>
          <a:prstGeom prst="rect">
            <a:avLst/>
          </a:prstGeom>
          <a:noFill/>
        </p:spPr>
        <p:txBody>
          <a:bodyPr wrap="square" lIns="0" tIns="0" rIns="0" bIns="0" rtlCol="0" anchor="t">
            <a:spAutoFit/>
          </a:bodyPr>
          <a:lstStyle/>
          <a:p>
            <a:r>
              <a:rPr lang="da-DK" sz="1000">
                <a:latin typeface="+mj-lt"/>
              </a:rPr>
              <a:t>Pædagogisk-psykologisk vurdering</a:t>
            </a:r>
          </a:p>
          <a:p>
            <a:endParaRPr lang="da-DK" sz="1000">
              <a:latin typeface="+mj-lt"/>
            </a:endParaRPr>
          </a:p>
          <a:p>
            <a:r>
              <a:rPr lang="da-DK" sz="900">
                <a:latin typeface="KBH Tekst"/>
              </a:rPr>
              <a:t>Hvis skolen vurderer, at barnets behov ikke kan imødekommes i den almindelige undervisning, kan skolen vælge at igangsætte en pædagogisk-psykologisk vurdering (PPV).</a:t>
            </a:r>
          </a:p>
          <a:p>
            <a:endParaRPr lang="da-DK" sz="900">
              <a:latin typeface="KBH Tekst" panose="00000500000000000000" pitchFamily="2" charset="0"/>
            </a:endParaRPr>
          </a:p>
          <a:p>
            <a:r>
              <a:rPr lang="da-DK" sz="900" err="1">
                <a:latin typeface="KBH Tekst"/>
              </a:rPr>
              <a:t>PPV’er</a:t>
            </a:r>
            <a:r>
              <a:rPr lang="da-DK" sz="900">
                <a:latin typeface="KBH Tekst"/>
              </a:rPr>
              <a:t> udarbejdes af psykologer, som er tilknyttet skolerne i området. </a:t>
            </a:r>
            <a:endParaRPr lang="da-DK" sz="900">
              <a:latin typeface="KBH Tekst" panose="00000500000000000000" pitchFamily="2" charset="0"/>
            </a:endParaRPr>
          </a:p>
          <a:p>
            <a:endParaRPr lang="da-DK" sz="900">
              <a:latin typeface="KBH Tekst" panose="00000500000000000000" pitchFamily="2" charset="0"/>
            </a:endParaRPr>
          </a:p>
          <a:p>
            <a:endParaRPr lang="da-DK" sz="900">
              <a:latin typeface="KBH Tekst" panose="00000500000000000000" pitchFamily="2" charset="0"/>
            </a:endParaRPr>
          </a:p>
          <a:p>
            <a:endParaRPr lang="da-DK" sz="900">
              <a:latin typeface="KBH Tekst" panose="00000500000000000000" pitchFamily="2" charset="0"/>
            </a:endParaRPr>
          </a:p>
          <a:p>
            <a:endParaRPr lang="da-DK" sz="900">
              <a:latin typeface="KBH Tekst" panose="00000500000000000000" pitchFamily="2" charset="0"/>
            </a:endParaRPr>
          </a:p>
          <a:p>
            <a:endParaRPr lang="da-DK" sz="900">
              <a:latin typeface="KBH Tekst" panose="00000500000000000000" pitchFamily="2" charset="0"/>
            </a:endParaRPr>
          </a:p>
        </p:txBody>
      </p:sp>
      <p:sp>
        <p:nvSpPr>
          <p:cNvPr id="39" name="Tekstfelt 38">
            <a:extLst>
              <a:ext uri="{FF2B5EF4-FFF2-40B4-BE49-F238E27FC236}">
                <a16:creationId xmlns:a16="http://schemas.microsoft.com/office/drawing/2014/main" id="{4056BAD9-FA4B-44D8-C913-9F78CEC9DF61}"/>
              </a:ext>
            </a:extLst>
          </p:cNvPr>
          <p:cNvSpPr txBox="1"/>
          <p:nvPr/>
        </p:nvSpPr>
        <p:spPr>
          <a:xfrm>
            <a:off x="10409415" y="3705040"/>
            <a:ext cx="1709590" cy="1846659"/>
          </a:xfrm>
          <a:prstGeom prst="rect">
            <a:avLst/>
          </a:prstGeom>
          <a:noFill/>
        </p:spPr>
        <p:txBody>
          <a:bodyPr wrap="square" lIns="0" tIns="0" rIns="0" bIns="0" rtlCol="0" anchor="t">
            <a:spAutoFit/>
          </a:bodyPr>
          <a:lstStyle/>
          <a:p>
            <a:r>
              <a:rPr lang="da-DK" sz="1000">
                <a:latin typeface="+mj-lt"/>
              </a:rPr>
              <a:t>Årlig opfølgning</a:t>
            </a:r>
          </a:p>
          <a:p>
            <a:endParaRPr lang="da-DK" sz="1000">
              <a:latin typeface="+mj-lt"/>
            </a:endParaRPr>
          </a:p>
          <a:p>
            <a:endParaRPr lang="da-DK" sz="1000">
              <a:latin typeface="+mj-lt"/>
            </a:endParaRPr>
          </a:p>
          <a:p>
            <a:r>
              <a:rPr lang="da-DK" sz="900">
                <a:latin typeface="KBH Tekst"/>
              </a:rPr>
              <a:t>En gang om året tager skolen </a:t>
            </a:r>
          </a:p>
          <a:p>
            <a:r>
              <a:rPr lang="da-DK" sz="900">
                <a:latin typeface="KBH Tekst"/>
              </a:rPr>
              <a:t>- i samarbejde med </a:t>
            </a:r>
          </a:p>
          <a:p>
            <a:r>
              <a:rPr lang="da-DK" sz="900">
                <a:latin typeface="KBH Tekst"/>
              </a:rPr>
              <a:t>forældrene - stilling til om </a:t>
            </a:r>
          </a:p>
          <a:p>
            <a:r>
              <a:rPr lang="da-DK" sz="900">
                <a:latin typeface="KBH Tekst"/>
              </a:rPr>
              <a:t>bistanden skal fortsætte, </a:t>
            </a:r>
          </a:p>
          <a:p>
            <a:r>
              <a:rPr lang="da-DK" sz="900">
                <a:latin typeface="KBH Tekst"/>
              </a:rPr>
              <a:t>ændres eller ophøre. Under </a:t>
            </a:r>
          </a:p>
          <a:p>
            <a:r>
              <a:rPr lang="da-DK" sz="900">
                <a:latin typeface="KBH Tekst"/>
              </a:rPr>
              <a:t>den årlige opfølgning ser </a:t>
            </a:r>
          </a:p>
          <a:p>
            <a:r>
              <a:rPr lang="da-DK" sz="900">
                <a:latin typeface="KBH Tekst"/>
              </a:rPr>
              <a:t>man på, om tilbuddet stadig </a:t>
            </a:r>
          </a:p>
          <a:p>
            <a:r>
              <a:rPr lang="da-DK" sz="900">
                <a:latin typeface="KBH Tekst"/>
              </a:rPr>
              <a:t>er det rette for at sikre </a:t>
            </a:r>
          </a:p>
          <a:p>
            <a:r>
              <a:rPr lang="da-DK" sz="900">
                <a:latin typeface="KBH Tekst"/>
              </a:rPr>
              <a:t>barnets faglige udvikling og </a:t>
            </a:r>
          </a:p>
          <a:p>
            <a:r>
              <a:rPr lang="da-DK" sz="900">
                <a:latin typeface="KBH Tekst"/>
              </a:rPr>
              <a:t>trivsel. </a:t>
            </a:r>
          </a:p>
        </p:txBody>
      </p:sp>
      <p:grpSp>
        <p:nvGrpSpPr>
          <p:cNvPr id="51" name="Gruppe 50">
            <a:extLst>
              <a:ext uri="{FF2B5EF4-FFF2-40B4-BE49-F238E27FC236}">
                <a16:creationId xmlns:a16="http://schemas.microsoft.com/office/drawing/2014/main" id="{704AC377-294C-D176-9F47-F4E4B9FE3774}"/>
              </a:ext>
            </a:extLst>
          </p:cNvPr>
          <p:cNvGrpSpPr/>
          <p:nvPr/>
        </p:nvGrpSpPr>
        <p:grpSpPr>
          <a:xfrm>
            <a:off x="536726" y="2732714"/>
            <a:ext cx="696286" cy="696286"/>
            <a:chOff x="971261" y="3182223"/>
            <a:chExt cx="696286" cy="696286"/>
          </a:xfrm>
        </p:grpSpPr>
        <p:sp>
          <p:nvSpPr>
            <p:cNvPr id="29" name="Ellipse 28">
              <a:extLst>
                <a:ext uri="{FF2B5EF4-FFF2-40B4-BE49-F238E27FC236}">
                  <a16:creationId xmlns:a16="http://schemas.microsoft.com/office/drawing/2014/main" id="{DFFF9043-8431-B4B7-40D2-4BC64F6FEA72}"/>
                </a:ext>
              </a:extLst>
            </p:cNvPr>
            <p:cNvSpPr/>
            <p:nvPr/>
          </p:nvSpPr>
          <p:spPr>
            <a:xfrm>
              <a:off x="971261" y="3182223"/>
              <a:ext cx="696286" cy="696286"/>
            </a:xfrm>
            <a:prstGeom prst="ellipse">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Freeform 13">
              <a:extLst>
                <a:ext uri="{FF2B5EF4-FFF2-40B4-BE49-F238E27FC236}">
                  <a16:creationId xmlns:a16="http://schemas.microsoft.com/office/drawing/2014/main" id="{D26B5C89-8009-7200-4189-15A225EC528E}"/>
                </a:ext>
              </a:extLst>
            </p:cNvPr>
            <p:cNvSpPr>
              <a:spLocks noChangeAspect="1" noEditPoints="1"/>
            </p:cNvSpPr>
            <p:nvPr/>
          </p:nvSpPr>
          <p:spPr bwMode="auto">
            <a:xfrm>
              <a:off x="1132435" y="3332956"/>
              <a:ext cx="373938" cy="394820"/>
            </a:xfrm>
            <a:custGeom>
              <a:avLst/>
              <a:gdLst>
                <a:gd name="T0" fmla="*/ 300 w 1264"/>
                <a:gd name="T1" fmla="*/ 473 h 1351"/>
                <a:gd name="T2" fmla="*/ 300 w 1264"/>
                <a:gd name="T3" fmla="*/ 473 h 1351"/>
                <a:gd name="T4" fmla="*/ 300 w 1264"/>
                <a:gd name="T5" fmla="*/ 385 h 1351"/>
                <a:gd name="T6" fmla="*/ 304 w 1264"/>
                <a:gd name="T7" fmla="*/ 335 h 1351"/>
                <a:gd name="T8" fmla="*/ 633 w 1264"/>
                <a:gd name="T9" fmla="*/ 52 h 1351"/>
                <a:gd name="T10" fmla="*/ 634 w 1264"/>
                <a:gd name="T11" fmla="*/ 52 h 1351"/>
                <a:gd name="T12" fmla="*/ 869 w 1264"/>
                <a:gd name="T13" fmla="*/ 150 h 1351"/>
                <a:gd name="T14" fmla="*/ 967 w 1264"/>
                <a:gd name="T15" fmla="*/ 385 h 1351"/>
                <a:gd name="T16" fmla="*/ 967 w 1264"/>
                <a:gd name="T17" fmla="*/ 473 h 1351"/>
                <a:gd name="T18" fmla="*/ 634 w 1264"/>
                <a:gd name="T19" fmla="*/ 806 h 1351"/>
                <a:gd name="T20" fmla="*/ 634 w 1264"/>
                <a:gd name="T21" fmla="*/ 806 h 1351"/>
                <a:gd name="T22" fmla="*/ 300 w 1264"/>
                <a:gd name="T23" fmla="*/ 473 h 1351"/>
                <a:gd name="T24" fmla="*/ 769 w 1264"/>
                <a:gd name="T25" fmla="*/ 835 h 1351"/>
                <a:gd name="T26" fmla="*/ 769 w 1264"/>
                <a:gd name="T27" fmla="*/ 835 h 1351"/>
                <a:gd name="T28" fmla="*/ 1020 w 1264"/>
                <a:gd name="T29" fmla="*/ 473 h 1351"/>
                <a:gd name="T30" fmla="*/ 1020 w 1264"/>
                <a:gd name="T31" fmla="*/ 385 h 1351"/>
                <a:gd name="T32" fmla="*/ 907 w 1264"/>
                <a:gd name="T33" fmla="*/ 112 h 1351"/>
                <a:gd name="T34" fmla="*/ 634 w 1264"/>
                <a:gd name="T35" fmla="*/ 0 h 1351"/>
                <a:gd name="T36" fmla="*/ 633 w 1264"/>
                <a:gd name="T37" fmla="*/ 0 h 1351"/>
                <a:gd name="T38" fmla="*/ 252 w 1264"/>
                <a:gd name="T39" fmla="*/ 327 h 1351"/>
                <a:gd name="T40" fmla="*/ 247 w 1264"/>
                <a:gd name="T41" fmla="*/ 385 h 1351"/>
                <a:gd name="T42" fmla="*/ 247 w 1264"/>
                <a:gd name="T43" fmla="*/ 473 h 1351"/>
                <a:gd name="T44" fmla="*/ 499 w 1264"/>
                <a:gd name="T45" fmla="*/ 835 h 1351"/>
                <a:gd name="T46" fmla="*/ 130 w 1264"/>
                <a:gd name="T47" fmla="*/ 996 h 1351"/>
                <a:gd name="T48" fmla="*/ 3 w 1264"/>
                <a:gd name="T49" fmla="*/ 1351 h 1351"/>
                <a:gd name="T50" fmla="*/ 56 w 1264"/>
                <a:gd name="T51" fmla="*/ 1350 h 1351"/>
                <a:gd name="T52" fmla="*/ 168 w 1264"/>
                <a:gd name="T53" fmla="*/ 1033 h 1351"/>
                <a:gd name="T54" fmla="*/ 530 w 1264"/>
                <a:gd name="T55" fmla="*/ 887 h 1351"/>
                <a:gd name="T56" fmla="*/ 737 w 1264"/>
                <a:gd name="T57" fmla="*/ 887 h 1351"/>
                <a:gd name="T58" fmla="*/ 1211 w 1264"/>
                <a:gd name="T59" fmla="*/ 1351 h 1351"/>
                <a:gd name="T60" fmla="*/ 1264 w 1264"/>
                <a:gd name="T61" fmla="*/ 1351 h 1351"/>
                <a:gd name="T62" fmla="*/ 769 w 1264"/>
                <a:gd name="T63" fmla="*/ 835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64" h="1351">
                  <a:moveTo>
                    <a:pt x="300" y="473"/>
                  </a:moveTo>
                  <a:lnTo>
                    <a:pt x="300" y="473"/>
                  </a:lnTo>
                  <a:lnTo>
                    <a:pt x="300" y="385"/>
                  </a:lnTo>
                  <a:cubicBezTo>
                    <a:pt x="300" y="368"/>
                    <a:pt x="302" y="351"/>
                    <a:pt x="304" y="335"/>
                  </a:cubicBezTo>
                  <a:cubicBezTo>
                    <a:pt x="329" y="174"/>
                    <a:pt x="470" y="52"/>
                    <a:pt x="633" y="52"/>
                  </a:cubicBezTo>
                  <a:lnTo>
                    <a:pt x="634" y="52"/>
                  </a:lnTo>
                  <a:cubicBezTo>
                    <a:pt x="722" y="52"/>
                    <a:pt x="806" y="87"/>
                    <a:pt x="869" y="150"/>
                  </a:cubicBezTo>
                  <a:cubicBezTo>
                    <a:pt x="932" y="213"/>
                    <a:pt x="967" y="296"/>
                    <a:pt x="967" y="385"/>
                  </a:cubicBezTo>
                  <a:lnTo>
                    <a:pt x="967" y="473"/>
                  </a:lnTo>
                  <a:cubicBezTo>
                    <a:pt x="967" y="656"/>
                    <a:pt x="817" y="806"/>
                    <a:pt x="634" y="806"/>
                  </a:cubicBezTo>
                  <a:lnTo>
                    <a:pt x="634" y="806"/>
                  </a:lnTo>
                  <a:cubicBezTo>
                    <a:pt x="450" y="806"/>
                    <a:pt x="301" y="656"/>
                    <a:pt x="300" y="473"/>
                  </a:cubicBezTo>
                  <a:close/>
                  <a:moveTo>
                    <a:pt x="769" y="835"/>
                  </a:moveTo>
                  <a:lnTo>
                    <a:pt x="769" y="835"/>
                  </a:lnTo>
                  <a:cubicBezTo>
                    <a:pt x="915" y="780"/>
                    <a:pt x="1020" y="638"/>
                    <a:pt x="1020" y="473"/>
                  </a:cubicBezTo>
                  <a:lnTo>
                    <a:pt x="1020" y="385"/>
                  </a:lnTo>
                  <a:cubicBezTo>
                    <a:pt x="1020" y="282"/>
                    <a:pt x="980" y="185"/>
                    <a:pt x="907" y="112"/>
                  </a:cubicBezTo>
                  <a:cubicBezTo>
                    <a:pt x="834" y="39"/>
                    <a:pt x="737" y="0"/>
                    <a:pt x="634" y="0"/>
                  </a:cubicBezTo>
                  <a:lnTo>
                    <a:pt x="633" y="0"/>
                  </a:lnTo>
                  <a:cubicBezTo>
                    <a:pt x="444" y="0"/>
                    <a:pt x="280" y="140"/>
                    <a:pt x="252" y="327"/>
                  </a:cubicBezTo>
                  <a:cubicBezTo>
                    <a:pt x="249" y="346"/>
                    <a:pt x="247" y="366"/>
                    <a:pt x="247" y="385"/>
                  </a:cubicBezTo>
                  <a:lnTo>
                    <a:pt x="247" y="473"/>
                  </a:lnTo>
                  <a:cubicBezTo>
                    <a:pt x="247" y="638"/>
                    <a:pt x="352" y="780"/>
                    <a:pt x="499" y="835"/>
                  </a:cubicBezTo>
                  <a:cubicBezTo>
                    <a:pt x="388" y="842"/>
                    <a:pt x="236" y="887"/>
                    <a:pt x="130" y="996"/>
                  </a:cubicBezTo>
                  <a:cubicBezTo>
                    <a:pt x="41" y="1088"/>
                    <a:pt x="0" y="1207"/>
                    <a:pt x="3" y="1351"/>
                  </a:cubicBezTo>
                  <a:lnTo>
                    <a:pt x="56" y="1350"/>
                  </a:lnTo>
                  <a:cubicBezTo>
                    <a:pt x="52" y="1220"/>
                    <a:pt x="90" y="1114"/>
                    <a:pt x="168" y="1033"/>
                  </a:cubicBezTo>
                  <a:cubicBezTo>
                    <a:pt x="273" y="925"/>
                    <a:pt x="429" y="887"/>
                    <a:pt x="530" y="887"/>
                  </a:cubicBezTo>
                  <a:lnTo>
                    <a:pt x="737" y="887"/>
                  </a:lnTo>
                  <a:cubicBezTo>
                    <a:pt x="869" y="887"/>
                    <a:pt x="1211" y="970"/>
                    <a:pt x="1211" y="1351"/>
                  </a:cubicBezTo>
                  <a:lnTo>
                    <a:pt x="1264" y="1351"/>
                  </a:lnTo>
                  <a:cubicBezTo>
                    <a:pt x="1264" y="990"/>
                    <a:pt x="979" y="847"/>
                    <a:pt x="769" y="835"/>
                  </a:cubicBezTo>
                  <a:close/>
                </a:path>
              </a:pathLst>
            </a:custGeom>
            <a:solidFill>
              <a:srgbClr val="000C2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grpSp>
      <p:sp>
        <p:nvSpPr>
          <p:cNvPr id="10" name="Ellipse 9">
            <a:extLst>
              <a:ext uri="{FF2B5EF4-FFF2-40B4-BE49-F238E27FC236}">
                <a16:creationId xmlns:a16="http://schemas.microsoft.com/office/drawing/2014/main" id="{4DB7DCC3-AF4A-9A6E-1DC1-FD884F49902C}"/>
              </a:ext>
            </a:extLst>
          </p:cNvPr>
          <p:cNvSpPr/>
          <p:nvPr/>
        </p:nvSpPr>
        <p:spPr>
          <a:xfrm>
            <a:off x="8678518" y="2784085"/>
            <a:ext cx="696286" cy="696286"/>
          </a:xfrm>
          <a:prstGeom prst="ellipse">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6" name="Tekstfelt 15">
            <a:extLst>
              <a:ext uri="{FF2B5EF4-FFF2-40B4-BE49-F238E27FC236}">
                <a16:creationId xmlns:a16="http://schemas.microsoft.com/office/drawing/2014/main" id="{AE5A00DA-E506-7EA1-83DA-B88F0AA31128}"/>
              </a:ext>
            </a:extLst>
          </p:cNvPr>
          <p:cNvSpPr txBox="1"/>
          <p:nvPr/>
        </p:nvSpPr>
        <p:spPr>
          <a:xfrm>
            <a:off x="8391959" y="3684380"/>
            <a:ext cx="1763797" cy="1431161"/>
          </a:xfrm>
          <a:prstGeom prst="rect">
            <a:avLst/>
          </a:prstGeom>
          <a:noFill/>
        </p:spPr>
        <p:txBody>
          <a:bodyPr wrap="square" lIns="0" tIns="0" rIns="0" bIns="0" rtlCol="0" anchor="t">
            <a:spAutoFit/>
          </a:bodyPr>
          <a:lstStyle/>
          <a:p>
            <a:r>
              <a:rPr lang="da-DK" sz="1000" dirty="0">
                <a:latin typeface="+mj-lt"/>
              </a:rPr>
              <a:t>Tilbud om støtte</a:t>
            </a:r>
          </a:p>
          <a:p>
            <a:endParaRPr lang="da-DK" sz="1000">
              <a:latin typeface="+mj-lt"/>
            </a:endParaRPr>
          </a:p>
          <a:p>
            <a:endParaRPr lang="da-DK" sz="1000">
              <a:latin typeface="+mj-lt"/>
            </a:endParaRPr>
          </a:p>
          <a:p>
            <a:r>
              <a:rPr lang="da-DK" sz="900" dirty="0">
                <a:latin typeface="KBH Tekst"/>
              </a:rPr>
              <a:t>Barnet tilbydes den relevante specialpædagogiske bistand – enten på almenskolen eller i et specialtilbud afhængig af skolelederens eller den centrale visitationsenheds afgørelse. </a:t>
            </a:r>
            <a:endParaRPr lang="da-DK" sz="900" dirty="0">
              <a:latin typeface="KBH Tekst" panose="00000500000000000000" pitchFamily="2" charset="0"/>
            </a:endParaRPr>
          </a:p>
        </p:txBody>
      </p:sp>
      <p:sp>
        <p:nvSpPr>
          <p:cNvPr id="17" name="Freeform 29">
            <a:extLst>
              <a:ext uri="{FF2B5EF4-FFF2-40B4-BE49-F238E27FC236}">
                <a16:creationId xmlns:a16="http://schemas.microsoft.com/office/drawing/2014/main" id="{8F7888D4-B99B-8AF3-AD7E-CB18673F55BC}"/>
              </a:ext>
            </a:extLst>
          </p:cNvPr>
          <p:cNvSpPr>
            <a:spLocks noChangeAspect="1" noEditPoints="1"/>
          </p:cNvSpPr>
          <p:nvPr/>
        </p:nvSpPr>
        <p:spPr bwMode="auto">
          <a:xfrm>
            <a:off x="8777899" y="2831490"/>
            <a:ext cx="497523" cy="504042"/>
          </a:xfrm>
          <a:custGeom>
            <a:avLst/>
            <a:gdLst>
              <a:gd name="T0" fmla="*/ 1349 w 2406"/>
              <a:gd name="T1" fmla="*/ 1113 h 2436"/>
              <a:gd name="T2" fmla="*/ 1349 w 2406"/>
              <a:gd name="T3" fmla="*/ 1113 h 2436"/>
              <a:gd name="T4" fmla="*/ 1194 w 2406"/>
              <a:gd name="T5" fmla="*/ 1177 h 2436"/>
              <a:gd name="T6" fmla="*/ 1040 w 2406"/>
              <a:gd name="T7" fmla="*/ 1113 h 2436"/>
              <a:gd name="T8" fmla="*/ 807 w 2406"/>
              <a:gd name="T9" fmla="*/ 1198 h 2436"/>
              <a:gd name="T10" fmla="*/ 725 w 2406"/>
              <a:gd name="T11" fmla="*/ 1431 h 2436"/>
              <a:gd name="T12" fmla="*/ 806 w 2406"/>
              <a:gd name="T13" fmla="*/ 1602 h 2436"/>
              <a:gd name="T14" fmla="*/ 1194 w 2406"/>
              <a:gd name="T15" fmla="*/ 1991 h 2436"/>
              <a:gd name="T16" fmla="*/ 1583 w 2406"/>
              <a:gd name="T17" fmla="*/ 1602 h 2436"/>
              <a:gd name="T18" fmla="*/ 1664 w 2406"/>
              <a:gd name="T19" fmla="*/ 1431 h 2436"/>
              <a:gd name="T20" fmla="*/ 1582 w 2406"/>
              <a:gd name="T21" fmla="*/ 1198 h 2436"/>
              <a:gd name="T22" fmla="*/ 1349 w 2406"/>
              <a:gd name="T23" fmla="*/ 1113 h 2436"/>
              <a:gd name="T24" fmla="*/ 1790 w 2406"/>
              <a:gd name="T25" fmla="*/ 602 h 2436"/>
              <a:gd name="T26" fmla="*/ 1790 w 2406"/>
              <a:gd name="T27" fmla="*/ 602 h 2436"/>
              <a:gd name="T28" fmla="*/ 1790 w 2406"/>
              <a:gd name="T29" fmla="*/ 197 h 2436"/>
              <a:gd name="T30" fmla="*/ 1499 w 2406"/>
              <a:gd name="T31" fmla="*/ 197 h 2436"/>
              <a:gd name="T32" fmla="*/ 1499 w 2406"/>
              <a:gd name="T33" fmla="*/ 311 h 2436"/>
              <a:gd name="T34" fmla="*/ 1200 w 2406"/>
              <a:gd name="T35" fmla="*/ 0 h 2436"/>
              <a:gd name="T36" fmla="*/ 0 w 2406"/>
              <a:gd name="T37" fmla="*/ 1235 h 2436"/>
              <a:gd name="T38" fmla="*/ 331 w 2406"/>
              <a:gd name="T39" fmla="*/ 1234 h 2436"/>
              <a:gd name="T40" fmla="*/ 334 w 2406"/>
              <a:gd name="T41" fmla="*/ 2436 h 2436"/>
              <a:gd name="T42" fmla="*/ 1677 w 2406"/>
              <a:gd name="T43" fmla="*/ 2436 h 2436"/>
              <a:gd name="T44" fmla="*/ 1677 w 2406"/>
              <a:gd name="T45" fmla="*/ 2383 h 2436"/>
              <a:gd name="T46" fmla="*/ 388 w 2406"/>
              <a:gd name="T47" fmla="*/ 2383 h 2436"/>
              <a:gd name="T48" fmla="*/ 384 w 2406"/>
              <a:gd name="T49" fmla="*/ 1181 h 2436"/>
              <a:gd name="T50" fmla="*/ 126 w 2406"/>
              <a:gd name="T51" fmla="*/ 1182 h 2436"/>
              <a:gd name="T52" fmla="*/ 1200 w 2406"/>
              <a:gd name="T53" fmla="*/ 76 h 2436"/>
              <a:gd name="T54" fmla="*/ 1499 w 2406"/>
              <a:gd name="T55" fmla="*/ 388 h 2436"/>
              <a:gd name="T56" fmla="*/ 1499 w 2406"/>
              <a:gd name="T57" fmla="*/ 551 h 2436"/>
              <a:gd name="T58" fmla="*/ 1552 w 2406"/>
              <a:gd name="T59" fmla="*/ 551 h 2436"/>
              <a:gd name="T60" fmla="*/ 1552 w 2406"/>
              <a:gd name="T61" fmla="*/ 251 h 2436"/>
              <a:gd name="T62" fmla="*/ 1737 w 2406"/>
              <a:gd name="T63" fmla="*/ 251 h 2436"/>
              <a:gd name="T64" fmla="*/ 1737 w 2406"/>
              <a:gd name="T65" fmla="*/ 753 h 2436"/>
              <a:gd name="T66" fmla="*/ 1790 w 2406"/>
              <a:gd name="T67" fmla="*/ 753 h 2436"/>
              <a:gd name="T68" fmla="*/ 1790 w 2406"/>
              <a:gd name="T69" fmla="*/ 678 h 2436"/>
              <a:gd name="T70" fmla="*/ 2279 w 2406"/>
              <a:gd name="T71" fmla="*/ 1182 h 2436"/>
              <a:gd name="T72" fmla="*/ 2021 w 2406"/>
              <a:gd name="T73" fmla="*/ 1181 h 2436"/>
              <a:gd name="T74" fmla="*/ 2019 w 2406"/>
              <a:gd name="T75" fmla="*/ 2040 h 2436"/>
              <a:gd name="T76" fmla="*/ 2073 w 2406"/>
              <a:gd name="T77" fmla="*/ 2040 h 2436"/>
              <a:gd name="T78" fmla="*/ 2074 w 2406"/>
              <a:gd name="T79" fmla="*/ 1234 h 2436"/>
              <a:gd name="T80" fmla="*/ 2406 w 2406"/>
              <a:gd name="T81" fmla="*/ 1235 h 2436"/>
              <a:gd name="T82" fmla="*/ 1790 w 2406"/>
              <a:gd name="T83" fmla="*/ 602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06" h="2436">
                <a:moveTo>
                  <a:pt x="1349" y="1113"/>
                </a:moveTo>
                <a:lnTo>
                  <a:pt x="1349" y="1113"/>
                </a:lnTo>
                <a:cubicBezTo>
                  <a:pt x="1284" y="1121"/>
                  <a:pt x="1230" y="1149"/>
                  <a:pt x="1194" y="1177"/>
                </a:cubicBezTo>
                <a:cubicBezTo>
                  <a:pt x="1159" y="1149"/>
                  <a:pt x="1105" y="1121"/>
                  <a:pt x="1040" y="1113"/>
                </a:cubicBezTo>
                <a:cubicBezTo>
                  <a:pt x="980" y="1106"/>
                  <a:pt x="890" y="1115"/>
                  <a:pt x="807" y="1198"/>
                </a:cubicBezTo>
                <a:cubicBezTo>
                  <a:pt x="725" y="1281"/>
                  <a:pt x="717" y="1371"/>
                  <a:pt x="725" y="1431"/>
                </a:cubicBezTo>
                <a:cubicBezTo>
                  <a:pt x="735" y="1508"/>
                  <a:pt x="774" y="1569"/>
                  <a:pt x="806" y="1602"/>
                </a:cubicBezTo>
                <a:lnTo>
                  <a:pt x="1194" y="1991"/>
                </a:lnTo>
                <a:lnTo>
                  <a:pt x="1583" y="1602"/>
                </a:lnTo>
                <a:cubicBezTo>
                  <a:pt x="1615" y="1569"/>
                  <a:pt x="1653" y="1508"/>
                  <a:pt x="1664" y="1431"/>
                </a:cubicBezTo>
                <a:cubicBezTo>
                  <a:pt x="1672" y="1371"/>
                  <a:pt x="1664" y="1281"/>
                  <a:pt x="1582" y="1198"/>
                </a:cubicBezTo>
                <a:cubicBezTo>
                  <a:pt x="1499" y="1115"/>
                  <a:pt x="1409" y="1106"/>
                  <a:pt x="1349" y="1113"/>
                </a:cubicBezTo>
                <a:close/>
                <a:moveTo>
                  <a:pt x="1790" y="602"/>
                </a:moveTo>
                <a:lnTo>
                  <a:pt x="1790" y="602"/>
                </a:lnTo>
                <a:lnTo>
                  <a:pt x="1790" y="197"/>
                </a:lnTo>
                <a:lnTo>
                  <a:pt x="1499" y="197"/>
                </a:lnTo>
                <a:lnTo>
                  <a:pt x="1499" y="311"/>
                </a:lnTo>
                <a:lnTo>
                  <a:pt x="1200" y="0"/>
                </a:lnTo>
                <a:lnTo>
                  <a:pt x="0" y="1235"/>
                </a:lnTo>
                <a:lnTo>
                  <a:pt x="331" y="1234"/>
                </a:lnTo>
                <a:lnTo>
                  <a:pt x="334" y="2436"/>
                </a:lnTo>
                <a:lnTo>
                  <a:pt x="1677" y="2436"/>
                </a:lnTo>
                <a:lnTo>
                  <a:pt x="1677" y="2383"/>
                </a:lnTo>
                <a:lnTo>
                  <a:pt x="388" y="2383"/>
                </a:lnTo>
                <a:lnTo>
                  <a:pt x="384" y="1181"/>
                </a:lnTo>
                <a:lnTo>
                  <a:pt x="126" y="1182"/>
                </a:lnTo>
                <a:lnTo>
                  <a:pt x="1200" y="76"/>
                </a:lnTo>
                <a:lnTo>
                  <a:pt x="1499" y="388"/>
                </a:lnTo>
                <a:lnTo>
                  <a:pt x="1499" y="551"/>
                </a:lnTo>
                <a:lnTo>
                  <a:pt x="1552" y="551"/>
                </a:lnTo>
                <a:lnTo>
                  <a:pt x="1552" y="251"/>
                </a:lnTo>
                <a:lnTo>
                  <a:pt x="1737" y="251"/>
                </a:lnTo>
                <a:lnTo>
                  <a:pt x="1737" y="753"/>
                </a:lnTo>
                <a:lnTo>
                  <a:pt x="1790" y="753"/>
                </a:lnTo>
                <a:lnTo>
                  <a:pt x="1790" y="678"/>
                </a:lnTo>
                <a:lnTo>
                  <a:pt x="2279" y="1182"/>
                </a:lnTo>
                <a:lnTo>
                  <a:pt x="2021" y="1181"/>
                </a:lnTo>
                <a:lnTo>
                  <a:pt x="2019" y="2040"/>
                </a:lnTo>
                <a:lnTo>
                  <a:pt x="2073" y="2040"/>
                </a:lnTo>
                <a:lnTo>
                  <a:pt x="2074" y="1234"/>
                </a:lnTo>
                <a:lnTo>
                  <a:pt x="2406" y="1235"/>
                </a:lnTo>
                <a:lnTo>
                  <a:pt x="1790" y="602"/>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73505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24BA36C-04E5-6BA9-4978-190065DE9CE8}"/>
              </a:ext>
            </a:extLst>
          </p:cNvPr>
          <p:cNvSpPr/>
          <p:nvPr/>
        </p:nvSpPr>
        <p:spPr>
          <a:xfrm>
            <a:off x="7227029" y="2870593"/>
            <a:ext cx="4239353" cy="25878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el 1">
            <a:extLst>
              <a:ext uri="{FF2B5EF4-FFF2-40B4-BE49-F238E27FC236}">
                <a16:creationId xmlns:a16="http://schemas.microsoft.com/office/drawing/2014/main" id="{BB5BADBB-99B1-B0D8-45F4-6C297DCE0DA2}"/>
              </a:ext>
            </a:extLst>
          </p:cNvPr>
          <p:cNvSpPr>
            <a:spLocks noGrp="1"/>
          </p:cNvSpPr>
          <p:nvPr>
            <p:ph type="title"/>
          </p:nvPr>
        </p:nvSpPr>
        <p:spPr>
          <a:xfrm>
            <a:off x="719997" y="894399"/>
            <a:ext cx="8876065" cy="893928"/>
          </a:xfrm>
        </p:spPr>
        <p:txBody>
          <a:bodyPr/>
          <a:lstStyle/>
          <a:p>
            <a:r>
              <a:rPr lang="da-DK"/>
              <a:t>Pædagogisk-psykologisk vurdering</a:t>
            </a:r>
          </a:p>
        </p:txBody>
      </p:sp>
      <p:sp>
        <p:nvSpPr>
          <p:cNvPr id="5" name="Pladsholder til tekst 4">
            <a:extLst>
              <a:ext uri="{FF2B5EF4-FFF2-40B4-BE49-F238E27FC236}">
                <a16:creationId xmlns:a16="http://schemas.microsoft.com/office/drawing/2014/main" id="{85945780-0684-6627-AF16-A0A31471582C}"/>
              </a:ext>
            </a:extLst>
          </p:cNvPr>
          <p:cNvSpPr>
            <a:spLocks noGrp="1"/>
          </p:cNvSpPr>
          <p:nvPr>
            <p:ph type="body" sz="quarter" idx="13"/>
          </p:nvPr>
        </p:nvSpPr>
        <p:spPr>
          <a:xfrm>
            <a:off x="719997" y="2870593"/>
            <a:ext cx="5880829" cy="3444559"/>
          </a:xfrm>
        </p:spPr>
        <p:txBody>
          <a:bodyPr vert="horz" lIns="0" tIns="0" rIns="0" bIns="0" rtlCol="0" anchor="t">
            <a:noAutofit/>
          </a:bodyPr>
          <a:lstStyle/>
          <a:p>
            <a:pPr marL="0" indent="0">
              <a:lnSpc>
                <a:spcPct val="115000"/>
              </a:lnSpc>
              <a:spcAft>
                <a:spcPts val="800"/>
              </a:spcAft>
              <a:buNone/>
            </a:pPr>
            <a:r>
              <a:rPr lang="da-DK" sz="1200">
                <a:solidFill>
                  <a:srgbClr val="000000"/>
                </a:solidFill>
                <a:effectLst/>
                <a:latin typeface="KBH Tekst"/>
                <a:ea typeface="Times New Roman" panose="02020603050405020304" pitchFamily="18" charset="0"/>
                <a:cs typeface="Arial"/>
              </a:rPr>
              <a:t>Skolen vil altid forsøge at arbejde med barnets sociale og faglige trivsel og udvikling i klassen, i</a:t>
            </a:r>
            <a:r>
              <a:rPr lang="da-DK" sz="1200">
                <a:solidFill>
                  <a:schemeClr val="tx1"/>
                </a:solidFill>
                <a:effectLst/>
                <a:latin typeface="KBH Tekst"/>
                <a:ea typeface="Times New Roman" panose="02020603050405020304" pitchFamily="18" charset="0"/>
                <a:cs typeface="Arial"/>
              </a:rPr>
              <a:t>nden man overvejer at ansøge om </a:t>
            </a:r>
            <a:r>
              <a:rPr lang="da-DK" sz="1200">
                <a:solidFill>
                  <a:schemeClr val="tx1"/>
                </a:solidFill>
                <a:latin typeface="KBH Tekst"/>
                <a:ea typeface="Times New Roman" panose="02020603050405020304" pitchFamily="18" charset="0"/>
                <a:cs typeface="Arial"/>
              </a:rPr>
              <a:t>specialpædagogisk</a:t>
            </a:r>
            <a:r>
              <a:rPr lang="da-DK" sz="1200">
                <a:solidFill>
                  <a:schemeClr val="tx1"/>
                </a:solidFill>
                <a:effectLst/>
                <a:latin typeface="KBH Tekst"/>
                <a:ea typeface="Times New Roman" panose="02020603050405020304" pitchFamily="18" charset="0"/>
                <a:cs typeface="Arial"/>
              </a:rPr>
              <a:t> </a:t>
            </a:r>
            <a:r>
              <a:rPr lang="da-DK" sz="1200">
                <a:solidFill>
                  <a:schemeClr val="tx1"/>
                </a:solidFill>
                <a:latin typeface="KBH Tekst"/>
                <a:ea typeface="Times New Roman" panose="02020603050405020304" pitchFamily="18" charset="0"/>
                <a:cs typeface="Arial"/>
              </a:rPr>
              <a:t>bistand. </a:t>
            </a:r>
            <a:r>
              <a:rPr lang="da-DK" sz="1200">
                <a:solidFill>
                  <a:schemeClr val="tx1"/>
                </a:solidFill>
                <a:effectLst/>
                <a:latin typeface="KBH Tekst"/>
                <a:ea typeface="Times New Roman" panose="02020603050405020304" pitchFamily="18" charset="0"/>
                <a:cs typeface="Arial"/>
              </a:rPr>
              <a:t>Skolen kan fx afprøve indsatser som </a:t>
            </a:r>
            <a:r>
              <a:rPr lang="da-DK" sz="1200" err="1">
                <a:solidFill>
                  <a:schemeClr val="tx1"/>
                </a:solidFill>
                <a:latin typeface="KBH Tekst"/>
                <a:ea typeface="KBH Tekst" panose="00000500000000000000" pitchFamily="2" charset="0"/>
                <a:cs typeface="Arial"/>
              </a:rPr>
              <a:t>to-lærerordning</a:t>
            </a:r>
            <a:r>
              <a:rPr lang="da-DK" sz="1200">
                <a:solidFill>
                  <a:schemeClr val="tx1"/>
                </a:solidFill>
                <a:latin typeface="KBH Tekst"/>
                <a:ea typeface="KBH Tekst" panose="00000500000000000000" pitchFamily="2" charset="0"/>
                <a:cs typeface="Arial"/>
              </a:rPr>
              <a:t>, tydelig struktur på dagen og visualiseringer i klasseværelset. </a:t>
            </a:r>
          </a:p>
          <a:p>
            <a:pPr marL="0" indent="0">
              <a:lnSpc>
                <a:spcPct val="115000"/>
              </a:lnSpc>
              <a:spcAft>
                <a:spcPts val="800"/>
              </a:spcAft>
              <a:buNone/>
            </a:pPr>
            <a:r>
              <a:rPr lang="da-DK" sz="1200">
                <a:latin typeface="KBH Tekst"/>
                <a:ea typeface="KBH Tekst" panose="00000500000000000000" pitchFamily="2" charset="0"/>
                <a:cs typeface="Arial"/>
              </a:rPr>
              <a:t>Hvis barnet fortsat ikke har tilstrækkeligt </a:t>
            </a:r>
            <a:r>
              <a:rPr lang="da-DK" sz="1200">
                <a:solidFill>
                  <a:srgbClr val="000000"/>
                </a:solidFill>
                <a:latin typeface="KBH Tekst"/>
                <a:cs typeface="Arial"/>
              </a:rPr>
              <a:t>udbytte af undervisningen og fx har svært ved at deltage i det sociale fællesskab i klassen, kan skolens psykolog foretage en pædagogisk-psykologisk vurdering (PPV) for at afdække, hvad der skal til, for at barnet trives i skolen. </a:t>
            </a:r>
          </a:p>
          <a:p>
            <a:pPr marL="0" indent="0">
              <a:lnSpc>
                <a:spcPct val="115000"/>
              </a:lnSpc>
              <a:spcAft>
                <a:spcPts val="800"/>
              </a:spcAft>
              <a:buNone/>
            </a:pPr>
            <a:r>
              <a:rPr lang="da-DK" sz="1200">
                <a:solidFill>
                  <a:srgbClr val="000000"/>
                </a:solidFill>
                <a:latin typeface="KBH Tekst"/>
                <a:cs typeface="Arial"/>
              </a:rPr>
              <a:t>Med udgangspunkt i </a:t>
            </a:r>
            <a:r>
              <a:rPr lang="da-DK" sz="1200" err="1">
                <a:solidFill>
                  <a:srgbClr val="000000"/>
                </a:solidFill>
                <a:latin typeface="KBH Tekst"/>
                <a:cs typeface="Arial"/>
              </a:rPr>
              <a:t>PPV’en</a:t>
            </a:r>
            <a:r>
              <a:rPr lang="da-DK" sz="1200">
                <a:solidFill>
                  <a:srgbClr val="000000"/>
                </a:solidFill>
                <a:latin typeface="KBH Tekst"/>
                <a:cs typeface="Arial"/>
              </a:rPr>
              <a:t> og dialog med barnets forældre, tager skolelederen efterfølgende stilling til, om skolen kan imødekomme barnets behov i den almindelige undervisning, eller om der behov for specialpædagogisk bistand. Skolelederen har kompetencen til at træffe den endelige beslutning om, hvilken støtte barnet indstilles til. </a:t>
            </a:r>
            <a:endParaRPr lang="da-DK" sz="1200">
              <a:solidFill>
                <a:srgbClr val="000000"/>
              </a:solidFill>
              <a:highlight>
                <a:srgbClr val="FFFF00"/>
              </a:highlight>
              <a:latin typeface="KBH Tekst"/>
              <a:cs typeface="Arial"/>
            </a:endParaRPr>
          </a:p>
        </p:txBody>
      </p:sp>
      <p:grpSp>
        <p:nvGrpSpPr>
          <p:cNvPr id="7" name="Gruppe 6">
            <a:extLst>
              <a:ext uri="{FF2B5EF4-FFF2-40B4-BE49-F238E27FC236}">
                <a16:creationId xmlns:a16="http://schemas.microsoft.com/office/drawing/2014/main" id="{3241A8A9-BC4B-49A0-12F6-F270CC551B2C}"/>
              </a:ext>
            </a:extLst>
          </p:cNvPr>
          <p:cNvGrpSpPr/>
          <p:nvPr/>
        </p:nvGrpSpPr>
        <p:grpSpPr>
          <a:xfrm>
            <a:off x="10095135" y="1102703"/>
            <a:ext cx="1371247" cy="1371247"/>
            <a:chOff x="971261" y="3182223"/>
            <a:chExt cx="696286" cy="696286"/>
          </a:xfrm>
        </p:grpSpPr>
        <p:sp>
          <p:nvSpPr>
            <p:cNvPr id="8" name="Ellipse 7">
              <a:extLst>
                <a:ext uri="{FF2B5EF4-FFF2-40B4-BE49-F238E27FC236}">
                  <a16:creationId xmlns:a16="http://schemas.microsoft.com/office/drawing/2014/main" id="{71516DC3-0217-971E-5557-275DE1DC852E}"/>
                </a:ext>
              </a:extLst>
            </p:cNvPr>
            <p:cNvSpPr/>
            <p:nvPr/>
          </p:nvSpPr>
          <p:spPr>
            <a:xfrm>
              <a:off x="971261" y="3182223"/>
              <a:ext cx="696286" cy="696286"/>
            </a:xfrm>
            <a:prstGeom prst="ellipse">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Freeform 13">
              <a:extLst>
                <a:ext uri="{FF2B5EF4-FFF2-40B4-BE49-F238E27FC236}">
                  <a16:creationId xmlns:a16="http://schemas.microsoft.com/office/drawing/2014/main" id="{8EA14BF9-2F23-81AB-EE47-46B8D388C14D}"/>
                </a:ext>
              </a:extLst>
            </p:cNvPr>
            <p:cNvSpPr>
              <a:spLocks noChangeAspect="1" noEditPoints="1"/>
            </p:cNvSpPr>
            <p:nvPr/>
          </p:nvSpPr>
          <p:spPr bwMode="auto">
            <a:xfrm>
              <a:off x="1132435" y="3332956"/>
              <a:ext cx="373938" cy="394820"/>
            </a:xfrm>
            <a:custGeom>
              <a:avLst/>
              <a:gdLst>
                <a:gd name="T0" fmla="*/ 300 w 1264"/>
                <a:gd name="T1" fmla="*/ 473 h 1351"/>
                <a:gd name="T2" fmla="*/ 300 w 1264"/>
                <a:gd name="T3" fmla="*/ 473 h 1351"/>
                <a:gd name="T4" fmla="*/ 300 w 1264"/>
                <a:gd name="T5" fmla="*/ 385 h 1351"/>
                <a:gd name="T6" fmla="*/ 304 w 1264"/>
                <a:gd name="T7" fmla="*/ 335 h 1351"/>
                <a:gd name="T8" fmla="*/ 633 w 1264"/>
                <a:gd name="T9" fmla="*/ 52 h 1351"/>
                <a:gd name="T10" fmla="*/ 634 w 1264"/>
                <a:gd name="T11" fmla="*/ 52 h 1351"/>
                <a:gd name="T12" fmla="*/ 869 w 1264"/>
                <a:gd name="T13" fmla="*/ 150 h 1351"/>
                <a:gd name="T14" fmla="*/ 967 w 1264"/>
                <a:gd name="T15" fmla="*/ 385 h 1351"/>
                <a:gd name="T16" fmla="*/ 967 w 1264"/>
                <a:gd name="T17" fmla="*/ 473 h 1351"/>
                <a:gd name="T18" fmla="*/ 634 w 1264"/>
                <a:gd name="T19" fmla="*/ 806 h 1351"/>
                <a:gd name="T20" fmla="*/ 634 w 1264"/>
                <a:gd name="T21" fmla="*/ 806 h 1351"/>
                <a:gd name="T22" fmla="*/ 300 w 1264"/>
                <a:gd name="T23" fmla="*/ 473 h 1351"/>
                <a:gd name="T24" fmla="*/ 769 w 1264"/>
                <a:gd name="T25" fmla="*/ 835 h 1351"/>
                <a:gd name="T26" fmla="*/ 769 w 1264"/>
                <a:gd name="T27" fmla="*/ 835 h 1351"/>
                <a:gd name="T28" fmla="*/ 1020 w 1264"/>
                <a:gd name="T29" fmla="*/ 473 h 1351"/>
                <a:gd name="T30" fmla="*/ 1020 w 1264"/>
                <a:gd name="T31" fmla="*/ 385 h 1351"/>
                <a:gd name="T32" fmla="*/ 907 w 1264"/>
                <a:gd name="T33" fmla="*/ 112 h 1351"/>
                <a:gd name="T34" fmla="*/ 634 w 1264"/>
                <a:gd name="T35" fmla="*/ 0 h 1351"/>
                <a:gd name="T36" fmla="*/ 633 w 1264"/>
                <a:gd name="T37" fmla="*/ 0 h 1351"/>
                <a:gd name="T38" fmla="*/ 252 w 1264"/>
                <a:gd name="T39" fmla="*/ 327 h 1351"/>
                <a:gd name="T40" fmla="*/ 247 w 1264"/>
                <a:gd name="T41" fmla="*/ 385 h 1351"/>
                <a:gd name="T42" fmla="*/ 247 w 1264"/>
                <a:gd name="T43" fmla="*/ 473 h 1351"/>
                <a:gd name="T44" fmla="*/ 499 w 1264"/>
                <a:gd name="T45" fmla="*/ 835 h 1351"/>
                <a:gd name="T46" fmla="*/ 130 w 1264"/>
                <a:gd name="T47" fmla="*/ 996 h 1351"/>
                <a:gd name="T48" fmla="*/ 3 w 1264"/>
                <a:gd name="T49" fmla="*/ 1351 h 1351"/>
                <a:gd name="T50" fmla="*/ 56 w 1264"/>
                <a:gd name="T51" fmla="*/ 1350 h 1351"/>
                <a:gd name="T52" fmla="*/ 168 w 1264"/>
                <a:gd name="T53" fmla="*/ 1033 h 1351"/>
                <a:gd name="T54" fmla="*/ 530 w 1264"/>
                <a:gd name="T55" fmla="*/ 887 h 1351"/>
                <a:gd name="T56" fmla="*/ 737 w 1264"/>
                <a:gd name="T57" fmla="*/ 887 h 1351"/>
                <a:gd name="T58" fmla="*/ 1211 w 1264"/>
                <a:gd name="T59" fmla="*/ 1351 h 1351"/>
                <a:gd name="T60" fmla="*/ 1264 w 1264"/>
                <a:gd name="T61" fmla="*/ 1351 h 1351"/>
                <a:gd name="T62" fmla="*/ 769 w 1264"/>
                <a:gd name="T63" fmla="*/ 835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64" h="1351">
                  <a:moveTo>
                    <a:pt x="300" y="473"/>
                  </a:moveTo>
                  <a:lnTo>
                    <a:pt x="300" y="473"/>
                  </a:lnTo>
                  <a:lnTo>
                    <a:pt x="300" y="385"/>
                  </a:lnTo>
                  <a:cubicBezTo>
                    <a:pt x="300" y="368"/>
                    <a:pt x="302" y="351"/>
                    <a:pt x="304" y="335"/>
                  </a:cubicBezTo>
                  <a:cubicBezTo>
                    <a:pt x="329" y="174"/>
                    <a:pt x="470" y="52"/>
                    <a:pt x="633" y="52"/>
                  </a:cubicBezTo>
                  <a:lnTo>
                    <a:pt x="634" y="52"/>
                  </a:lnTo>
                  <a:cubicBezTo>
                    <a:pt x="722" y="52"/>
                    <a:pt x="806" y="87"/>
                    <a:pt x="869" y="150"/>
                  </a:cubicBezTo>
                  <a:cubicBezTo>
                    <a:pt x="932" y="213"/>
                    <a:pt x="967" y="296"/>
                    <a:pt x="967" y="385"/>
                  </a:cubicBezTo>
                  <a:lnTo>
                    <a:pt x="967" y="473"/>
                  </a:lnTo>
                  <a:cubicBezTo>
                    <a:pt x="967" y="656"/>
                    <a:pt x="817" y="806"/>
                    <a:pt x="634" y="806"/>
                  </a:cubicBezTo>
                  <a:lnTo>
                    <a:pt x="634" y="806"/>
                  </a:lnTo>
                  <a:cubicBezTo>
                    <a:pt x="450" y="806"/>
                    <a:pt x="301" y="656"/>
                    <a:pt x="300" y="473"/>
                  </a:cubicBezTo>
                  <a:close/>
                  <a:moveTo>
                    <a:pt x="769" y="835"/>
                  </a:moveTo>
                  <a:lnTo>
                    <a:pt x="769" y="835"/>
                  </a:lnTo>
                  <a:cubicBezTo>
                    <a:pt x="915" y="780"/>
                    <a:pt x="1020" y="638"/>
                    <a:pt x="1020" y="473"/>
                  </a:cubicBezTo>
                  <a:lnTo>
                    <a:pt x="1020" y="385"/>
                  </a:lnTo>
                  <a:cubicBezTo>
                    <a:pt x="1020" y="282"/>
                    <a:pt x="980" y="185"/>
                    <a:pt x="907" y="112"/>
                  </a:cubicBezTo>
                  <a:cubicBezTo>
                    <a:pt x="834" y="39"/>
                    <a:pt x="737" y="0"/>
                    <a:pt x="634" y="0"/>
                  </a:cubicBezTo>
                  <a:lnTo>
                    <a:pt x="633" y="0"/>
                  </a:lnTo>
                  <a:cubicBezTo>
                    <a:pt x="444" y="0"/>
                    <a:pt x="280" y="140"/>
                    <a:pt x="252" y="327"/>
                  </a:cubicBezTo>
                  <a:cubicBezTo>
                    <a:pt x="249" y="346"/>
                    <a:pt x="247" y="366"/>
                    <a:pt x="247" y="385"/>
                  </a:cubicBezTo>
                  <a:lnTo>
                    <a:pt x="247" y="473"/>
                  </a:lnTo>
                  <a:cubicBezTo>
                    <a:pt x="247" y="638"/>
                    <a:pt x="352" y="780"/>
                    <a:pt x="499" y="835"/>
                  </a:cubicBezTo>
                  <a:cubicBezTo>
                    <a:pt x="388" y="842"/>
                    <a:pt x="236" y="887"/>
                    <a:pt x="130" y="996"/>
                  </a:cubicBezTo>
                  <a:cubicBezTo>
                    <a:pt x="41" y="1088"/>
                    <a:pt x="0" y="1207"/>
                    <a:pt x="3" y="1351"/>
                  </a:cubicBezTo>
                  <a:lnTo>
                    <a:pt x="56" y="1350"/>
                  </a:lnTo>
                  <a:cubicBezTo>
                    <a:pt x="52" y="1220"/>
                    <a:pt x="90" y="1114"/>
                    <a:pt x="168" y="1033"/>
                  </a:cubicBezTo>
                  <a:cubicBezTo>
                    <a:pt x="273" y="925"/>
                    <a:pt x="429" y="887"/>
                    <a:pt x="530" y="887"/>
                  </a:cubicBezTo>
                  <a:lnTo>
                    <a:pt x="737" y="887"/>
                  </a:lnTo>
                  <a:cubicBezTo>
                    <a:pt x="869" y="887"/>
                    <a:pt x="1211" y="970"/>
                    <a:pt x="1211" y="1351"/>
                  </a:cubicBezTo>
                  <a:lnTo>
                    <a:pt x="1264" y="1351"/>
                  </a:lnTo>
                  <a:cubicBezTo>
                    <a:pt x="1264" y="990"/>
                    <a:pt x="979" y="847"/>
                    <a:pt x="769" y="835"/>
                  </a:cubicBezTo>
                  <a:close/>
                </a:path>
              </a:pathLst>
            </a:custGeom>
            <a:solidFill>
              <a:srgbClr val="000C2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grpSp>
      <p:sp>
        <p:nvSpPr>
          <p:cNvPr id="11" name="Tekstfelt 10">
            <a:extLst>
              <a:ext uri="{FF2B5EF4-FFF2-40B4-BE49-F238E27FC236}">
                <a16:creationId xmlns:a16="http://schemas.microsoft.com/office/drawing/2014/main" id="{E1707707-FCDD-E5CA-4CEE-9F14B03F36A5}"/>
              </a:ext>
            </a:extLst>
          </p:cNvPr>
          <p:cNvSpPr txBox="1"/>
          <p:nvPr/>
        </p:nvSpPr>
        <p:spPr>
          <a:xfrm>
            <a:off x="7437862" y="2991421"/>
            <a:ext cx="3817685" cy="2260234"/>
          </a:xfrm>
          <a:prstGeom prst="rect">
            <a:avLst/>
          </a:prstGeom>
          <a:noFill/>
        </p:spPr>
        <p:txBody>
          <a:bodyPr wrap="square" lIns="91440" tIns="45720" rIns="91440" bIns="45720" anchor="t">
            <a:spAutoFit/>
          </a:bodyPr>
          <a:lstStyle/>
          <a:p>
            <a:pPr>
              <a:lnSpc>
                <a:spcPts val="1575"/>
              </a:lnSpc>
              <a:spcAft>
                <a:spcPts val="750"/>
              </a:spcAft>
            </a:pPr>
            <a:r>
              <a:rPr lang="da-DK" sz="1000" b="1">
                <a:effectLst/>
                <a:latin typeface="KBH Tekst" panose="00000500000000000000" pitchFamily="2" charset="0"/>
                <a:ea typeface="Times New Roman" panose="02020603050405020304" pitchFamily="18" charset="0"/>
                <a:cs typeface="Arial" panose="020B0604020202020204" pitchFamily="34" charset="0"/>
              </a:rPr>
              <a:t>PPV: pædagogisk-psykologisk vurdering</a:t>
            </a:r>
            <a:endParaRPr lang="da-DK" sz="1000">
              <a:effectLst/>
              <a:latin typeface="KBH Tekst" panose="00000500000000000000" pitchFamily="2" charset="0"/>
              <a:ea typeface="Times New Roman" panose="02020603050405020304" pitchFamily="18" charset="0"/>
            </a:endParaRPr>
          </a:p>
          <a:p>
            <a:pPr>
              <a:lnSpc>
                <a:spcPct val="115000"/>
              </a:lnSpc>
              <a:spcAft>
                <a:spcPts val="750"/>
              </a:spcAft>
            </a:pPr>
            <a:r>
              <a:rPr lang="da-DK" sz="1000">
                <a:solidFill>
                  <a:srgbClr val="000000"/>
                </a:solidFill>
                <a:effectLst/>
                <a:latin typeface="KBH Tekst" panose="00000500000000000000" pitchFamily="2" charset="0"/>
                <a:ea typeface="Times New Roman" panose="02020603050405020304" pitchFamily="18" charset="0"/>
                <a:cs typeface="Arial" panose="020B0604020202020204" pitchFamily="34" charset="0"/>
              </a:rPr>
              <a:t>Formålet med at lave en pædagogisk</a:t>
            </a:r>
            <a:r>
              <a:rPr lang="da-DK" sz="1000">
                <a:solidFill>
                  <a:srgbClr val="000000"/>
                </a:solidFill>
                <a:latin typeface="KBH Tekst" panose="00000500000000000000" pitchFamily="2" charset="0"/>
                <a:ea typeface="Times New Roman" panose="02020603050405020304" pitchFamily="18" charset="0"/>
                <a:cs typeface="Arial" panose="020B0604020202020204" pitchFamily="34" charset="0"/>
              </a:rPr>
              <a:t>-</a:t>
            </a:r>
            <a:r>
              <a:rPr lang="da-DK" sz="1000">
                <a:solidFill>
                  <a:srgbClr val="000000"/>
                </a:solidFill>
                <a:effectLst/>
                <a:latin typeface="KBH Tekst" panose="00000500000000000000" pitchFamily="2" charset="0"/>
                <a:ea typeface="Times New Roman" panose="02020603050405020304" pitchFamily="18" charset="0"/>
                <a:cs typeface="Arial" panose="020B0604020202020204" pitchFamily="34" charset="0"/>
              </a:rPr>
              <a:t>psykologisk vurdering er at undersøge barnets behov og kompetencer og give skolen, forældrene og barnet rådgivning i, hvordan skoledag og undervisning tilrettelægges, så barnets særlige behov og forudsætninger tilgodeses.</a:t>
            </a:r>
            <a:endParaRPr lang="da-DK" sz="1000">
              <a:effectLst/>
              <a:latin typeface="KBH Tekst" panose="00000500000000000000" pitchFamily="2" charset="0"/>
              <a:ea typeface="Times New Roman" panose="02020603050405020304" pitchFamily="18" charset="0"/>
            </a:endParaRPr>
          </a:p>
          <a:p>
            <a:pPr>
              <a:lnSpc>
                <a:spcPct val="115000"/>
              </a:lnSpc>
              <a:spcAft>
                <a:spcPts val="750"/>
              </a:spcAft>
            </a:pPr>
            <a:r>
              <a:rPr lang="da-DK" sz="1000">
                <a:solidFill>
                  <a:srgbClr val="000000"/>
                </a:solidFill>
                <a:effectLst/>
                <a:latin typeface="KBH Tekst"/>
                <a:ea typeface="Times New Roman" panose="02020603050405020304" pitchFamily="18" charset="0"/>
                <a:cs typeface="Arial"/>
              </a:rPr>
              <a:t>Vurderingen baserer sig dels på oplysninger fra barnets lærere og forældre og dels på skolepsykologens undersøgelse af barnets faglige og sociale kompetencer. Psykologen </a:t>
            </a:r>
            <a:r>
              <a:rPr lang="da-DK" sz="1000">
                <a:solidFill>
                  <a:srgbClr val="000000"/>
                </a:solidFill>
                <a:latin typeface="KBH Tekst"/>
                <a:ea typeface="Times New Roman" panose="02020603050405020304" pitchFamily="18" charset="0"/>
                <a:cs typeface="Arial"/>
              </a:rPr>
              <a:t>kan fx undersøge barnet gennem</a:t>
            </a:r>
            <a:r>
              <a:rPr lang="da-DK" sz="1000">
                <a:solidFill>
                  <a:srgbClr val="000000"/>
                </a:solidFill>
                <a:effectLst/>
                <a:latin typeface="KBH Tekst"/>
                <a:ea typeface="Times New Roman" panose="02020603050405020304" pitchFamily="18" charset="0"/>
                <a:cs typeface="Arial"/>
              </a:rPr>
              <a:t> psykologiske tests og observationer.</a:t>
            </a:r>
            <a:endParaRPr lang="da-DK" sz="1000">
              <a:effectLst/>
              <a:latin typeface="KBH Tekst"/>
              <a:ea typeface="Times New Roman" panose="02020603050405020304" pitchFamily="18" charset="0"/>
              <a:cs typeface="Arial"/>
            </a:endParaRPr>
          </a:p>
        </p:txBody>
      </p:sp>
    </p:spTree>
    <p:extLst>
      <p:ext uri="{BB962C8B-B14F-4D97-AF65-F5344CB8AC3E}">
        <p14:creationId xmlns:p14="http://schemas.microsoft.com/office/powerpoint/2010/main" val="206182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2C17A143-3539-43FC-CD58-0F758F04F32E}"/>
              </a:ext>
            </a:extLst>
          </p:cNvPr>
          <p:cNvSpPr/>
          <p:nvPr/>
        </p:nvSpPr>
        <p:spPr>
          <a:xfrm>
            <a:off x="7227028" y="2870594"/>
            <a:ext cx="4244973" cy="316163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el 1">
            <a:extLst>
              <a:ext uri="{FF2B5EF4-FFF2-40B4-BE49-F238E27FC236}">
                <a16:creationId xmlns:a16="http://schemas.microsoft.com/office/drawing/2014/main" id="{B10395A1-777F-1ECB-09D4-6941D6112433}"/>
              </a:ext>
            </a:extLst>
          </p:cNvPr>
          <p:cNvSpPr>
            <a:spLocks noGrp="1"/>
          </p:cNvSpPr>
          <p:nvPr>
            <p:ph type="title"/>
          </p:nvPr>
        </p:nvSpPr>
        <p:spPr>
          <a:xfrm>
            <a:off x="719998" y="894268"/>
            <a:ext cx="8833254" cy="893928"/>
          </a:xfrm>
        </p:spPr>
        <p:txBody>
          <a:bodyPr/>
          <a:lstStyle/>
          <a:p>
            <a:r>
              <a:rPr lang="da-DK"/>
              <a:t>Barnets behov afdækkes</a:t>
            </a:r>
            <a:endParaRPr lang="da-DK">
              <a:highlight>
                <a:srgbClr val="FFFF00"/>
              </a:highlight>
            </a:endParaRPr>
          </a:p>
        </p:txBody>
      </p:sp>
      <p:sp>
        <p:nvSpPr>
          <p:cNvPr id="6" name="Ellipse 5">
            <a:extLst>
              <a:ext uri="{FF2B5EF4-FFF2-40B4-BE49-F238E27FC236}">
                <a16:creationId xmlns:a16="http://schemas.microsoft.com/office/drawing/2014/main" id="{8EF8609B-8577-6D86-BA99-38315CAE9D68}"/>
              </a:ext>
            </a:extLst>
          </p:cNvPr>
          <p:cNvSpPr/>
          <p:nvPr/>
        </p:nvSpPr>
        <p:spPr>
          <a:xfrm>
            <a:off x="10095135" y="1102703"/>
            <a:ext cx="1371248" cy="1357950"/>
          </a:xfrm>
          <a:prstGeom prst="ellipse">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 name="Freeform 13">
            <a:extLst>
              <a:ext uri="{FF2B5EF4-FFF2-40B4-BE49-F238E27FC236}">
                <a16:creationId xmlns:a16="http://schemas.microsoft.com/office/drawing/2014/main" id="{30197160-14B6-4195-EF46-5C249CF957D8}"/>
              </a:ext>
            </a:extLst>
          </p:cNvPr>
          <p:cNvSpPr>
            <a:spLocks noChangeAspect="1" noEditPoints="1"/>
          </p:cNvSpPr>
          <p:nvPr/>
        </p:nvSpPr>
        <p:spPr bwMode="auto">
          <a:xfrm>
            <a:off x="10449343" y="1329711"/>
            <a:ext cx="693621" cy="916970"/>
          </a:xfrm>
          <a:custGeom>
            <a:avLst/>
            <a:gdLst>
              <a:gd name="T0" fmla="*/ 53 w 1852"/>
              <a:gd name="T1" fmla="*/ 2049 h 2448"/>
              <a:gd name="T2" fmla="*/ 53 w 1852"/>
              <a:gd name="T3" fmla="*/ 2049 h 2448"/>
              <a:gd name="T4" fmla="*/ 53 w 1852"/>
              <a:gd name="T5" fmla="*/ 443 h 2448"/>
              <a:gd name="T6" fmla="*/ 421 w 1852"/>
              <a:gd name="T7" fmla="*/ 444 h 2448"/>
              <a:gd name="T8" fmla="*/ 421 w 1852"/>
              <a:gd name="T9" fmla="*/ 444 h 2448"/>
              <a:gd name="T10" fmla="*/ 440 w 1852"/>
              <a:gd name="T11" fmla="*/ 436 h 2448"/>
              <a:gd name="T12" fmla="*/ 447 w 1852"/>
              <a:gd name="T13" fmla="*/ 417 h 2448"/>
              <a:gd name="T14" fmla="*/ 447 w 1852"/>
              <a:gd name="T15" fmla="*/ 52 h 2448"/>
              <a:gd name="T16" fmla="*/ 1442 w 1852"/>
              <a:gd name="T17" fmla="*/ 52 h 2448"/>
              <a:gd name="T18" fmla="*/ 1442 w 1852"/>
              <a:gd name="T19" fmla="*/ 345 h 2448"/>
              <a:gd name="T20" fmla="*/ 777 w 1852"/>
              <a:gd name="T21" fmla="*/ 345 h 2448"/>
              <a:gd name="T22" fmla="*/ 777 w 1852"/>
              <a:gd name="T23" fmla="*/ 345 h 2448"/>
              <a:gd name="T24" fmla="*/ 758 w 1852"/>
              <a:gd name="T25" fmla="*/ 352 h 2448"/>
              <a:gd name="T26" fmla="*/ 364 w 1852"/>
              <a:gd name="T27" fmla="*/ 743 h 2448"/>
              <a:gd name="T28" fmla="*/ 356 w 1852"/>
              <a:gd name="T29" fmla="*/ 762 h 2448"/>
              <a:gd name="T30" fmla="*/ 356 w 1852"/>
              <a:gd name="T31" fmla="*/ 762 h 2448"/>
              <a:gd name="T32" fmla="*/ 356 w 1852"/>
              <a:gd name="T33" fmla="*/ 2049 h 2448"/>
              <a:gd name="T34" fmla="*/ 53 w 1852"/>
              <a:gd name="T35" fmla="*/ 2049 h 2448"/>
              <a:gd name="T36" fmla="*/ 1851 w 1852"/>
              <a:gd name="T37" fmla="*/ 345 h 2448"/>
              <a:gd name="T38" fmla="*/ 1851 w 1852"/>
              <a:gd name="T39" fmla="*/ 345 h 2448"/>
              <a:gd name="T40" fmla="*/ 1495 w 1852"/>
              <a:gd name="T41" fmla="*/ 345 h 2448"/>
              <a:gd name="T42" fmla="*/ 1495 w 1852"/>
              <a:gd name="T43" fmla="*/ 0 h 2448"/>
              <a:gd name="T44" fmla="*/ 421 w 1852"/>
              <a:gd name="T45" fmla="*/ 0 h 2448"/>
              <a:gd name="T46" fmla="*/ 421 w 1852"/>
              <a:gd name="T47" fmla="*/ 0 h 2448"/>
              <a:gd name="T48" fmla="*/ 402 w 1852"/>
              <a:gd name="T49" fmla="*/ 6 h 2448"/>
              <a:gd name="T50" fmla="*/ 7 w 1852"/>
              <a:gd name="T51" fmla="*/ 397 h 2448"/>
              <a:gd name="T52" fmla="*/ 0 w 1852"/>
              <a:gd name="T53" fmla="*/ 416 h 2448"/>
              <a:gd name="T54" fmla="*/ 0 w 1852"/>
              <a:gd name="T55" fmla="*/ 416 h 2448"/>
              <a:gd name="T56" fmla="*/ 0 w 1852"/>
              <a:gd name="T57" fmla="*/ 2102 h 2448"/>
              <a:gd name="T58" fmla="*/ 356 w 1852"/>
              <a:gd name="T59" fmla="*/ 2102 h 2448"/>
              <a:gd name="T60" fmla="*/ 356 w 1852"/>
              <a:gd name="T61" fmla="*/ 2448 h 2448"/>
              <a:gd name="T62" fmla="*/ 1432 w 1852"/>
              <a:gd name="T63" fmla="*/ 2448 h 2448"/>
              <a:gd name="T64" fmla="*/ 1432 w 1852"/>
              <a:gd name="T65" fmla="*/ 2395 h 2448"/>
              <a:gd name="T66" fmla="*/ 409 w 1852"/>
              <a:gd name="T67" fmla="*/ 2395 h 2448"/>
              <a:gd name="T68" fmla="*/ 409 w 1852"/>
              <a:gd name="T69" fmla="*/ 789 h 2448"/>
              <a:gd name="T70" fmla="*/ 777 w 1852"/>
              <a:gd name="T71" fmla="*/ 790 h 2448"/>
              <a:gd name="T72" fmla="*/ 777 w 1852"/>
              <a:gd name="T73" fmla="*/ 790 h 2448"/>
              <a:gd name="T74" fmla="*/ 796 w 1852"/>
              <a:gd name="T75" fmla="*/ 782 h 2448"/>
              <a:gd name="T76" fmla="*/ 804 w 1852"/>
              <a:gd name="T77" fmla="*/ 763 h 2448"/>
              <a:gd name="T78" fmla="*/ 804 w 1852"/>
              <a:gd name="T79" fmla="*/ 398 h 2448"/>
              <a:gd name="T80" fmla="*/ 1798 w 1852"/>
              <a:gd name="T81" fmla="*/ 398 h 2448"/>
              <a:gd name="T82" fmla="*/ 1799 w 1852"/>
              <a:gd name="T83" fmla="*/ 1757 h 2448"/>
              <a:gd name="T84" fmla="*/ 1852 w 1852"/>
              <a:gd name="T85" fmla="*/ 1757 h 2448"/>
              <a:gd name="T86" fmla="*/ 1851 w 1852"/>
              <a:gd name="T87" fmla="*/ 345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52" h="2448">
                <a:moveTo>
                  <a:pt x="53" y="2049"/>
                </a:moveTo>
                <a:lnTo>
                  <a:pt x="53" y="2049"/>
                </a:lnTo>
                <a:lnTo>
                  <a:pt x="53" y="443"/>
                </a:lnTo>
                <a:lnTo>
                  <a:pt x="421" y="444"/>
                </a:lnTo>
                <a:lnTo>
                  <a:pt x="421" y="444"/>
                </a:lnTo>
                <a:cubicBezTo>
                  <a:pt x="428" y="444"/>
                  <a:pt x="435" y="441"/>
                  <a:pt x="440" y="436"/>
                </a:cubicBezTo>
                <a:cubicBezTo>
                  <a:pt x="445" y="431"/>
                  <a:pt x="447" y="424"/>
                  <a:pt x="447" y="417"/>
                </a:cubicBezTo>
                <a:lnTo>
                  <a:pt x="447" y="52"/>
                </a:lnTo>
                <a:lnTo>
                  <a:pt x="1442" y="52"/>
                </a:lnTo>
                <a:lnTo>
                  <a:pt x="1442" y="345"/>
                </a:lnTo>
                <a:lnTo>
                  <a:pt x="777" y="345"/>
                </a:lnTo>
                <a:lnTo>
                  <a:pt x="777" y="345"/>
                </a:lnTo>
                <a:cubicBezTo>
                  <a:pt x="770" y="345"/>
                  <a:pt x="763" y="347"/>
                  <a:pt x="758" y="352"/>
                </a:cubicBezTo>
                <a:lnTo>
                  <a:pt x="364" y="743"/>
                </a:lnTo>
                <a:cubicBezTo>
                  <a:pt x="359" y="749"/>
                  <a:pt x="356" y="755"/>
                  <a:pt x="356" y="762"/>
                </a:cubicBezTo>
                <a:lnTo>
                  <a:pt x="356" y="762"/>
                </a:lnTo>
                <a:lnTo>
                  <a:pt x="356" y="2049"/>
                </a:lnTo>
                <a:lnTo>
                  <a:pt x="53" y="2049"/>
                </a:lnTo>
                <a:close/>
                <a:moveTo>
                  <a:pt x="1851" y="345"/>
                </a:moveTo>
                <a:lnTo>
                  <a:pt x="1851" y="345"/>
                </a:lnTo>
                <a:lnTo>
                  <a:pt x="1495" y="345"/>
                </a:lnTo>
                <a:lnTo>
                  <a:pt x="1495" y="0"/>
                </a:lnTo>
                <a:lnTo>
                  <a:pt x="421" y="0"/>
                </a:lnTo>
                <a:lnTo>
                  <a:pt x="421" y="0"/>
                </a:lnTo>
                <a:cubicBezTo>
                  <a:pt x="414" y="0"/>
                  <a:pt x="407" y="2"/>
                  <a:pt x="402" y="6"/>
                </a:cubicBezTo>
                <a:lnTo>
                  <a:pt x="7" y="397"/>
                </a:lnTo>
                <a:cubicBezTo>
                  <a:pt x="2" y="403"/>
                  <a:pt x="0" y="409"/>
                  <a:pt x="0" y="416"/>
                </a:cubicBezTo>
                <a:lnTo>
                  <a:pt x="0" y="416"/>
                </a:lnTo>
                <a:lnTo>
                  <a:pt x="0" y="2102"/>
                </a:lnTo>
                <a:lnTo>
                  <a:pt x="356" y="2102"/>
                </a:lnTo>
                <a:lnTo>
                  <a:pt x="356" y="2448"/>
                </a:lnTo>
                <a:lnTo>
                  <a:pt x="1432" y="2448"/>
                </a:lnTo>
                <a:lnTo>
                  <a:pt x="1432" y="2395"/>
                </a:lnTo>
                <a:lnTo>
                  <a:pt x="409" y="2395"/>
                </a:lnTo>
                <a:lnTo>
                  <a:pt x="409" y="789"/>
                </a:lnTo>
                <a:lnTo>
                  <a:pt x="777" y="790"/>
                </a:lnTo>
                <a:lnTo>
                  <a:pt x="777" y="790"/>
                </a:lnTo>
                <a:cubicBezTo>
                  <a:pt x="784" y="790"/>
                  <a:pt x="791" y="787"/>
                  <a:pt x="796" y="782"/>
                </a:cubicBezTo>
                <a:cubicBezTo>
                  <a:pt x="801" y="777"/>
                  <a:pt x="804" y="770"/>
                  <a:pt x="804" y="763"/>
                </a:cubicBezTo>
                <a:lnTo>
                  <a:pt x="804" y="398"/>
                </a:lnTo>
                <a:lnTo>
                  <a:pt x="1798" y="398"/>
                </a:lnTo>
                <a:lnTo>
                  <a:pt x="1799" y="1757"/>
                </a:lnTo>
                <a:lnTo>
                  <a:pt x="1852" y="1757"/>
                </a:lnTo>
                <a:lnTo>
                  <a:pt x="1851" y="345"/>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9" name="Tekstfelt 8">
            <a:extLst>
              <a:ext uri="{FF2B5EF4-FFF2-40B4-BE49-F238E27FC236}">
                <a16:creationId xmlns:a16="http://schemas.microsoft.com/office/drawing/2014/main" id="{1FAA8910-FADE-BDEE-503A-DB1AE07EB4AD}"/>
              </a:ext>
            </a:extLst>
          </p:cNvPr>
          <p:cNvSpPr txBox="1"/>
          <p:nvPr/>
        </p:nvSpPr>
        <p:spPr>
          <a:xfrm>
            <a:off x="7299297" y="2846570"/>
            <a:ext cx="4167086" cy="3161635"/>
          </a:xfrm>
          <a:prstGeom prst="rect">
            <a:avLst/>
          </a:prstGeom>
          <a:noFill/>
        </p:spPr>
        <p:txBody>
          <a:bodyPr wrap="square">
            <a:spAutoFit/>
          </a:bodyPr>
          <a:lstStyle/>
          <a:p>
            <a:pPr>
              <a:lnSpc>
                <a:spcPts val="2250"/>
              </a:lnSpc>
              <a:spcBef>
                <a:spcPts val="1200"/>
              </a:spcBef>
              <a:spcAft>
                <a:spcPts val="1500"/>
              </a:spcAft>
            </a:pPr>
            <a:r>
              <a:rPr lang="da-DK" sz="1000" b="1" kern="0" dirty="0">
                <a:solidFill>
                  <a:srgbClr val="000000"/>
                </a:solidFill>
                <a:effectLst/>
                <a:latin typeface="KBH Tekst" panose="00000500000000000000" pitchFamily="2" charset="0"/>
                <a:ea typeface="Times New Roman" panose="02020603050405020304" pitchFamily="18" charset="0"/>
                <a:cs typeface="Arial" panose="020B0604020202020204" pitchFamily="34" charset="0"/>
              </a:rPr>
              <a:t>Specialpædagogisk bistand</a:t>
            </a:r>
            <a:endParaRPr lang="da-DK" sz="1000" b="1" kern="0" dirty="0">
              <a:solidFill>
                <a:srgbClr val="2F5496"/>
              </a:solidFill>
              <a:effectLst/>
              <a:latin typeface="KBH Tekst"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800"/>
              </a:spcAft>
            </a:pPr>
            <a:r>
              <a:rPr lang="da-DK" sz="1000" dirty="0">
                <a:effectLst/>
                <a:latin typeface="KBH Tekst" panose="00000500000000000000" pitchFamily="2" charset="0"/>
                <a:ea typeface="Times New Roman" panose="02020603050405020304" pitchFamily="18" charset="0"/>
                <a:cs typeface="Segoe UI" panose="020B0502040204020203" pitchFamily="34" charset="0"/>
              </a:rPr>
              <a:t>‘Specialpædagogisk bistand’ gives til børn, der har brug for en anden måde at blive undervist på eller støttet i skoledagen for at kunne deltage i det sociale og faglige fællesskab. Støtten kan </a:t>
            </a:r>
            <a:r>
              <a:rPr lang="da-DK" sz="1000" dirty="0">
                <a:latin typeface="KBH Tekst" panose="00000500000000000000" pitchFamily="2" charset="0"/>
                <a:ea typeface="Times New Roman" panose="02020603050405020304" pitchFamily="18" charset="0"/>
                <a:cs typeface="Segoe UI" panose="020B0502040204020203" pitchFamily="34" charset="0"/>
              </a:rPr>
              <a:t>f</a:t>
            </a:r>
            <a:r>
              <a:rPr lang="da-DK" sz="1000" dirty="0">
                <a:effectLst/>
                <a:latin typeface="KBH Tekst" panose="00000500000000000000" pitchFamily="2" charset="0"/>
                <a:ea typeface="Times New Roman" panose="02020603050405020304" pitchFamily="18" charset="0"/>
                <a:cs typeface="Segoe UI" panose="020B0502040204020203" pitchFamily="34" charset="0"/>
              </a:rPr>
              <a:t>x være:</a:t>
            </a:r>
          </a:p>
          <a:p>
            <a:pPr marL="171450" indent="-171450">
              <a:lnSpc>
                <a:spcPct val="107000"/>
              </a:lnSpc>
              <a:spcAft>
                <a:spcPts val="800"/>
              </a:spcAft>
              <a:buFont typeface="Arial" panose="020B0604020202020204" pitchFamily="34" charset="0"/>
              <a:buChar char="•"/>
            </a:pPr>
            <a:r>
              <a:rPr lang="da-DK" sz="1000" dirty="0">
                <a:latin typeface="KBH Tekst" panose="00000500000000000000" pitchFamily="2" charset="0"/>
                <a:cs typeface="Segoe UI" panose="020B0502040204020203" pitchFamily="34" charset="0"/>
              </a:rPr>
              <a:t>Specialpædagogisk rådgivning til forældre, lærere m.fl.</a:t>
            </a:r>
          </a:p>
          <a:p>
            <a:pPr marL="171450" indent="-171450">
              <a:lnSpc>
                <a:spcPct val="107000"/>
              </a:lnSpc>
              <a:spcAft>
                <a:spcPts val="800"/>
              </a:spcAft>
              <a:buFont typeface="Arial" panose="020B0604020202020204" pitchFamily="34" charset="0"/>
              <a:buChar char="•"/>
            </a:pPr>
            <a:r>
              <a:rPr lang="da-DK" sz="1000" dirty="0">
                <a:latin typeface="KBH Tekst" panose="00000500000000000000" pitchFamily="2" charset="0"/>
                <a:cs typeface="Segoe UI" panose="020B0502040204020203" pitchFamily="34" charset="0"/>
              </a:rPr>
              <a:t>Særlige undervisningsmaterialer og hjælpemidler</a:t>
            </a:r>
          </a:p>
          <a:p>
            <a:pPr marL="171450" indent="-171450">
              <a:lnSpc>
                <a:spcPct val="107000"/>
              </a:lnSpc>
              <a:spcAft>
                <a:spcPts val="800"/>
              </a:spcAft>
              <a:buFont typeface="Arial" panose="020B0604020202020204" pitchFamily="34" charset="0"/>
              <a:buChar char="•"/>
            </a:pPr>
            <a:r>
              <a:rPr lang="da-DK" sz="1000" dirty="0">
                <a:latin typeface="KBH Tekst" panose="00000500000000000000" pitchFamily="2" charset="0"/>
                <a:cs typeface="Segoe UI" panose="020B0502040204020203" pitchFamily="34" charset="0"/>
              </a:rPr>
              <a:t>Tilpasninger i læringsmiljøet omkring barnet</a:t>
            </a:r>
          </a:p>
          <a:p>
            <a:pPr marL="171450" indent="-171450">
              <a:lnSpc>
                <a:spcPct val="107000"/>
              </a:lnSpc>
              <a:spcAft>
                <a:spcPts val="800"/>
              </a:spcAft>
              <a:buFont typeface="Arial" panose="020B0604020202020204" pitchFamily="34" charset="0"/>
              <a:buChar char="•"/>
            </a:pPr>
            <a:r>
              <a:rPr lang="da-DK" sz="1000" dirty="0">
                <a:effectLst/>
                <a:latin typeface="KBH Tekst" panose="00000500000000000000" pitchFamily="2" charset="0"/>
                <a:ea typeface="Times New Roman" panose="02020603050405020304" pitchFamily="18" charset="0"/>
                <a:cs typeface="Segoe UI" panose="020B0502040204020203" pitchFamily="34" charset="0"/>
              </a:rPr>
              <a:t>Undervisning og træning i arbejdsmetoder, der kan hjælpe barnet i løbet af skoledagen.</a:t>
            </a:r>
            <a:endParaRPr lang="da-DK" sz="1000" dirty="0">
              <a:latin typeface="KBH Tekst" panose="00000500000000000000" pitchFamily="2" charset="0"/>
              <a:ea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da-DK" sz="1000" dirty="0">
                <a:effectLst/>
                <a:latin typeface="KBH Tekst" panose="00000500000000000000" pitchFamily="2" charset="0"/>
                <a:ea typeface="Times New Roman" panose="02020603050405020304" pitchFamily="18" charset="0"/>
                <a:cs typeface="Segoe UI" panose="020B0502040204020203" pitchFamily="34" charset="0"/>
              </a:rPr>
              <a:t>Personlig assistance</a:t>
            </a:r>
          </a:p>
          <a:p>
            <a:pPr marL="171450" indent="-171450">
              <a:lnSpc>
                <a:spcPct val="107000"/>
              </a:lnSpc>
              <a:spcAft>
                <a:spcPts val="800"/>
              </a:spcAft>
              <a:buFont typeface="Arial" panose="020B0604020202020204" pitchFamily="34" charset="0"/>
              <a:buChar char="•"/>
            </a:pPr>
            <a:r>
              <a:rPr lang="da-DK" sz="1000" dirty="0">
                <a:effectLst/>
                <a:latin typeface="KBH Tekst" panose="00000500000000000000" pitchFamily="2" charset="0"/>
                <a:ea typeface="Times New Roman" panose="02020603050405020304" pitchFamily="18" charset="0"/>
                <a:cs typeface="Segoe UI" panose="020B0502040204020203" pitchFamily="34" charset="0"/>
              </a:rPr>
              <a:t>Særligt tilrettelagte aktiviteter i kombination med specialundervisning.</a:t>
            </a:r>
            <a:endParaRPr lang="da-DK" sz="1000" dirty="0">
              <a:effectLst/>
              <a:latin typeface="KBH Tekst" panose="00000500000000000000" pitchFamily="2" charset="0"/>
              <a:ea typeface="Times New Roman" panose="02020603050405020304" pitchFamily="18" charset="0"/>
            </a:endParaRPr>
          </a:p>
        </p:txBody>
      </p:sp>
      <p:sp>
        <p:nvSpPr>
          <p:cNvPr id="11" name="Tekstfelt 10">
            <a:extLst>
              <a:ext uri="{FF2B5EF4-FFF2-40B4-BE49-F238E27FC236}">
                <a16:creationId xmlns:a16="http://schemas.microsoft.com/office/drawing/2014/main" id="{5898F41E-610D-DC1B-F96A-320BB8D0FB01}"/>
              </a:ext>
            </a:extLst>
          </p:cNvPr>
          <p:cNvSpPr txBox="1"/>
          <p:nvPr/>
        </p:nvSpPr>
        <p:spPr>
          <a:xfrm>
            <a:off x="719998" y="2802240"/>
            <a:ext cx="6169894" cy="3708708"/>
          </a:xfrm>
          <a:prstGeom prst="rect">
            <a:avLst/>
          </a:prstGeom>
          <a:noFill/>
        </p:spPr>
        <p:txBody>
          <a:bodyPr wrap="square" lIns="91440" tIns="45720" rIns="91440" bIns="45720" anchor="t">
            <a:spAutoFit/>
          </a:bodyPr>
          <a:lstStyle/>
          <a:p>
            <a:pPr>
              <a:lnSpc>
                <a:spcPts val="1650"/>
              </a:lnSpc>
              <a:spcAft>
                <a:spcPts val="750"/>
              </a:spcAft>
            </a:pPr>
            <a:r>
              <a:rPr lang="da-DK" sz="1200" dirty="0">
                <a:solidFill>
                  <a:srgbClr val="000000"/>
                </a:solidFill>
                <a:effectLst/>
                <a:latin typeface="KBH Tekst"/>
                <a:ea typeface="Times New Roman" panose="02020603050405020304" pitchFamily="18" charset="0"/>
                <a:cs typeface="Arial"/>
              </a:rPr>
              <a:t>Hvis PPV’en viser, at barn</a:t>
            </a:r>
            <a:r>
              <a:rPr lang="da-DK" sz="1200" dirty="0">
                <a:solidFill>
                  <a:srgbClr val="000000"/>
                </a:solidFill>
                <a:latin typeface="KBH Tekst"/>
                <a:ea typeface="Times New Roman" panose="02020603050405020304" pitchFamily="18" charset="0"/>
                <a:cs typeface="Arial"/>
              </a:rPr>
              <a:t>ets behov ikke kan imødekommes i den almindelige </a:t>
            </a:r>
            <a:r>
              <a:rPr lang="da-DK" sz="1200" dirty="0">
                <a:solidFill>
                  <a:srgbClr val="000000"/>
                </a:solidFill>
                <a:effectLst/>
                <a:latin typeface="KBH Tekst"/>
                <a:ea typeface="Times New Roman" panose="02020603050405020304" pitchFamily="18" charset="0"/>
                <a:cs typeface="Arial"/>
              </a:rPr>
              <a:t>undervisning, kan skolens leder i samarbejde med barnets forældre og skolens psykolog</a:t>
            </a:r>
            <a:r>
              <a:rPr lang="da-DK" sz="1200" dirty="0">
                <a:solidFill>
                  <a:srgbClr val="000000"/>
                </a:solidFill>
                <a:latin typeface="KBH Tekst"/>
                <a:ea typeface="Times New Roman" panose="02020603050405020304" pitchFamily="18" charset="0"/>
                <a:cs typeface="Arial"/>
              </a:rPr>
              <a:t>: </a:t>
            </a:r>
            <a:endParaRPr lang="en-US" dirty="0"/>
          </a:p>
          <a:p>
            <a:pPr marL="228600" indent="-228600">
              <a:lnSpc>
                <a:spcPts val="1650"/>
              </a:lnSpc>
              <a:spcAft>
                <a:spcPts val="750"/>
              </a:spcAft>
              <a:buAutoNum type="arabicParenR"/>
            </a:pPr>
            <a:r>
              <a:rPr lang="da-DK" sz="1200" dirty="0">
                <a:solidFill>
                  <a:srgbClr val="000000"/>
                </a:solidFill>
                <a:latin typeface="KBH Tekst"/>
                <a:ea typeface="Times New Roman" panose="02020603050405020304" pitchFamily="18" charset="0"/>
                <a:cs typeface="Arial"/>
              </a:rPr>
              <a:t>Vurdere om specialpædagogisk bistand i klassen er relevant for barnet. </a:t>
            </a:r>
          </a:p>
          <a:p>
            <a:pPr marL="228600" indent="-228600">
              <a:lnSpc>
                <a:spcPts val="1650"/>
              </a:lnSpc>
              <a:spcAft>
                <a:spcPts val="750"/>
              </a:spcAft>
              <a:buAutoNum type="arabicParenR"/>
            </a:pPr>
            <a:r>
              <a:rPr lang="da-DK" sz="1200" dirty="0">
                <a:solidFill>
                  <a:srgbClr val="000000"/>
                </a:solidFill>
                <a:latin typeface="KBH Tekst"/>
                <a:ea typeface="Times New Roman" panose="02020603050405020304" pitchFamily="18" charset="0"/>
                <a:cs typeface="Arial"/>
              </a:rPr>
              <a:t>Sende ansøgningen videre til den centrale visitationsenhed, hvis skolelederen vurderer, at barnet har særlige, individuelle og betydelige støttebehov, som ikke kan støttes i almenskolen. </a:t>
            </a:r>
          </a:p>
          <a:p>
            <a:pPr>
              <a:lnSpc>
                <a:spcPts val="1650"/>
              </a:lnSpc>
              <a:spcAft>
                <a:spcPts val="750"/>
              </a:spcAft>
            </a:pPr>
            <a:r>
              <a:rPr lang="da-DK" sz="1200" dirty="0">
                <a:solidFill>
                  <a:srgbClr val="000000"/>
                </a:solidFill>
                <a:effectLst/>
                <a:latin typeface="KBH Tekst"/>
                <a:ea typeface="Times New Roman" panose="02020603050405020304" pitchFamily="18" charset="0"/>
                <a:cs typeface="Arial"/>
              </a:rPr>
              <a:t>I ansøgningen beskriver skolen barnets kompetencer, ressourcer og udfordringer i skolen. Det vil også blive beskrevet, hvordan lærere og pædagoger hidtil </a:t>
            </a:r>
            <a:r>
              <a:rPr lang="da-DK" sz="1200" dirty="0">
                <a:solidFill>
                  <a:srgbClr val="000000"/>
                </a:solidFill>
                <a:latin typeface="KBH Tekst"/>
                <a:ea typeface="Times New Roman" panose="02020603050405020304" pitchFamily="18" charset="0"/>
                <a:cs typeface="Arial"/>
              </a:rPr>
              <a:t>har arbejdet</a:t>
            </a:r>
            <a:r>
              <a:rPr lang="da-DK" sz="1200" dirty="0">
                <a:solidFill>
                  <a:srgbClr val="000000"/>
                </a:solidFill>
                <a:effectLst/>
                <a:latin typeface="KBH Tekst"/>
                <a:ea typeface="Times New Roman" panose="02020603050405020304" pitchFamily="18" charset="0"/>
                <a:cs typeface="Arial"/>
              </a:rPr>
              <a:t> med at imødekomme barnets behov. </a:t>
            </a:r>
            <a:r>
              <a:rPr lang="da-DK" sz="1200" dirty="0">
                <a:solidFill>
                  <a:srgbClr val="000000"/>
                </a:solidFill>
                <a:latin typeface="KBH Tekst"/>
                <a:ea typeface="Times New Roman" panose="02020603050405020304" pitchFamily="18" charset="0"/>
                <a:cs typeface="Arial"/>
              </a:rPr>
              <a:t>PPV’en sendes med</a:t>
            </a:r>
            <a:r>
              <a:rPr lang="da-DK" sz="1200" dirty="0">
                <a:solidFill>
                  <a:srgbClr val="000000"/>
                </a:solidFill>
                <a:effectLst/>
                <a:latin typeface="KBH Tekst"/>
                <a:ea typeface="Times New Roman" panose="02020603050405020304" pitchFamily="18" charset="0"/>
                <a:cs typeface="Arial"/>
              </a:rPr>
              <a:t>, ligesom forældrenes perspektiver og ønsker også bliver beskrevet.</a:t>
            </a:r>
            <a:endParaRPr lang="da-DK" sz="1200" dirty="0">
              <a:effectLst/>
              <a:latin typeface="KBH Tekst"/>
              <a:ea typeface="Times New Roman" panose="02020603050405020304" pitchFamily="18" charset="0"/>
              <a:cs typeface="Arial"/>
            </a:endParaRPr>
          </a:p>
          <a:p>
            <a:pPr>
              <a:lnSpc>
                <a:spcPts val="1575"/>
              </a:lnSpc>
              <a:spcAft>
                <a:spcPts val="1440"/>
              </a:spcAft>
            </a:pPr>
            <a:r>
              <a:rPr lang="da-DK" sz="1200" dirty="0">
                <a:latin typeface="KBH Tekst"/>
                <a:ea typeface="+mn-lt"/>
                <a:cs typeface="+mn-lt"/>
              </a:rPr>
              <a:t>I sidste ende er det skolelederen, der beslutter</a:t>
            </a:r>
            <a:r>
              <a:rPr lang="da-DK" sz="1200" dirty="0">
                <a:effectLst/>
                <a:latin typeface="KBH Tekst"/>
                <a:ea typeface="+mn-lt"/>
                <a:cs typeface="+mn-lt"/>
              </a:rPr>
              <a:t>, hvilken </a:t>
            </a:r>
            <a:r>
              <a:rPr lang="da-DK" sz="1200" dirty="0">
                <a:latin typeface="KBH Tekst"/>
                <a:ea typeface="+mn-lt"/>
                <a:cs typeface="+mn-lt"/>
              </a:rPr>
              <a:t>form for specialpædagogisk bistand barnet</a:t>
            </a:r>
            <a:r>
              <a:rPr lang="da-DK" sz="1200" dirty="0">
                <a:effectLst/>
                <a:latin typeface="KBH Tekst"/>
                <a:ea typeface="+mn-lt"/>
                <a:cs typeface="+mn-lt"/>
              </a:rPr>
              <a:t> </a:t>
            </a:r>
            <a:r>
              <a:rPr lang="da-DK" sz="1200" dirty="0">
                <a:latin typeface="KBH Tekst"/>
                <a:ea typeface="+mn-lt"/>
                <a:cs typeface="+mn-lt"/>
              </a:rPr>
              <a:t>skal indstilles til. For børn, som endnu ikke er startet i skole, er det ligeledes barnets kommende skole, som beslutter, hvilken form for specialpædagogisk bistand barnet skal indstilles til.</a:t>
            </a:r>
            <a:endParaRPr lang="da-DK" sz="900" dirty="0">
              <a:effectLst/>
              <a:latin typeface="KBH Tekst"/>
              <a:ea typeface="Calibri"/>
              <a:cs typeface="Times New Roman"/>
            </a:endParaRPr>
          </a:p>
        </p:txBody>
      </p:sp>
    </p:spTree>
    <p:extLst>
      <p:ext uri="{BB962C8B-B14F-4D97-AF65-F5344CB8AC3E}">
        <p14:creationId xmlns:p14="http://schemas.microsoft.com/office/powerpoint/2010/main" val="16375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140AA3A5-807B-B412-00A6-91D70D4CB199}"/>
              </a:ext>
            </a:extLst>
          </p:cNvPr>
          <p:cNvSpPr/>
          <p:nvPr/>
        </p:nvSpPr>
        <p:spPr>
          <a:xfrm>
            <a:off x="7227029" y="2870593"/>
            <a:ext cx="4239349" cy="22487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el 1">
            <a:extLst>
              <a:ext uri="{FF2B5EF4-FFF2-40B4-BE49-F238E27FC236}">
                <a16:creationId xmlns:a16="http://schemas.microsoft.com/office/drawing/2014/main" id="{96931B2E-4406-6E89-CC84-7457EBB8B94F}"/>
              </a:ext>
            </a:extLst>
          </p:cNvPr>
          <p:cNvSpPr>
            <a:spLocks noGrp="1"/>
          </p:cNvSpPr>
          <p:nvPr>
            <p:ph type="title"/>
          </p:nvPr>
        </p:nvSpPr>
        <p:spPr>
          <a:xfrm>
            <a:off x="719998" y="894268"/>
            <a:ext cx="10805252" cy="893928"/>
          </a:xfrm>
        </p:spPr>
        <p:txBody>
          <a:bodyPr/>
          <a:lstStyle/>
          <a:p>
            <a:r>
              <a:rPr lang="da-DK"/>
              <a:t>Sagen belyses</a:t>
            </a:r>
          </a:p>
        </p:txBody>
      </p:sp>
      <p:grpSp>
        <p:nvGrpSpPr>
          <p:cNvPr id="6" name="Gruppe 5">
            <a:extLst>
              <a:ext uri="{FF2B5EF4-FFF2-40B4-BE49-F238E27FC236}">
                <a16:creationId xmlns:a16="http://schemas.microsoft.com/office/drawing/2014/main" id="{F5ED68EB-5C29-D467-D41B-34BB9BDD6A9A}"/>
              </a:ext>
            </a:extLst>
          </p:cNvPr>
          <p:cNvGrpSpPr/>
          <p:nvPr/>
        </p:nvGrpSpPr>
        <p:grpSpPr>
          <a:xfrm>
            <a:off x="10095129" y="1102573"/>
            <a:ext cx="1371249" cy="1371247"/>
            <a:chOff x="5887073" y="3248891"/>
            <a:chExt cx="667462" cy="667461"/>
          </a:xfrm>
        </p:grpSpPr>
        <p:sp>
          <p:nvSpPr>
            <p:cNvPr id="7" name="Ellipse 6">
              <a:extLst>
                <a:ext uri="{FF2B5EF4-FFF2-40B4-BE49-F238E27FC236}">
                  <a16:creationId xmlns:a16="http://schemas.microsoft.com/office/drawing/2014/main" id="{23C89232-83E0-A218-AE7B-0F6889A0DAE2}"/>
                </a:ext>
              </a:extLst>
            </p:cNvPr>
            <p:cNvSpPr/>
            <p:nvPr/>
          </p:nvSpPr>
          <p:spPr>
            <a:xfrm>
              <a:off x="5887073" y="3248891"/>
              <a:ext cx="667462" cy="667461"/>
            </a:xfrm>
            <a:prstGeom prst="ellipse">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Freeform 17">
              <a:extLst>
                <a:ext uri="{FF2B5EF4-FFF2-40B4-BE49-F238E27FC236}">
                  <a16:creationId xmlns:a16="http://schemas.microsoft.com/office/drawing/2014/main" id="{5B14DB29-B585-07DD-0945-15B6600CF90B}"/>
                </a:ext>
              </a:extLst>
            </p:cNvPr>
            <p:cNvSpPr>
              <a:spLocks noChangeAspect="1" noEditPoints="1"/>
            </p:cNvSpPr>
            <p:nvPr/>
          </p:nvSpPr>
          <p:spPr bwMode="auto">
            <a:xfrm>
              <a:off x="6051986" y="3387558"/>
              <a:ext cx="379279" cy="374695"/>
            </a:xfrm>
            <a:custGeom>
              <a:avLst/>
              <a:gdLst>
                <a:gd name="T0" fmla="*/ 1209 w 2466"/>
                <a:gd name="T1" fmla="*/ 703 h 2439"/>
                <a:gd name="T2" fmla="*/ 1209 w 2466"/>
                <a:gd name="T3" fmla="*/ 703 h 2439"/>
                <a:gd name="T4" fmla="*/ 728 w 2466"/>
                <a:gd name="T5" fmla="*/ 223 h 2439"/>
                <a:gd name="T6" fmla="*/ 728 w 2466"/>
                <a:gd name="T7" fmla="*/ 276 h 2439"/>
                <a:gd name="T8" fmla="*/ 1155 w 2466"/>
                <a:gd name="T9" fmla="*/ 703 h 2439"/>
                <a:gd name="T10" fmla="*/ 1209 w 2466"/>
                <a:gd name="T11" fmla="*/ 703 h 2439"/>
                <a:gd name="T12" fmla="*/ 1284 w 2466"/>
                <a:gd name="T13" fmla="*/ 1385 h 2439"/>
                <a:gd name="T14" fmla="*/ 1284 w 2466"/>
                <a:gd name="T15" fmla="*/ 1385 h 2439"/>
                <a:gd name="T16" fmla="*/ 1157 w 2466"/>
                <a:gd name="T17" fmla="*/ 1259 h 2439"/>
                <a:gd name="T18" fmla="*/ 1261 w 2466"/>
                <a:gd name="T19" fmla="*/ 1154 h 2439"/>
                <a:gd name="T20" fmla="*/ 1388 w 2466"/>
                <a:gd name="T21" fmla="*/ 1281 h 2439"/>
                <a:gd name="T22" fmla="*/ 1284 w 2466"/>
                <a:gd name="T23" fmla="*/ 1385 h 2439"/>
                <a:gd name="T24" fmla="*/ 2400 w 2466"/>
                <a:gd name="T25" fmla="*/ 2149 h 2439"/>
                <a:gd name="T26" fmla="*/ 2400 w 2466"/>
                <a:gd name="T27" fmla="*/ 2149 h 2439"/>
                <a:gd name="T28" fmla="*/ 1473 w 2466"/>
                <a:gd name="T29" fmla="*/ 1235 h 2439"/>
                <a:gd name="T30" fmla="*/ 1454 w 2466"/>
                <a:gd name="T31" fmla="*/ 1215 h 2439"/>
                <a:gd name="T32" fmla="*/ 1426 w 2466"/>
                <a:gd name="T33" fmla="*/ 1243 h 2439"/>
                <a:gd name="T34" fmla="*/ 1293 w 2466"/>
                <a:gd name="T35" fmla="*/ 1110 h 2439"/>
                <a:gd name="T36" fmla="*/ 1418 w 2466"/>
                <a:gd name="T37" fmla="*/ 709 h 2439"/>
                <a:gd name="T38" fmla="*/ 709 w 2466"/>
                <a:gd name="T39" fmla="*/ 0 h 2439"/>
                <a:gd name="T40" fmla="*/ 0 w 2466"/>
                <a:gd name="T41" fmla="*/ 709 h 2439"/>
                <a:gd name="T42" fmla="*/ 0 w 2466"/>
                <a:gd name="T43" fmla="*/ 736 h 2439"/>
                <a:gd name="T44" fmla="*/ 53 w 2466"/>
                <a:gd name="T45" fmla="*/ 736 h 2439"/>
                <a:gd name="T46" fmla="*/ 53 w 2466"/>
                <a:gd name="T47" fmla="*/ 709 h 2439"/>
                <a:gd name="T48" fmla="*/ 709 w 2466"/>
                <a:gd name="T49" fmla="*/ 53 h 2439"/>
                <a:gd name="T50" fmla="*/ 1365 w 2466"/>
                <a:gd name="T51" fmla="*/ 709 h 2439"/>
                <a:gd name="T52" fmla="*/ 709 w 2466"/>
                <a:gd name="T53" fmla="*/ 1365 h 2439"/>
                <a:gd name="T54" fmla="*/ 682 w 2466"/>
                <a:gd name="T55" fmla="*/ 1365 h 2439"/>
                <a:gd name="T56" fmla="*/ 682 w 2466"/>
                <a:gd name="T57" fmla="*/ 1418 h 2439"/>
                <a:gd name="T58" fmla="*/ 709 w 2466"/>
                <a:gd name="T59" fmla="*/ 1418 h 2439"/>
                <a:gd name="T60" fmla="*/ 1114 w 2466"/>
                <a:gd name="T61" fmla="*/ 1291 h 2439"/>
                <a:gd name="T62" fmla="*/ 1246 w 2466"/>
                <a:gd name="T63" fmla="*/ 1423 h 2439"/>
                <a:gd name="T64" fmla="*/ 1214 w 2466"/>
                <a:gd name="T65" fmla="*/ 1455 h 2439"/>
                <a:gd name="T66" fmla="*/ 1232 w 2466"/>
                <a:gd name="T67" fmla="*/ 1474 h 2439"/>
                <a:gd name="T68" fmla="*/ 2160 w 2466"/>
                <a:gd name="T69" fmla="*/ 2389 h 2439"/>
                <a:gd name="T70" fmla="*/ 2280 w 2466"/>
                <a:gd name="T71" fmla="*/ 2439 h 2439"/>
                <a:gd name="T72" fmla="*/ 2400 w 2466"/>
                <a:gd name="T73" fmla="*/ 2389 h 2439"/>
                <a:gd name="T74" fmla="*/ 2400 w 2466"/>
                <a:gd name="T75" fmla="*/ 2149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6" h="2439">
                  <a:moveTo>
                    <a:pt x="1209" y="703"/>
                  </a:moveTo>
                  <a:lnTo>
                    <a:pt x="1209" y="703"/>
                  </a:lnTo>
                  <a:cubicBezTo>
                    <a:pt x="1209" y="438"/>
                    <a:pt x="993" y="223"/>
                    <a:pt x="728" y="223"/>
                  </a:cubicBezTo>
                  <a:lnTo>
                    <a:pt x="728" y="276"/>
                  </a:lnTo>
                  <a:cubicBezTo>
                    <a:pt x="964" y="276"/>
                    <a:pt x="1155" y="468"/>
                    <a:pt x="1155" y="703"/>
                  </a:cubicBezTo>
                  <a:lnTo>
                    <a:pt x="1209" y="703"/>
                  </a:lnTo>
                  <a:close/>
                  <a:moveTo>
                    <a:pt x="1284" y="1385"/>
                  </a:moveTo>
                  <a:lnTo>
                    <a:pt x="1284" y="1385"/>
                  </a:lnTo>
                  <a:lnTo>
                    <a:pt x="1157" y="1259"/>
                  </a:lnTo>
                  <a:cubicBezTo>
                    <a:pt x="1195" y="1227"/>
                    <a:pt x="1230" y="1192"/>
                    <a:pt x="1261" y="1154"/>
                  </a:cubicBezTo>
                  <a:lnTo>
                    <a:pt x="1388" y="1281"/>
                  </a:lnTo>
                  <a:lnTo>
                    <a:pt x="1284" y="1385"/>
                  </a:lnTo>
                  <a:close/>
                  <a:moveTo>
                    <a:pt x="2400" y="2149"/>
                  </a:moveTo>
                  <a:lnTo>
                    <a:pt x="2400" y="2149"/>
                  </a:lnTo>
                  <a:lnTo>
                    <a:pt x="1473" y="1235"/>
                  </a:lnTo>
                  <a:lnTo>
                    <a:pt x="1454" y="1215"/>
                  </a:lnTo>
                  <a:lnTo>
                    <a:pt x="1426" y="1243"/>
                  </a:lnTo>
                  <a:lnTo>
                    <a:pt x="1293" y="1110"/>
                  </a:lnTo>
                  <a:cubicBezTo>
                    <a:pt x="1372" y="996"/>
                    <a:pt x="1418" y="858"/>
                    <a:pt x="1418" y="709"/>
                  </a:cubicBezTo>
                  <a:cubicBezTo>
                    <a:pt x="1418" y="318"/>
                    <a:pt x="1100" y="0"/>
                    <a:pt x="709" y="0"/>
                  </a:cubicBezTo>
                  <a:cubicBezTo>
                    <a:pt x="318" y="0"/>
                    <a:pt x="0" y="318"/>
                    <a:pt x="0" y="709"/>
                  </a:cubicBezTo>
                  <a:lnTo>
                    <a:pt x="0" y="736"/>
                  </a:lnTo>
                  <a:lnTo>
                    <a:pt x="53" y="736"/>
                  </a:lnTo>
                  <a:lnTo>
                    <a:pt x="53" y="709"/>
                  </a:lnTo>
                  <a:cubicBezTo>
                    <a:pt x="53" y="347"/>
                    <a:pt x="347" y="53"/>
                    <a:pt x="709" y="53"/>
                  </a:cubicBezTo>
                  <a:cubicBezTo>
                    <a:pt x="1071" y="53"/>
                    <a:pt x="1365" y="347"/>
                    <a:pt x="1365" y="709"/>
                  </a:cubicBezTo>
                  <a:cubicBezTo>
                    <a:pt x="1365" y="1071"/>
                    <a:pt x="1071" y="1365"/>
                    <a:pt x="709" y="1365"/>
                  </a:cubicBezTo>
                  <a:lnTo>
                    <a:pt x="682" y="1365"/>
                  </a:lnTo>
                  <a:lnTo>
                    <a:pt x="682" y="1418"/>
                  </a:lnTo>
                  <a:lnTo>
                    <a:pt x="709" y="1418"/>
                  </a:lnTo>
                  <a:cubicBezTo>
                    <a:pt x="859" y="1418"/>
                    <a:pt x="999" y="1371"/>
                    <a:pt x="1114" y="1291"/>
                  </a:cubicBezTo>
                  <a:lnTo>
                    <a:pt x="1246" y="1423"/>
                  </a:lnTo>
                  <a:lnTo>
                    <a:pt x="1214" y="1455"/>
                  </a:lnTo>
                  <a:lnTo>
                    <a:pt x="1232" y="1474"/>
                  </a:lnTo>
                  <a:lnTo>
                    <a:pt x="2160" y="2389"/>
                  </a:lnTo>
                  <a:cubicBezTo>
                    <a:pt x="2193" y="2422"/>
                    <a:pt x="2237" y="2439"/>
                    <a:pt x="2280" y="2439"/>
                  </a:cubicBezTo>
                  <a:cubicBezTo>
                    <a:pt x="2323" y="2439"/>
                    <a:pt x="2367" y="2422"/>
                    <a:pt x="2400" y="2389"/>
                  </a:cubicBezTo>
                  <a:cubicBezTo>
                    <a:pt x="2466" y="2323"/>
                    <a:pt x="2466" y="2215"/>
                    <a:pt x="2400" y="2149"/>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grpSp>
      <p:sp>
        <p:nvSpPr>
          <p:cNvPr id="10" name="Tekstfelt 9">
            <a:extLst>
              <a:ext uri="{FF2B5EF4-FFF2-40B4-BE49-F238E27FC236}">
                <a16:creationId xmlns:a16="http://schemas.microsoft.com/office/drawing/2014/main" id="{F68C1E67-DECC-1DCB-2B48-E0EA229D0B31}"/>
              </a:ext>
            </a:extLst>
          </p:cNvPr>
          <p:cNvSpPr txBox="1"/>
          <p:nvPr/>
        </p:nvSpPr>
        <p:spPr>
          <a:xfrm>
            <a:off x="719998" y="2870593"/>
            <a:ext cx="5741100" cy="3567387"/>
          </a:xfrm>
          <a:prstGeom prst="rect">
            <a:avLst/>
          </a:prstGeom>
          <a:noFill/>
        </p:spPr>
        <p:txBody>
          <a:bodyPr wrap="square" lIns="91440" tIns="45720" rIns="91440" bIns="45720" anchor="t">
            <a:spAutoFit/>
          </a:bodyPr>
          <a:lstStyle/>
          <a:p>
            <a:pPr>
              <a:lnSpc>
                <a:spcPct val="114999"/>
              </a:lnSpc>
              <a:spcAft>
                <a:spcPts val="800"/>
              </a:spcAft>
            </a:pPr>
            <a:r>
              <a:rPr lang="da-DK" sz="1200" dirty="0">
                <a:effectLst/>
                <a:latin typeface="KBH Tekst"/>
                <a:ea typeface="Calibri"/>
                <a:cs typeface="Arial"/>
              </a:rPr>
              <a:t>Hvis barnet er indstillet til </a:t>
            </a:r>
            <a:r>
              <a:rPr lang="da-DK" sz="1200" dirty="0">
                <a:latin typeface="KBH Tekst"/>
                <a:ea typeface="Calibri"/>
                <a:cs typeface="Arial"/>
              </a:rPr>
              <a:t>et specialtilbud og</a:t>
            </a:r>
            <a:r>
              <a:rPr lang="da-DK" sz="1200" dirty="0">
                <a:effectLst/>
                <a:latin typeface="KBH Tekst"/>
                <a:ea typeface="Calibri"/>
                <a:cs typeface="Arial"/>
              </a:rPr>
              <a:t> ansøgningen er sendt til den centrale visitationsenhed tager </a:t>
            </a:r>
            <a:r>
              <a:rPr lang="da-DK" sz="1200" dirty="0">
                <a:latin typeface="KBH Tekst"/>
                <a:ea typeface="Calibri"/>
                <a:cs typeface="Arial"/>
              </a:rPr>
              <a:t>det t</a:t>
            </a:r>
            <a:r>
              <a:rPr lang="da-DK" sz="1200" dirty="0">
                <a:effectLst/>
                <a:latin typeface="KBH Tekst"/>
                <a:ea typeface="Calibri"/>
                <a:cs typeface="Arial"/>
              </a:rPr>
              <a:t>ypisk op til 3 måneder, da der tit er brug for at indhente flere oplysninger om barnet for at kunne træffe beslutning om, hvilken </a:t>
            </a:r>
            <a:r>
              <a:rPr lang="da-DK" sz="1200" dirty="0">
                <a:latin typeface="KBH Tekst"/>
                <a:ea typeface="Calibri"/>
                <a:cs typeface="Arial"/>
              </a:rPr>
              <a:t>specialpædagogisk bistand</a:t>
            </a:r>
            <a:r>
              <a:rPr lang="da-DK" sz="1200" dirty="0">
                <a:effectLst/>
                <a:latin typeface="KBH Tekst"/>
                <a:ea typeface="Calibri"/>
                <a:cs typeface="Arial"/>
              </a:rPr>
              <a:t> barnet skal have. </a:t>
            </a:r>
            <a:r>
              <a:rPr lang="da-DK" sz="1200" dirty="0">
                <a:latin typeface="KBH Tekst"/>
                <a:ea typeface="Calibri"/>
                <a:cs typeface="Arial"/>
              </a:rPr>
              <a:t>Det kan fx være oplysninger om barnets faglige resultater, skolens indsatser og uddybende beskrivelser fra barnet selv eller forældrene. I nogle tilfælde kan der være længere sagsbehandlingstid hos den centrale visitation. Det vil i givet fald fremgå af kvitteringsbrevet. </a:t>
            </a:r>
          </a:p>
          <a:p>
            <a:pPr>
              <a:lnSpc>
                <a:spcPct val="114999"/>
              </a:lnSpc>
              <a:spcAft>
                <a:spcPts val="750"/>
              </a:spcAft>
            </a:pPr>
            <a:r>
              <a:rPr lang="da-DK" sz="1200" dirty="0">
                <a:latin typeface="KBH Tekst"/>
                <a:ea typeface="Calibri"/>
                <a:cs typeface="Arial"/>
              </a:rPr>
              <a:t>Hvis den centrale visitationsenhed indhenter ekstra information, vil forældrene altid blive orienteret og få mulighed for at kommentere og supplere eventuel ny information.</a:t>
            </a:r>
          </a:p>
          <a:p>
            <a:pPr>
              <a:lnSpc>
                <a:spcPct val="114999"/>
              </a:lnSpc>
              <a:spcAft>
                <a:spcPts val="750"/>
              </a:spcAft>
            </a:pPr>
            <a:endParaRPr lang="da-DK">
              <a:cs typeface="Arial"/>
            </a:endParaRPr>
          </a:p>
          <a:p>
            <a:pPr>
              <a:lnSpc>
                <a:spcPct val="114999"/>
              </a:lnSpc>
              <a:spcAft>
                <a:spcPts val="750"/>
              </a:spcAft>
            </a:pPr>
            <a:endParaRPr lang="da-DK" sz="1200"/>
          </a:p>
          <a:p>
            <a:pPr>
              <a:lnSpc>
                <a:spcPct val="115000"/>
              </a:lnSpc>
              <a:spcAft>
                <a:spcPts val="750"/>
              </a:spcAft>
            </a:pPr>
            <a:endParaRPr lang="da-DK" sz="1200">
              <a:solidFill>
                <a:srgbClr val="000000"/>
              </a:solidFill>
              <a:effectLst/>
              <a:latin typeface="KBH Tekst" panose="00000500000000000000" pitchFamily="2" charset="0"/>
              <a:ea typeface="Times New Roman" panose="02020603050405020304" pitchFamily="18" charset="0"/>
              <a:cs typeface="Arial" panose="020B0604020202020204" pitchFamily="34" charset="0"/>
            </a:endParaRPr>
          </a:p>
        </p:txBody>
      </p:sp>
      <p:sp>
        <p:nvSpPr>
          <p:cNvPr id="13" name="Tekstfelt 12">
            <a:extLst>
              <a:ext uri="{FF2B5EF4-FFF2-40B4-BE49-F238E27FC236}">
                <a16:creationId xmlns:a16="http://schemas.microsoft.com/office/drawing/2014/main" id="{7FB5C888-6F18-225A-0ECB-253E750D0B94}"/>
              </a:ext>
            </a:extLst>
          </p:cNvPr>
          <p:cNvSpPr txBox="1"/>
          <p:nvPr/>
        </p:nvSpPr>
        <p:spPr>
          <a:xfrm>
            <a:off x="7347018" y="2973414"/>
            <a:ext cx="3880223" cy="1906291"/>
          </a:xfrm>
          <a:prstGeom prst="rect">
            <a:avLst/>
          </a:prstGeom>
          <a:noFill/>
        </p:spPr>
        <p:txBody>
          <a:bodyPr wrap="square" lIns="91440" tIns="45720" rIns="91440" bIns="45720" anchor="t">
            <a:spAutoFit/>
          </a:bodyPr>
          <a:lstStyle/>
          <a:p>
            <a:r>
              <a:rPr lang="da-DK" sz="1000" b="1" dirty="0">
                <a:latin typeface="KBH Tekst" panose="00000500000000000000" pitchFamily="2" charset="0"/>
              </a:rPr>
              <a:t>Den centrale visitationsenhed</a:t>
            </a:r>
          </a:p>
          <a:p>
            <a:endParaRPr lang="da-DK" sz="1000" dirty="0">
              <a:latin typeface="KBH Tekst" panose="00000500000000000000" pitchFamily="2" charset="0"/>
            </a:endParaRPr>
          </a:p>
          <a:p>
            <a:pPr>
              <a:lnSpc>
                <a:spcPct val="115000"/>
              </a:lnSpc>
              <a:spcAft>
                <a:spcPts val="800"/>
              </a:spcAft>
            </a:pPr>
            <a:r>
              <a:rPr lang="da-DK" sz="1000" dirty="0">
                <a:latin typeface="KBH Tekst"/>
                <a:cs typeface="Arial"/>
              </a:rPr>
              <a:t>Den centrale visitationsenhed i forvaltningen varetager visitation til specialtilbud uden for almenskolen Den centrale visitationsenhed kan også visitere til specialpædagogisk bistand på barnets almenskole, hvis det vurderes mere relevant.</a:t>
            </a:r>
            <a:r>
              <a:rPr lang="da-DK" sz="1000" b="0" i="0" dirty="0">
                <a:solidFill>
                  <a:srgbClr val="525252"/>
                </a:solidFill>
                <a:effectLst/>
                <a:latin typeface="MontserratMedium"/>
              </a:rPr>
              <a:t> </a:t>
            </a:r>
          </a:p>
          <a:p>
            <a:pPr>
              <a:lnSpc>
                <a:spcPct val="115000"/>
              </a:lnSpc>
              <a:spcAft>
                <a:spcPts val="800"/>
              </a:spcAft>
            </a:pPr>
            <a:r>
              <a:rPr lang="da-DK" sz="1000" dirty="0">
                <a:latin typeface="KBH Tekst"/>
                <a:cs typeface="Arial"/>
              </a:rPr>
              <a:t>Den centrale visitationsenhed har ansvaret for sagsbehandlingen og enheden består af erfarne medarbejdere med stor viden inden for </a:t>
            </a:r>
            <a:r>
              <a:rPr lang="da-DK" sz="1000" dirty="0" err="1">
                <a:latin typeface="KBH Tekst"/>
                <a:cs typeface="Arial"/>
              </a:rPr>
              <a:t>specialpædagogik</a:t>
            </a:r>
            <a:r>
              <a:rPr lang="da-DK" sz="1000" dirty="0">
                <a:latin typeface="KBH Tekst"/>
                <a:cs typeface="Arial"/>
              </a:rPr>
              <a:t>. </a:t>
            </a:r>
            <a:endParaRPr lang="da-DK" sz="1000" dirty="0">
              <a:effectLst/>
              <a:latin typeface="KBH Tekst" panose="00000500000000000000"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921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5C1A6CA-CBAF-F648-841D-6B23E376A262}"/>
              </a:ext>
            </a:extLst>
          </p:cNvPr>
          <p:cNvSpPr/>
          <p:nvPr/>
        </p:nvSpPr>
        <p:spPr>
          <a:xfrm>
            <a:off x="7227029" y="2876419"/>
            <a:ext cx="4244972" cy="27163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el 1">
            <a:extLst>
              <a:ext uri="{FF2B5EF4-FFF2-40B4-BE49-F238E27FC236}">
                <a16:creationId xmlns:a16="http://schemas.microsoft.com/office/drawing/2014/main" id="{FAA6D77D-6F48-01EB-72FB-AED05739120A}"/>
              </a:ext>
            </a:extLst>
          </p:cNvPr>
          <p:cNvSpPr>
            <a:spLocks noGrp="1"/>
          </p:cNvSpPr>
          <p:nvPr>
            <p:ph type="title"/>
          </p:nvPr>
        </p:nvSpPr>
        <p:spPr>
          <a:xfrm>
            <a:off x="719999" y="903119"/>
            <a:ext cx="10752002" cy="893928"/>
          </a:xfrm>
        </p:spPr>
        <p:txBody>
          <a:bodyPr/>
          <a:lstStyle/>
          <a:p>
            <a:r>
              <a:rPr lang="da-DK"/>
              <a:t>Afgørelse</a:t>
            </a:r>
          </a:p>
        </p:txBody>
      </p:sp>
      <p:grpSp>
        <p:nvGrpSpPr>
          <p:cNvPr id="6" name="Gruppe 5">
            <a:extLst>
              <a:ext uri="{FF2B5EF4-FFF2-40B4-BE49-F238E27FC236}">
                <a16:creationId xmlns:a16="http://schemas.microsoft.com/office/drawing/2014/main" id="{0F4383BB-8756-38DA-D6FC-4E4591E1D993}"/>
              </a:ext>
            </a:extLst>
          </p:cNvPr>
          <p:cNvGrpSpPr/>
          <p:nvPr/>
        </p:nvGrpSpPr>
        <p:grpSpPr>
          <a:xfrm>
            <a:off x="10092806" y="1104981"/>
            <a:ext cx="1371248" cy="1371249"/>
            <a:chOff x="8141485" y="3468392"/>
            <a:chExt cx="635309" cy="635309"/>
          </a:xfrm>
        </p:grpSpPr>
        <p:sp>
          <p:nvSpPr>
            <p:cNvPr id="7" name="Ellipse 6">
              <a:extLst>
                <a:ext uri="{FF2B5EF4-FFF2-40B4-BE49-F238E27FC236}">
                  <a16:creationId xmlns:a16="http://schemas.microsoft.com/office/drawing/2014/main" id="{EA3084D0-E4D9-59F7-D477-23CD566C01C3}"/>
                </a:ext>
              </a:extLst>
            </p:cNvPr>
            <p:cNvSpPr/>
            <p:nvPr/>
          </p:nvSpPr>
          <p:spPr>
            <a:xfrm>
              <a:off x="8141485" y="3468392"/>
              <a:ext cx="635309" cy="635309"/>
            </a:xfrm>
            <a:prstGeom prst="ellipse">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8" name="Grafik 7">
              <a:extLst>
                <a:ext uri="{FF2B5EF4-FFF2-40B4-BE49-F238E27FC236}">
                  <a16:creationId xmlns:a16="http://schemas.microsoft.com/office/drawing/2014/main" id="{009F14DE-8D83-43A3-EFC7-59DC5C0D82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2836" y="3581126"/>
              <a:ext cx="352606" cy="352606"/>
            </a:xfrm>
            <a:prstGeom prst="rect">
              <a:avLst/>
            </a:prstGeom>
          </p:spPr>
        </p:pic>
      </p:grpSp>
      <p:sp>
        <p:nvSpPr>
          <p:cNvPr id="10" name="Tekstfelt 9">
            <a:extLst>
              <a:ext uri="{FF2B5EF4-FFF2-40B4-BE49-F238E27FC236}">
                <a16:creationId xmlns:a16="http://schemas.microsoft.com/office/drawing/2014/main" id="{B515E2A6-45F0-C45E-1A16-00C5FF528768}"/>
              </a:ext>
            </a:extLst>
          </p:cNvPr>
          <p:cNvSpPr txBox="1"/>
          <p:nvPr/>
        </p:nvSpPr>
        <p:spPr>
          <a:xfrm>
            <a:off x="7387576" y="2966982"/>
            <a:ext cx="3771384" cy="2754600"/>
          </a:xfrm>
          <a:prstGeom prst="rect">
            <a:avLst/>
          </a:prstGeom>
          <a:noFill/>
        </p:spPr>
        <p:txBody>
          <a:bodyPr wrap="square" lIns="91440" tIns="45720" rIns="91440" bIns="45720" anchor="t">
            <a:spAutoFit/>
          </a:bodyPr>
          <a:lstStyle/>
          <a:p>
            <a:pPr>
              <a:lnSpc>
                <a:spcPct val="115000"/>
              </a:lnSpc>
            </a:pPr>
            <a:r>
              <a:rPr lang="da-DK" sz="1000" b="1" dirty="0">
                <a:latin typeface="KBH Tekst"/>
                <a:ea typeface="Calibri"/>
                <a:cs typeface="Arial"/>
              </a:rPr>
              <a:t>Grundlag for afgørelsen</a:t>
            </a:r>
            <a:endParaRPr lang="da-DK" sz="1000" b="1" dirty="0">
              <a:highlight>
                <a:srgbClr val="FFFF00"/>
              </a:highlight>
              <a:latin typeface="KBH Tekst" panose="00000500000000000000" pitchFamily="2" charset="0"/>
              <a:ea typeface="Calibri" panose="020F0502020204030204" pitchFamily="34" charset="0"/>
              <a:cs typeface="Arial"/>
            </a:endParaRPr>
          </a:p>
          <a:p>
            <a:pPr>
              <a:lnSpc>
                <a:spcPct val="114999"/>
              </a:lnSpc>
            </a:pPr>
            <a:endParaRPr lang="da-DK" sz="1000" b="1" dirty="0">
              <a:latin typeface="KBH Tekst" panose="00000500000000000000" pitchFamily="2" charset="0"/>
              <a:ea typeface="Calibri" panose="020F0502020204030204" pitchFamily="34" charset="0"/>
              <a:cs typeface="Arial"/>
            </a:endParaRPr>
          </a:p>
          <a:p>
            <a:r>
              <a:rPr lang="da-DK" sz="1000">
                <a:latin typeface="KBH Tekst"/>
                <a:ea typeface="Calibri" panose="020F0502020204030204" pitchFamily="34" charset="0"/>
              </a:rPr>
              <a:t>Ved valget </a:t>
            </a:r>
            <a:r>
              <a:rPr lang="da-DK" sz="1000">
                <a:effectLst/>
                <a:latin typeface="KBH Tekst"/>
                <a:ea typeface="Calibri" panose="020F0502020204030204" pitchFamily="34" charset="0"/>
              </a:rPr>
              <a:t>af </a:t>
            </a:r>
            <a:r>
              <a:rPr lang="da-DK" sz="1000">
                <a:latin typeface="KBH Tekst"/>
                <a:ea typeface="Calibri" panose="020F0502020204030204" pitchFamily="34" charset="0"/>
              </a:rPr>
              <a:t>et specialskoletilbud </a:t>
            </a:r>
            <a:r>
              <a:rPr lang="da-DK" sz="1000">
                <a:effectLst/>
                <a:latin typeface="KBH Tekst"/>
                <a:ea typeface="Calibri" panose="020F0502020204030204" pitchFamily="34" charset="0"/>
              </a:rPr>
              <a:t>sker</a:t>
            </a:r>
            <a:r>
              <a:rPr lang="da-DK" sz="1000">
                <a:latin typeface="KBH Tekst"/>
                <a:ea typeface="Calibri" panose="020F0502020204030204" pitchFamily="34" charset="0"/>
              </a:rPr>
              <a:t> den konkrete placering</a:t>
            </a:r>
            <a:r>
              <a:rPr lang="da-DK" sz="1000">
                <a:effectLst/>
                <a:latin typeface="KBH Tekst"/>
                <a:ea typeface="Calibri" panose="020F0502020204030204" pitchFamily="34" charset="0"/>
              </a:rPr>
              <a:t> med afsæt i ansøgningen og i et samarbejde mellem skolelederne på specialskolerne og den centrale visitationsenhed</a:t>
            </a:r>
            <a:r>
              <a:rPr lang="da-DK" sz="1000">
                <a:latin typeface="KBH Tekst"/>
                <a:ea typeface="Calibri"/>
              </a:rPr>
              <a:t>.</a:t>
            </a:r>
            <a:r>
              <a:rPr lang="da-DK" sz="1000">
                <a:effectLst/>
                <a:latin typeface="KBH Tekst"/>
                <a:ea typeface="Calibri"/>
              </a:rPr>
              <a:t> </a:t>
            </a:r>
            <a:endParaRPr lang="da-DK"/>
          </a:p>
          <a:p>
            <a:endParaRPr lang="da-DK" sz="1000" dirty="0">
              <a:effectLst/>
              <a:latin typeface="KBH Tekst" panose="00000500000000000000" pitchFamily="2" charset="0"/>
              <a:ea typeface="Calibri" panose="020F0502020204030204" pitchFamily="34" charset="0"/>
            </a:endParaRPr>
          </a:p>
          <a:p>
            <a:r>
              <a:rPr lang="da-DK" sz="1000" dirty="0">
                <a:effectLst/>
                <a:latin typeface="KBH Tekst" panose="00000500000000000000" pitchFamily="2" charset="0"/>
                <a:ea typeface="Calibri" panose="020F0502020204030204" pitchFamily="34" charset="0"/>
              </a:rPr>
              <a:t>Der lægges vægt på: </a:t>
            </a:r>
          </a:p>
          <a:p>
            <a:endParaRPr lang="da-DK" sz="1000" dirty="0">
              <a:effectLst/>
              <a:latin typeface="KBH Tekst" panose="00000500000000000000" pitchFamily="2" charset="0"/>
              <a:ea typeface="Calibri" panose="020F0502020204030204" pitchFamily="34" charset="0"/>
            </a:endParaRPr>
          </a:p>
          <a:p>
            <a:pPr marL="342900" lvl="0" indent="-342900">
              <a:buFont typeface="Symbol" panose="05050102010706020507" pitchFamily="18" charset="2"/>
              <a:buAutoNum type="arabicPeriod"/>
            </a:pPr>
            <a:r>
              <a:rPr lang="da-DK" sz="1000" dirty="0">
                <a:effectLst/>
                <a:latin typeface="KBH Tekst" panose="00000500000000000000" pitchFamily="2" charset="0"/>
                <a:ea typeface="Times New Roman" panose="02020603050405020304" pitchFamily="18" charset="0"/>
              </a:rPr>
              <a:t>Barnets specialpædagogiske behov og funktionsniveau</a:t>
            </a:r>
            <a:endParaRPr lang="da-DK" sz="1000" dirty="0">
              <a:effectLst/>
              <a:latin typeface="KBH Tekst" panose="00000500000000000000" pitchFamily="2" charset="0"/>
              <a:ea typeface="Calibri" panose="020F0502020204030204" pitchFamily="34" charset="0"/>
            </a:endParaRPr>
          </a:p>
          <a:p>
            <a:pPr marL="342900" lvl="0" indent="-342900">
              <a:buFont typeface="Symbol" panose="05050102010706020507" pitchFamily="18" charset="2"/>
              <a:buAutoNum type="arabicPeriod"/>
            </a:pPr>
            <a:r>
              <a:rPr lang="da-DK" sz="1000" dirty="0">
                <a:effectLst/>
                <a:latin typeface="KBH Tekst" panose="00000500000000000000" pitchFamily="2" charset="0"/>
                <a:ea typeface="Times New Roman" panose="02020603050405020304" pitchFamily="18" charset="0"/>
              </a:rPr>
              <a:t>Kapacitet, herunder mulighederne for klasse- og holddannelse</a:t>
            </a:r>
            <a:endParaRPr lang="da-DK" sz="1000" dirty="0">
              <a:effectLst/>
              <a:latin typeface="KBH Tekst" panose="00000500000000000000" pitchFamily="2" charset="0"/>
              <a:ea typeface="Calibri" panose="020F0502020204030204" pitchFamily="34" charset="0"/>
            </a:endParaRPr>
          </a:p>
          <a:p>
            <a:pPr marL="342900" lvl="0" indent="-342900">
              <a:buFont typeface="Symbol" panose="05050102010706020507" pitchFamily="18" charset="2"/>
              <a:buAutoNum type="arabicPeriod"/>
            </a:pPr>
            <a:r>
              <a:rPr lang="da-DK" sz="1000" dirty="0">
                <a:effectLst/>
                <a:latin typeface="KBH Tekst" panose="00000500000000000000" pitchFamily="2" charset="0"/>
                <a:ea typeface="Times New Roman" panose="02020603050405020304" pitchFamily="18" charset="0"/>
              </a:rPr>
              <a:t>Beliggenhed i forhold til bopæl</a:t>
            </a:r>
            <a:endParaRPr lang="da-DK" sz="1000" dirty="0">
              <a:effectLst/>
              <a:latin typeface="KBH Tekst" panose="00000500000000000000" pitchFamily="2" charset="0"/>
              <a:ea typeface="Calibri" panose="020F0502020204030204" pitchFamily="34" charset="0"/>
            </a:endParaRPr>
          </a:p>
          <a:p>
            <a:pPr marL="342900" lvl="0" indent="-342900">
              <a:buFont typeface="Symbol" panose="05050102010706020507" pitchFamily="18" charset="2"/>
              <a:buAutoNum type="arabicPeriod"/>
            </a:pPr>
            <a:r>
              <a:rPr lang="da-DK" sz="1000" dirty="0">
                <a:effectLst/>
                <a:latin typeface="KBH Tekst" panose="00000500000000000000" pitchFamily="2" charset="0"/>
                <a:ea typeface="Times New Roman" panose="02020603050405020304" pitchFamily="18" charset="0"/>
              </a:rPr>
              <a:t>Søskendeforhold</a:t>
            </a:r>
            <a:endParaRPr lang="da-DK" sz="1000" dirty="0">
              <a:effectLst/>
              <a:latin typeface="KBH Tekst" panose="00000500000000000000" pitchFamily="2" charset="0"/>
              <a:ea typeface="Calibri" panose="020F0502020204030204" pitchFamily="34" charset="0"/>
            </a:endParaRPr>
          </a:p>
          <a:p>
            <a:pPr marL="342900" lvl="0" indent="-342900">
              <a:buFont typeface="Symbol" panose="05050102010706020507" pitchFamily="18" charset="2"/>
              <a:buAutoNum type="arabicPeriod"/>
            </a:pPr>
            <a:r>
              <a:rPr lang="da-DK" sz="1000" dirty="0">
                <a:effectLst/>
                <a:latin typeface="KBH Tekst" panose="00000500000000000000" pitchFamily="2" charset="0"/>
                <a:ea typeface="Times New Roman" panose="02020603050405020304" pitchFamily="18" charset="0"/>
              </a:rPr>
              <a:t>Forælders ønsker</a:t>
            </a:r>
            <a:endParaRPr lang="da-DK" sz="1000" dirty="0">
              <a:effectLst/>
              <a:latin typeface="KBH Tekst" panose="00000500000000000000" pitchFamily="2" charset="0"/>
              <a:ea typeface="Calibri" panose="020F0502020204030204" pitchFamily="34" charset="0"/>
            </a:endParaRPr>
          </a:p>
          <a:p>
            <a:endParaRPr lang="da-DK" sz="1000" dirty="0">
              <a:effectLst/>
              <a:highlight>
                <a:srgbClr val="FFFF00"/>
              </a:highlight>
              <a:latin typeface="KBH Tekst" panose="00000500000000000000" pitchFamily="2" charset="0"/>
              <a:ea typeface="Calibri" panose="020F0502020204030204" pitchFamily="34" charset="0"/>
            </a:endParaRPr>
          </a:p>
        </p:txBody>
      </p:sp>
      <p:sp>
        <p:nvSpPr>
          <p:cNvPr id="12" name="Tekstfelt 11">
            <a:extLst>
              <a:ext uri="{FF2B5EF4-FFF2-40B4-BE49-F238E27FC236}">
                <a16:creationId xmlns:a16="http://schemas.microsoft.com/office/drawing/2014/main" id="{E605352B-77AF-2D90-1AB2-CAF94C0DEA46}"/>
              </a:ext>
            </a:extLst>
          </p:cNvPr>
          <p:cNvSpPr txBox="1"/>
          <p:nvPr/>
        </p:nvSpPr>
        <p:spPr>
          <a:xfrm>
            <a:off x="719999" y="2817732"/>
            <a:ext cx="6037339" cy="3146246"/>
          </a:xfrm>
          <a:prstGeom prst="rect">
            <a:avLst/>
          </a:prstGeom>
          <a:noFill/>
        </p:spPr>
        <p:txBody>
          <a:bodyPr wrap="square" lIns="91440" tIns="45720" rIns="91440" bIns="45720" anchor="t">
            <a:spAutoFit/>
          </a:bodyPr>
          <a:lstStyle/>
          <a:p>
            <a:pPr>
              <a:lnSpc>
                <a:spcPct val="114999"/>
              </a:lnSpc>
              <a:spcAft>
                <a:spcPts val="750"/>
              </a:spcAft>
            </a:pPr>
            <a:r>
              <a:rPr lang="da-DK" sz="1200" dirty="0">
                <a:latin typeface="KBH Tekst"/>
                <a:ea typeface="Calibri"/>
                <a:cs typeface="Arial"/>
              </a:rPr>
              <a:t>Når skolen/den centrale visitationsenhed har alle relevante oplysninger om barnet, træffer de en afgørelse. </a:t>
            </a:r>
          </a:p>
          <a:p>
            <a:pPr>
              <a:lnSpc>
                <a:spcPct val="115000"/>
              </a:lnSpc>
              <a:spcAft>
                <a:spcPts val="800"/>
              </a:spcAft>
            </a:pPr>
            <a:r>
              <a:rPr lang="da-DK" sz="1200" dirty="0">
                <a:latin typeface="KBH Tekst"/>
                <a:ea typeface="Calibri"/>
                <a:cs typeface="Arial"/>
              </a:rPr>
              <a:t>Afgørelsen vil blive sendt med digital post til forældr</a:t>
            </a:r>
            <a:r>
              <a:rPr lang="da-DK" sz="1200" dirty="0">
                <a:highlight>
                  <a:srgbClr val="FFFFFF"/>
                </a:highlight>
                <a:latin typeface="KBH Tekst"/>
                <a:ea typeface="Calibri"/>
                <a:cs typeface="Arial"/>
              </a:rPr>
              <a:t>ene, uanset om det er skolelederen eller den centrale visitation, som træffer beslutning i sagen. </a:t>
            </a:r>
            <a:r>
              <a:rPr lang="da-DK" sz="1200" dirty="0">
                <a:effectLst/>
                <a:highlight>
                  <a:srgbClr val="FFFFFF"/>
                </a:highlight>
                <a:latin typeface="KBH Tekst"/>
                <a:ea typeface="Calibri"/>
                <a:cs typeface="Arial"/>
              </a:rPr>
              <a:t>I svaret</a:t>
            </a:r>
            <a:r>
              <a:rPr lang="da-DK" sz="1200" dirty="0">
                <a:effectLst/>
                <a:latin typeface="KBH Tekst"/>
                <a:ea typeface="Calibri"/>
                <a:cs typeface="Arial"/>
              </a:rPr>
              <a:t> fremgår det, om barnet får tilbud om specialpædagogisk bistan</a:t>
            </a:r>
            <a:r>
              <a:rPr lang="da-DK" sz="1200" dirty="0">
                <a:latin typeface="KBH Tekst"/>
                <a:ea typeface="Calibri"/>
                <a:cs typeface="Arial"/>
              </a:rPr>
              <a:t>d –  enten i den lokale skole eller i et specialtilbud et andet sted i byen. </a:t>
            </a:r>
            <a:endParaRPr lang="da-DK" dirty="0"/>
          </a:p>
          <a:p>
            <a:pPr>
              <a:lnSpc>
                <a:spcPct val="115000"/>
              </a:lnSpc>
              <a:spcAft>
                <a:spcPts val="800"/>
              </a:spcAft>
            </a:pPr>
            <a:r>
              <a:rPr lang="da-DK" sz="1200" dirty="0">
                <a:latin typeface="KBH Tekst"/>
                <a:ea typeface="Calibri"/>
                <a:cs typeface="Arial"/>
              </a:rPr>
              <a:t>A</a:t>
            </a:r>
            <a:r>
              <a:rPr lang="da-DK" sz="1200" dirty="0">
                <a:effectLst/>
                <a:latin typeface="KBH Tekst"/>
                <a:ea typeface="Calibri"/>
                <a:cs typeface="Arial"/>
              </a:rPr>
              <a:t>fgørelsesbrevet beskriver, hvilke</a:t>
            </a:r>
            <a:r>
              <a:rPr lang="da-DK" sz="1200" dirty="0">
                <a:latin typeface="KBH Tekst"/>
                <a:ea typeface="Calibri"/>
                <a:cs typeface="Arial"/>
              </a:rPr>
              <a:t>n specialpædagogisk bistand barnet </a:t>
            </a:r>
            <a:r>
              <a:rPr lang="da-DK" sz="1200" dirty="0">
                <a:effectLst/>
                <a:latin typeface="KBH Tekst"/>
                <a:ea typeface="Calibri"/>
                <a:cs typeface="Arial"/>
              </a:rPr>
              <a:t>er blevet visiteret til. For</a:t>
            </a:r>
            <a:r>
              <a:rPr lang="da-DK" sz="1200" dirty="0">
                <a:latin typeface="KBH Tekst"/>
                <a:ea typeface="Calibri"/>
                <a:cs typeface="Arial"/>
              </a:rPr>
              <a:t> specialtilbud kan</a:t>
            </a:r>
            <a:r>
              <a:rPr lang="da-DK" sz="1200" dirty="0">
                <a:effectLst/>
                <a:latin typeface="KBH Tekst"/>
                <a:ea typeface="Calibri"/>
                <a:cs typeface="Arial"/>
              </a:rPr>
              <a:t> man også</a:t>
            </a:r>
            <a:r>
              <a:rPr lang="da-DK" sz="1200" dirty="0">
                <a:latin typeface="KBH Tekst"/>
                <a:ea typeface="Calibri"/>
                <a:cs typeface="Arial"/>
              </a:rPr>
              <a:t> læse hvornår barnet evt. kan starte, </a:t>
            </a:r>
            <a:r>
              <a:rPr lang="da-DK" sz="1200" dirty="0">
                <a:effectLst/>
                <a:latin typeface="KBH Tekst"/>
                <a:ea typeface="Calibri"/>
                <a:cs typeface="Arial"/>
              </a:rPr>
              <a:t>læse mere om tilbuddet og se, hvem </a:t>
            </a:r>
            <a:r>
              <a:rPr lang="da-DK" sz="1200" dirty="0">
                <a:latin typeface="KBH Tekst"/>
                <a:ea typeface="Calibri"/>
                <a:cs typeface="Arial"/>
              </a:rPr>
              <a:t>man </a:t>
            </a:r>
            <a:r>
              <a:rPr lang="da-DK" sz="1200" dirty="0">
                <a:effectLst/>
                <a:latin typeface="KBH Tekst"/>
                <a:ea typeface="Calibri"/>
                <a:cs typeface="Arial"/>
              </a:rPr>
              <a:t>skal kontakte med henblik på at planlægge barnets opstart.</a:t>
            </a:r>
            <a:endParaRPr lang="da-DK" sz="1200" b="1" dirty="0">
              <a:effectLst/>
              <a:latin typeface="KBH Tekst"/>
              <a:ea typeface="Calibri"/>
              <a:cs typeface="Arial"/>
            </a:endParaRPr>
          </a:p>
          <a:p>
            <a:pPr>
              <a:lnSpc>
                <a:spcPct val="115000"/>
              </a:lnSpc>
              <a:spcAft>
                <a:spcPts val="800"/>
              </a:spcAft>
            </a:pPr>
            <a:r>
              <a:rPr lang="da-DK" sz="1200" dirty="0">
                <a:effectLst/>
                <a:latin typeface="KBH Tekst"/>
                <a:ea typeface="Calibri"/>
                <a:cs typeface="Arial"/>
              </a:rPr>
              <a:t>Hvis </a:t>
            </a:r>
            <a:r>
              <a:rPr lang="da-DK" sz="1200" dirty="0">
                <a:latin typeface="KBH Tekst"/>
                <a:ea typeface="Calibri"/>
                <a:cs typeface="Arial"/>
              </a:rPr>
              <a:t>skolelederen eller den centrale visitationsenhed</a:t>
            </a:r>
            <a:r>
              <a:rPr lang="da-DK" sz="1200" dirty="0">
                <a:effectLst/>
                <a:latin typeface="KBH Tekst"/>
                <a:ea typeface="Calibri"/>
                <a:cs typeface="Arial"/>
              </a:rPr>
              <a:t> vurderer, at barnet </a:t>
            </a:r>
            <a:r>
              <a:rPr lang="da-DK" sz="1200" i="1" dirty="0">
                <a:latin typeface="KBH Tekst"/>
                <a:ea typeface="Calibri"/>
                <a:cs typeface="Arial"/>
              </a:rPr>
              <a:t>ikke </a:t>
            </a:r>
            <a:r>
              <a:rPr lang="da-DK" sz="1200" dirty="0">
                <a:latin typeface="KBH Tekst"/>
                <a:ea typeface="Calibri"/>
                <a:cs typeface="Arial"/>
              </a:rPr>
              <a:t>kan </a:t>
            </a:r>
            <a:r>
              <a:rPr lang="da-DK" sz="1200" dirty="0">
                <a:effectLst/>
                <a:latin typeface="KBH Tekst"/>
                <a:ea typeface="Calibri"/>
                <a:cs typeface="Arial"/>
              </a:rPr>
              <a:t>tilbydes specialpædagogisk bistand, vil man i afgørelsesbrevet kunne læse hvorfor og se hvilke alternative muligheder, forældrene kan afsøge.</a:t>
            </a:r>
          </a:p>
        </p:txBody>
      </p:sp>
      <p:sp>
        <p:nvSpPr>
          <p:cNvPr id="3" name="Tekstfelt 40">
            <a:extLst>
              <a:ext uri="{FF2B5EF4-FFF2-40B4-BE49-F238E27FC236}">
                <a16:creationId xmlns:a16="http://schemas.microsoft.com/office/drawing/2014/main" id="{D59AFCDB-B733-6DB9-A5ED-50259B089E30}"/>
              </a:ext>
            </a:extLst>
          </p:cNvPr>
          <p:cNvSpPr txBox="1"/>
          <p:nvPr/>
        </p:nvSpPr>
        <p:spPr>
          <a:xfrm>
            <a:off x="7984358" y="1131576"/>
            <a:ext cx="2175613" cy="13388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900">
                <a:latin typeface="+mj-lt"/>
              </a:rPr>
              <a:t>Klagemuligheder</a:t>
            </a:r>
          </a:p>
          <a:p>
            <a:r>
              <a:rPr lang="da-DK" sz="900">
                <a:latin typeface="KBH Tekst" panose="00000500000000000000" pitchFamily="2" charset="0"/>
              </a:rPr>
              <a:t>Hvis du ønsker at klage over afgørelsen, skal det ske senest 4 uger efter afgørelsen er truffet. Klagevejledning fremgår af afgørelsesbrevet. </a:t>
            </a:r>
          </a:p>
          <a:p>
            <a:endParaRPr lang="da-DK" sz="900">
              <a:latin typeface="KBH Tekst" panose="00000500000000000000" pitchFamily="2" charset="0"/>
            </a:endParaRPr>
          </a:p>
          <a:p>
            <a:r>
              <a:rPr lang="da-DK" sz="900">
                <a:latin typeface="KBH Tekst" panose="00000500000000000000" pitchFamily="2" charset="0"/>
              </a:rPr>
              <a:t>Læs evt. mere hos Ankestyrelsen: www.ast.dk/specialundervisning</a:t>
            </a:r>
          </a:p>
        </p:txBody>
      </p:sp>
      <p:sp>
        <p:nvSpPr>
          <p:cNvPr id="4" name="Ellipse 41">
            <a:extLst>
              <a:ext uri="{FF2B5EF4-FFF2-40B4-BE49-F238E27FC236}">
                <a16:creationId xmlns:a16="http://schemas.microsoft.com/office/drawing/2014/main" id="{07AE13CE-55A2-E312-07C5-07B186FC9248}"/>
              </a:ext>
            </a:extLst>
          </p:cNvPr>
          <p:cNvSpPr/>
          <p:nvPr/>
        </p:nvSpPr>
        <p:spPr>
          <a:xfrm>
            <a:off x="7338499" y="1174716"/>
            <a:ext cx="567351" cy="56735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2000" noProof="0" err="1"/>
          </a:p>
        </p:txBody>
      </p:sp>
      <p:sp>
        <p:nvSpPr>
          <p:cNvPr id="9" name="Tekstfelt 43">
            <a:extLst>
              <a:ext uri="{FF2B5EF4-FFF2-40B4-BE49-F238E27FC236}">
                <a16:creationId xmlns:a16="http://schemas.microsoft.com/office/drawing/2014/main" id="{70330F18-2857-1CAB-720A-339A67BA086B}"/>
              </a:ext>
            </a:extLst>
          </p:cNvPr>
          <p:cNvSpPr txBox="1"/>
          <p:nvPr/>
        </p:nvSpPr>
        <p:spPr>
          <a:xfrm>
            <a:off x="7579182" y="1248177"/>
            <a:ext cx="170144" cy="40125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3200">
                <a:latin typeface="+mj-lt"/>
              </a:rPr>
              <a:t>i</a:t>
            </a:r>
          </a:p>
        </p:txBody>
      </p:sp>
    </p:spTree>
    <p:extLst>
      <p:ext uri="{BB962C8B-B14F-4D97-AF65-F5344CB8AC3E}">
        <p14:creationId xmlns:p14="http://schemas.microsoft.com/office/powerpoint/2010/main" val="94243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5C1A6CA-CBAF-F648-841D-6B23E376A262}"/>
              </a:ext>
            </a:extLst>
          </p:cNvPr>
          <p:cNvSpPr/>
          <p:nvPr/>
        </p:nvSpPr>
        <p:spPr>
          <a:xfrm>
            <a:off x="7227029" y="2870592"/>
            <a:ext cx="4244971" cy="33848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el 1">
            <a:extLst>
              <a:ext uri="{FF2B5EF4-FFF2-40B4-BE49-F238E27FC236}">
                <a16:creationId xmlns:a16="http://schemas.microsoft.com/office/drawing/2014/main" id="{FAA6D77D-6F48-01EB-72FB-AED05739120A}"/>
              </a:ext>
            </a:extLst>
          </p:cNvPr>
          <p:cNvSpPr>
            <a:spLocks noGrp="1"/>
          </p:cNvSpPr>
          <p:nvPr>
            <p:ph type="title"/>
          </p:nvPr>
        </p:nvSpPr>
        <p:spPr>
          <a:xfrm>
            <a:off x="719998" y="892424"/>
            <a:ext cx="10752002" cy="893928"/>
          </a:xfrm>
        </p:spPr>
        <p:txBody>
          <a:bodyPr/>
          <a:lstStyle/>
          <a:p>
            <a:r>
              <a:rPr lang="da-DK"/>
              <a:t>Tilbud om støtte</a:t>
            </a:r>
          </a:p>
        </p:txBody>
      </p:sp>
      <p:sp>
        <p:nvSpPr>
          <p:cNvPr id="7" name="Ellipse 6">
            <a:extLst>
              <a:ext uri="{FF2B5EF4-FFF2-40B4-BE49-F238E27FC236}">
                <a16:creationId xmlns:a16="http://schemas.microsoft.com/office/drawing/2014/main" id="{EA3084D0-E4D9-59F7-D477-23CD566C01C3}"/>
              </a:ext>
            </a:extLst>
          </p:cNvPr>
          <p:cNvSpPr/>
          <p:nvPr/>
        </p:nvSpPr>
        <p:spPr>
          <a:xfrm>
            <a:off x="10089516" y="1098031"/>
            <a:ext cx="1376865" cy="1371247"/>
          </a:xfrm>
          <a:prstGeom prst="ellipse">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Tekstfelt 9">
            <a:extLst>
              <a:ext uri="{FF2B5EF4-FFF2-40B4-BE49-F238E27FC236}">
                <a16:creationId xmlns:a16="http://schemas.microsoft.com/office/drawing/2014/main" id="{B515E2A6-45F0-C45E-1A16-00C5FF528768}"/>
              </a:ext>
            </a:extLst>
          </p:cNvPr>
          <p:cNvSpPr txBox="1"/>
          <p:nvPr/>
        </p:nvSpPr>
        <p:spPr>
          <a:xfrm>
            <a:off x="7230309" y="2873139"/>
            <a:ext cx="3771384" cy="3016210"/>
          </a:xfrm>
          <a:prstGeom prst="rect">
            <a:avLst/>
          </a:prstGeom>
          <a:noFill/>
        </p:spPr>
        <p:txBody>
          <a:bodyPr wrap="square" lIns="91440" tIns="45720" rIns="91440" bIns="45720" anchor="t">
            <a:spAutoFit/>
          </a:bodyPr>
          <a:lstStyle/>
          <a:p>
            <a:r>
              <a:rPr lang="da-DK" sz="1000" b="1" dirty="0">
                <a:latin typeface="KBH Tekst"/>
                <a:cs typeface="Segoe UI"/>
              </a:rPr>
              <a:t>Frit skolevalg</a:t>
            </a:r>
            <a:r>
              <a:rPr lang="da-DK" sz="1000" dirty="0">
                <a:latin typeface="KBH Tekst"/>
                <a:cs typeface="Segoe UI"/>
              </a:rPr>
              <a:t>​</a:t>
            </a:r>
          </a:p>
          <a:p>
            <a:r>
              <a:rPr lang="da-DK" sz="1000" b="1" dirty="0">
                <a:latin typeface="KBH Tekst"/>
                <a:cs typeface="Segoe UI"/>
              </a:rPr>
              <a:t> </a:t>
            </a:r>
            <a:r>
              <a:rPr lang="da-DK" sz="1000" dirty="0">
                <a:latin typeface="KBH Tekst"/>
                <a:cs typeface="Segoe UI"/>
              </a:rPr>
              <a:t>​</a:t>
            </a:r>
          </a:p>
          <a:p>
            <a:r>
              <a:rPr lang="da-DK" sz="1000" dirty="0">
                <a:latin typeface="KBH Tekst"/>
                <a:cs typeface="Segoe UI"/>
              </a:rPr>
              <a:t>I er ikke forpligtet til at benytte det undervisningstilbud, jeres barn får tilbudt. I kan fx vælge et andet specialundervisningstilbud eller et tilbud i en anden kommune, som svarer til det, barnet er visiteret til. ​</a:t>
            </a:r>
          </a:p>
          <a:p>
            <a:r>
              <a:rPr lang="da-DK" sz="1000" dirty="0">
                <a:latin typeface="KBH Tekst"/>
                <a:cs typeface="Segoe UI"/>
              </a:rPr>
              <a:t> ​</a:t>
            </a:r>
          </a:p>
          <a:p>
            <a:r>
              <a:rPr lang="da-DK" sz="1000" dirty="0">
                <a:latin typeface="KBH Tekst"/>
                <a:cs typeface="Segoe UI"/>
              </a:rPr>
              <a:t>Det er i givet fald en forudsætning, at der er plads på den ønskede skole, at den ønskede skole har et tilbud, som modsvarer dit barns behov, og at det ikke er et mere vidtgående tilbud end det, dit barn er visiteret til.​</a:t>
            </a:r>
          </a:p>
          <a:p>
            <a:endParaRPr lang="da-DK" sz="1000">
              <a:latin typeface="KBH Tekst"/>
              <a:cs typeface="Segoe UI"/>
            </a:endParaRPr>
          </a:p>
          <a:p>
            <a:r>
              <a:rPr lang="da-DK" sz="1000" dirty="0">
                <a:latin typeface="KBH Tekst"/>
                <a:cs typeface="Segoe UI"/>
              </a:rPr>
              <a:t>I skal selv kontakte og lave aftaler med den skole, I ønsker i stedet for det, I er blevet tilbudt. </a:t>
            </a:r>
            <a:r>
              <a:rPr lang="en-US" sz="1000" dirty="0">
                <a:latin typeface="KBH Tekst"/>
                <a:cs typeface="Segoe UI"/>
              </a:rPr>
              <a:t>​ </a:t>
            </a:r>
          </a:p>
          <a:p>
            <a:endParaRPr lang="en-US" sz="1000">
              <a:latin typeface="KBH Tekst"/>
              <a:cs typeface="Segoe UI"/>
            </a:endParaRPr>
          </a:p>
          <a:p>
            <a:r>
              <a:rPr lang="da-DK" sz="1000" dirty="0">
                <a:latin typeface="KBH Tekst"/>
                <a:cs typeface="Segoe UI"/>
              </a:rPr>
              <a:t>Bemærk også, at Københavns Kommune ikke er forpligtet til at betale for udgifterne til transporten, som overstiger transporten til det tilbudte skoletilbud. Derfor skal I selv betale eventuelle merudgifter til transport.</a:t>
            </a:r>
            <a:endParaRPr lang="da-DK" sz="1000" dirty="0">
              <a:solidFill>
                <a:srgbClr val="FF0000"/>
              </a:solidFill>
              <a:effectLst/>
              <a:latin typeface="KBH Tekst" panose="00000500000000000000" pitchFamily="2" charset="0"/>
              <a:ea typeface="Calibri" panose="020F0502020204030204" pitchFamily="34" charset="0"/>
              <a:cs typeface="Segoe UI"/>
            </a:endParaRPr>
          </a:p>
        </p:txBody>
      </p:sp>
      <p:sp>
        <p:nvSpPr>
          <p:cNvPr id="12" name="Tekstfelt 11">
            <a:extLst>
              <a:ext uri="{FF2B5EF4-FFF2-40B4-BE49-F238E27FC236}">
                <a16:creationId xmlns:a16="http://schemas.microsoft.com/office/drawing/2014/main" id="{E605352B-77AF-2D90-1AB2-CAF94C0DEA46}"/>
              </a:ext>
            </a:extLst>
          </p:cNvPr>
          <p:cNvSpPr txBox="1"/>
          <p:nvPr/>
        </p:nvSpPr>
        <p:spPr>
          <a:xfrm>
            <a:off x="719998" y="2870592"/>
            <a:ext cx="6037339" cy="2719462"/>
          </a:xfrm>
          <a:prstGeom prst="rect">
            <a:avLst/>
          </a:prstGeom>
          <a:noFill/>
        </p:spPr>
        <p:txBody>
          <a:bodyPr wrap="square" lIns="91440" tIns="45720" rIns="91440" bIns="45720" anchor="t">
            <a:spAutoFit/>
          </a:bodyPr>
          <a:lstStyle/>
          <a:p>
            <a:r>
              <a:rPr lang="da-DK" sz="1200" dirty="0">
                <a:solidFill>
                  <a:srgbClr val="000000"/>
                </a:solidFill>
                <a:latin typeface="KBH Tekst"/>
                <a:ea typeface="+mn-lt"/>
                <a:cs typeface="+mn-lt"/>
              </a:rPr>
              <a:t>For langt de fleste børn er det givende at være en del af fællesskabet på den lokale skole. Som udgangspunkt vil kommunen derfor tilbyde barnet det mindst indgribende skoletilbud. </a:t>
            </a:r>
            <a:endParaRPr lang="da-DK" sz="1200" dirty="0">
              <a:latin typeface="KBH Tekst"/>
              <a:ea typeface="Calibri" panose="020F0502020204030204" pitchFamily="34" charset="0"/>
              <a:cs typeface="Arial" panose="020B0604020202020204" pitchFamily="34" charset="0"/>
            </a:endParaRPr>
          </a:p>
          <a:p>
            <a:endParaRPr lang="da-DK" sz="1200">
              <a:latin typeface="KBH Tekst"/>
              <a:ea typeface="Calibri" panose="020F0502020204030204" pitchFamily="34" charset="0"/>
              <a:cs typeface="Arial" panose="020B0604020202020204" pitchFamily="34" charset="0"/>
            </a:endParaRPr>
          </a:p>
          <a:p>
            <a:r>
              <a:rPr lang="da-DK" sz="1200" dirty="0">
                <a:latin typeface="KBH Tekst"/>
                <a:ea typeface="Calibri"/>
                <a:cs typeface="Arial"/>
              </a:rPr>
              <a:t>Det vil sige, at vi så vidt muligt vil se på barnets muligheder for at blive i en almen skoleklasse fx med specialpædagogisk bistand i undervisningen. Vi kalder det "specialpædagogisk bistand i almen". </a:t>
            </a:r>
            <a:endParaRPr lang="da-DK" sz="1200" dirty="0">
              <a:latin typeface="KBH Tekst"/>
              <a:ea typeface="Calibri" panose="020F0502020204030204" pitchFamily="34" charset="0"/>
              <a:cs typeface="Arial" panose="020B0604020202020204" pitchFamily="34" charset="0"/>
            </a:endParaRPr>
          </a:p>
          <a:p>
            <a:endParaRPr lang="da-DK" sz="1200">
              <a:solidFill>
                <a:srgbClr val="000000"/>
              </a:solidFill>
              <a:latin typeface="KBH Tekst"/>
              <a:ea typeface="Calibri" panose="020F0502020204030204" pitchFamily="34" charset="0"/>
              <a:cs typeface="Arial" panose="020B0604020202020204" pitchFamily="34" charset="0"/>
            </a:endParaRPr>
          </a:p>
          <a:p>
            <a:pPr>
              <a:lnSpc>
                <a:spcPct val="114999"/>
              </a:lnSpc>
              <a:spcAft>
                <a:spcPts val="800"/>
              </a:spcAft>
            </a:pPr>
            <a:r>
              <a:rPr lang="da-DK" sz="1200" dirty="0">
                <a:latin typeface="KBH Tekst"/>
                <a:ea typeface="Calibri"/>
                <a:cs typeface="Arial"/>
              </a:rPr>
              <a:t>Enkelte børn vil fortsat have brug for noget andet og mere end det almenskolen kan give dem. Derfor kan det være nødvendigt med et specialtilbud. Disse tilbud er udelukkende målrettet børn med særlige, individuelle og betydelige støttebehov.</a:t>
            </a:r>
          </a:p>
          <a:p>
            <a:pPr>
              <a:lnSpc>
                <a:spcPct val="115000"/>
              </a:lnSpc>
              <a:spcAft>
                <a:spcPts val="800"/>
              </a:spcAft>
            </a:pPr>
            <a:r>
              <a:rPr lang="da-DK" sz="1200" dirty="0">
                <a:solidFill>
                  <a:srgbClr val="000C2E"/>
                </a:solidFill>
                <a:effectLst/>
                <a:latin typeface="KBH Tekst"/>
                <a:ea typeface="Calibri"/>
                <a:cs typeface="Arial"/>
                <a:hlinkClick r:id="rId3">
                  <a:extLst>
                    <a:ext uri="{A12FA001-AC4F-418D-AE19-62706E023703}">
                      <ahyp:hlinkClr xmlns:ahyp="http://schemas.microsoft.com/office/drawing/2018/hyperlinkcolor" val="tx"/>
                    </a:ext>
                  </a:extLst>
                </a:hlinkClick>
              </a:rPr>
              <a:t>Læs mere om </a:t>
            </a:r>
            <a:r>
              <a:rPr lang="da-DK" sz="1200" dirty="0">
                <a:solidFill>
                  <a:srgbClr val="000C2E"/>
                </a:solidFill>
                <a:latin typeface="KBH Tekst"/>
                <a:ea typeface="Calibri"/>
                <a:cs typeface="Arial"/>
                <a:hlinkClick r:id="rId3">
                  <a:extLst>
                    <a:ext uri="{A12FA001-AC4F-418D-AE19-62706E023703}">
                      <ahyp:hlinkClr xmlns:ahyp="http://schemas.microsoft.com/office/drawing/2018/hyperlinkcolor" val="tx"/>
                    </a:ext>
                  </a:extLst>
                </a:hlinkClick>
              </a:rPr>
              <a:t>specialtilbud på </a:t>
            </a:r>
            <a:r>
              <a:rPr lang="da-DK" sz="1200" dirty="0">
                <a:effectLst/>
                <a:latin typeface="KBH Tekst"/>
                <a:ea typeface="Calibri"/>
                <a:cs typeface="Arial"/>
                <a:hlinkClick r:id="rId3">
                  <a:extLst>
                    <a:ext uri="{A12FA001-AC4F-418D-AE19-62706E023703}">
                      <ahyp:hlinkClr xmlns:ahyp="http://schemas.microsoft.com/office/drawing/2018/hyperlinkcolor" val="tx"/>
                    </a:ext>
                  </a:extLst>
                </a:hlinkClick>
              </a:rPr>
              <a:t>kk.dk</a:t>
            </a:r>
            <a:r>
              <a:rPr lang="da-DK" sz="1200" dirty="0">
                <a:latin typeface="KBH Tekst"/>
                <a:ea typeface="Calibri"/>
                <a:cs typeface="Arial"/>
              </a:rPr>
              <a:t> </a:t>
            </a:r>
          </a:p>
        </p:txBody>
      </p:sp>
      <p:sp>
        <p:nvSpPr>
          <p:cNvPr id="11" name="Freeform 29">
            <a:extLst>
              <a:ext uri="{FF2B5EF4-FFF2-40B4-BE49-F238E27FC236}">
                <a16:creationId xmlns:a16="http://schemas.microsoft.com/office/drawing/2014/main" id="{5C57A0FD-E047-B7C1-6544-6EFE2092D1AC}"/>
              </a:ext>
            </a:extLst>
          </p:cNvPr>
          <p:cNvSpPr>
            <a:spLocks noChangeAspect="1" noEditPoints="1"/>
          </p:cNvSpPr>
          <p:nvPr/>
        </p:nvSpPr>
        <p:spPr bwMode="auto">
          <a:xfrm>
            <a:off x="10321520" y="1252502"/>
            <a:ext cx="912856" cy="924818"/>
          </a:xfrm>
          <a:custGeom>
            <a:avLst/>
            <a:gdLst>
              <a:gd name="T0" fmla="*/ 1349 w 2406"/>
              <a:gd name="T1" fmla="*/ 1113 h 2436"/>
              <a:gd name="T2" fmla="*/ 1349 w 2406"/>
              <a:gd name="T3" fmla="*/ 1113 h 2436"/>
              <a:gd name="T4" fmla="*/ 1194 w 2406"/>
              <a:gd name="T5" fmla="*/ 1177 h 2436"/>
              <a:gd name="T6" fmla="*/ 1040 w 2406"/>
              <a:gd name="T7" fmla="*/ 1113 h 2436"/>
              <a:gd name="T8" fmla="*/ 807 w 2406"/>
              <a:gd name="T9" fmla="*/ 1198 h 2436"/>
              <a:gd name="T10" fmla="*/ 725 w 2406"/>
              <a:gd name="T11" fmla="*/ 1431 h 2436"/>
              <a:gd name="T12" fmla="*/ 806 w 2406"/>
              <a:gd name="T13" fmla="*/ 1602 h 2436"/>
              <a:gd name="T14" fmla="*/ 1194 w 2406"/>
              <a:gd name="T15" fmla="*/ 1991 h 2436"/>
              <a:gd name="T16" fmla="*/ 1583 w 2406"/>
              <a:gd name="T17" fmla="*/ 1602 h 2436"/>
              <a:gd name="T18" fmla="*/ 1664 w 2406"/>
              <a:gd name="T19" fmla="*/ 1431 h 2436"/>
              <a:gd name="T20" fmla="*/ 1582 w 2406"/>
              <a:gd name="T21" fmla="*/ 1198 h 2436"/>
              <a:gd name="T22" fmla="*/ 1349 w 2406"/>
              <a:gd name="T23" fmla="*/ 1113 h 2436"/>
              <a:gd name="T24" fmla="*/ 1790 w 2406"/>
              <a:gd name="T25" fmla="*/ 602 h 2436"/>
              <a:gd name="T26" fmla="*/ 1790 w 2406"/>
              <a:gd name="T27" fmla="*/ 602 h 2436"/>
              <a:gd name="T28" fmla="*/ 1790 w 2406"/>
              <a:gd name="T29" fmla="*/ 197 h 2436"/>
              <a:gd name="T30" fmla="*/ 1499 w 2406"/>
              <a:gd name="T31" fmla="*/ 197 h 2436"/>
              <a:gd name="T32" fmla="*/ 1499 w 2406"/>
              <a:gd name="T33" fmla="*/ 311 h 2436"/>
              <a:gd name="T34" fmla="*/ 1200 w 2406"/>
              <a:gd name="T35" fmla="*/ 0 h 2436"/>
              <a:gd name="T36" fmla="*/ 0 w 2406"/>
              <a:gd name="T37" fmla="*/ 1235 h 2436"/>
              <a:gd name="T38" fmla="*/ 331 w 2406"/>
              <a:gd name="T39" fmla="*/ 1234 h 2436"/>
              <a:gd name="T40" fmla="*/ 334 w 2406"/>
              <a:gd name="T41" fmla="*/ 2436 h 2436"/>
              <a:gd name="T42" fmla="*/ 1677 w 2406"/>
              <a:gd name="T43" fmla="*/ 2436 h 2436"/>
              <a:gd name="T44" fmla="*/ 1677 w 2406"/>
              <a:gd name="T45" fmla="*/ 2383 h 2436"/>
              <a:gd name="T46" fmla="*/ 388 w 2406"/>
              <a:gd name="T47" fmla="*/ 2383 h 2436"/>
              <a:gd name="T48" fmla="*/ 384 w 2406"/>
              <a:gd name="T49" fmla="*/ 1181 h 2436"/>
              <a:gd name="T50" fmla="*/ 126 w 2406"/>
              <a:gd name="T51" fmla="*/ 1182 h 2436"/>
              <a:gd name="T52" fmla="*/ 1200 w 2406"/>
              <a:gd name="T53" fmla="*/ 76 h 2436"/>
              <a:gd name="T54" fmla="*/ 1499 w 2406"/>
              <a:gd name="T55" fmla="*/ 388 h 2436"/>
              <a:gd name="T56" fmla="*/ 1499 w 2406"/>
              <a:gd name="T57" fmla="*/ 551 h 2436"/>
              <a:gd name="T58" fmla="*/ 1552 w 2406"/>
              <a:gd name="T59" fmla="*/ 551 h 2436"/>
              <a:gd name="T60" fmla="*/ 1552 w 2406"/>
              <a:gd name="T61" fmla="*/ 251 h 2436"/>
              <a:gd name="T62" fmla="*/ 1737 w 2406"/>
              <a:gd name="T63" fmla="*/ 251 h 2436"/>
              <a:gd name="T64" fmla="*/ 1737 w 2406"/>
              <a:gd name="T65" fmla="*/ 753 h 2436"/>
              <a:gd name="T66" fmla="*/ 1790 w 2406"/>
              <a:gd name="T67" fmla="*/ 753 h 2436"/>
              <a:gd name="T68" fmla="*/ 1790 w 2406"/>
              <a:gd name="T69" fmla="*/ 678 h 2436"/>
              <a:gd name="T70" fmla="*/ 2279 w 2406"/>
              <a:gd name="T71" fmla="*/ 1182 h 2436"/>
              <a:gd name="T72" fmla="*/ 2021 w 2406"/>
              <a:gd name="T73" fmla="*/ 1181 h 2436"/>
              <a:gd name="T74" fmla="*/ 2019 w 2406"/>
              <a:gd name="T75" fmla="*/ 2040 h 2436"/>
              <a:gd name="T76" fmla="*/ 2073 w 2406"/>
              <a:gd name="T77" fmla="*/ 2040 h 2436"/>
              <a:gd name="T78" fmla="*/ 2074 w 2406"/>
              <a:gd name="T79" fmla="*/ 1234 h 2436"/>
              <a:gd name="T80" fmla="*/ 2406 w 2406"/>
              <a:gd name="T81" fmla="*/ 1235 h 2436"/>
              <a:gd name="T82" fmla="*/ 1790 w 2406"/>
              <a:gd name="T83" fmla="*/ 602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06" h="2436">
                <a:moveTo>
                  <a:pt x="1349" y="1113"/>
                </a:moveTo>
                <a:lnTo>
                  <a:pt x="1349" y="1113"/>
                </a:lnTo>
                <a:cubicBezTo>
                  <a:pt x="1284" y="1121"/>
                  <a:pt x="1230" y="1149"/>
                  <a:pt x="1194" y="1177"/>
                </a:cubicBezTo>
                <a:cubicBezTo>
                  <a:pt x="1159" y="1149"/>
                  <a:pt x="1105" y="1121"/>
                  <a:pt x="1040" y="1113"/>
                </a:cubicBezTo>
                <a:cubicBezTo>
                  <a:pt x="980" y="1106"/>
                  <a:pt x="890" y="1115"/>
                  <a:pt x="807" y="1198"/>
                </a:cubicBezTo>
                <a:cubicBezTo>
                  <a:pt x="725" y="1281"/>
                  <a:pt x="717" y="1371"/>
                  <a:pt x="725" y="1431"/>
                </a:cubicBezTo>
                <a:cubicBezTo>
                  <a:pt x="735" y="1508"/>
                  <a:pt x="774" y="1569"/>
                  <a:pt x="806" y="1602"/>
                </a:cubicBezTo>
                <a:lnTo>
                  <a:pt x="1194" y="1991"/>
                </a:lnTo>
                <a:lnTo>
                  <a:pt x="1583" y="1602"/>
                </a:lnTo>
                <a:cubicBezTo>
                  <a:pt x="1615" y="1569"/>
                  <a:pt x="1653" y="1508"/>
                  <a:pt x="1664" y="1431"/>
                </a:cubicBezTo>
                <a:cubicBezTo>
                  <a:pt x="1672" y="1371"/>
                  <a:pt x="1664" y="1281"/>
                  <a:pt x="1582" y="1198"/>
                </a:cubicBezTo>
                <a:cubicBezTo>
                  <a:pt x="1499" y="1115"/>
                  <a:pt x="1409" y="1106"/>
                  <a:pt x="1349" y="1113"/>
                </a:cubicBezTo>
                <a:close/>
                <a:moveTo>
                  <a:pt x="1790" y="602"/>
                </a:moveTo>
                <a:lnTo>
                  <a:pt x="1790" y="602"/>
                </a:lnTo>
                <a:lnTo>
                  <a:pt x="1790" y="197"/>
                </a:lnTo>
                <a:lnTo>
                  <a:pt x="1499" y="197"/>
                </a:lnTo>
                <a:lnTo>
                  <a:pt x="1499" y="311"/>
                </a:lnTo>
                <a:lnTo>
                  <a:pt x="1200" y="0"/>
                </a:lnTo>
                <a:lnTo>
                  <a:pt x="0" y="1235"/>
                </a:lnTo>
                <a:lnTo>
                  <a:pt x="331" y="1234"/>
                </a:lnTo>
                <a:lnTo>
                  <a:pt x="334" y="2436"/>
                </a:lnTo>
                <a:lnTo>
                  <a:pt x="1677" y="2436"/>
                </a:lnTo>
                <a:lnTo>
                  <a:pt x="1677" y="2383"/>
                </a:lnTo>
                <a:lnTo>
                  <a:pt x="388" y="2383"/>
                </a:lnTo>
                <a:lnTo>
                  <a:pt x="384" y="1181"/>
                </a:lnTo>
                <a:lnTo>
                  <a:pt x="126" y="1182"/>
                </a:lnTo>
                <a:lnTo>
                  <a:pt x="1200" y="76"/>
                </a:lnTo>
                <a:lnTo>
                  <a:pt x="1499" y="388"/>
                </a:lnTo>
                <a:lnTo>
                  <a:pt x="1499" y="551"/>
                </a:lnTo>
                <a:lnTo>
                  <a:pt x="1552" y="551"/>
                </a:lnTo>
                <a:lnTo>
                  <a:pt x="1552" y="251"/>
                </a:lnTo>
                <a:lnTo>
                  <a:pt x="1737" y="251"/>
                </a:lnTo>
                <a:lnTo>
                  <a:pt x="1737" y="753"/>
                </a:lnTo>
                <a:lnTo>
                  <a:pt x="1790" y="753"/>
                </a:lnTo>
                <a:lnTo>
                  <a:pt x="1790" y="678"/>
                </a:lnTo>
                <a:lnTo>
                  <a:pt x="2279" y="1182"/>
                </a:lnTo>
                <a:lnTo>
                  <a:pt x="2021" y="1181"/>
                </a:lnTo>
                <a:lnTo>
                  <a:pt x="2019" y="2040"/>
                </a:lnTo>
                <a:lnTo>
                  <a:pt x="2073" y="2040"/>
                </a:lnTo>
                <a:lnTo>
                  <a:pt x="2074" y="1234"/>
                </a:lnTo>
                <a:lnTo>
                  <a:pt x="2406" y="1235"/>
                </a:lnTo>
                <a:lnTo>
                  <a:pt x="1790" y="602"/>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12156856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UK 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0F149701-75FB-4D87-889C-A25336877B65}"/>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1E80D973FE1D74BA7DC548D11159EFC" ma:contentTypeVersion="13" ma:contentTypeDescription="Opret et nyt dokument." ma:contentTypeScope="" ma:versionID="d7363ea9349e625ca70bcad32efd3c62">
  <xsd:schema xmlns:xsd="http://www.w3.org/2001/XMLSchema" xmlns:xs="http://www.w3.org/2001/XMLSchema" xmlns:p="http://schemas.microsoft.com/office/2006/metadata/properties" xmlns:ns2="213ccf32-f01b-4456-bc11-a54f487d8c54" xmlns:ns3="896d6825-bef8-464d-8b9d-3d46aa65f9aa" targetNamespace="http://schemas.microsoft.com/office/2006/metadata/properties" ma:root="true" ma:fieldsID="036ee72d67f4bc27644b8dc3c95f5a53" ns2:_="" ns3:_="">
    <xsd:import namespace="213ccf32-f01b-4456-bc11-a54f487d8c54"/>
    <xsd:import namespace="896d6825-bef8-464d-8b9d-3d46aa65f9a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eDoc"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3ccf32-f01b-4456-bc11-a54f487d8c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eDoc" ma:index="12" nillable="true" ma:displayName="eDoc" ma:internalName="eDoc">
      <xsd:simpleType>
        <xsd:restriction base="dms:Text"/>
      </xsd:simpleType>
    </xsd:element>
    <xsd:element name="lcf76f155ced4ddcb4097134ff3c332f" ma:index="14"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6d6825-bef8-464d-8b9d-3d46aa65f9a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54dd6a6-2f67-4ea2-b3ca-d208ecdd2090}" ma:internalName="TaxCatchAll" ma:showField="CatchAllData" ma:web="896d6825-bef8-464d-8b9d-3d46aa65f9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96d6825-bef8-464d-8b9d-3d46aa65f9aa" xsi:nil="true"/>
    <eDoc xmlns="213ccf32-f01b-4456-bc11-a54f487d8c54" xsi:nil="true"/>
    <lcf76f155ced4ddcb4097134ff3c332f xmlns="213ccf32-f01b-4456-bc11-a54f487d8c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59E4CC-7038-4F50-B7F5-545400012D06}">
  <ds:schemaRefs>
    <ds:schemaRef ds:uri="http://schemas.microsoft.com/sharepoint/v3/contenttype/forms"/>
  </ds:schemaRefs>
</ds:datastoreItem>
</file>

<file path=customXml/itemProps2.xml><?xml version="1.0" encoding="utf-8"?>
<ds:datastoreItem xmlns:ds="http://schemas.openxmlformats.org/officeDocument/2006/customXml" ds:itemID="{EA47F183-109D-4C41-84BC-D24D63F2B8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3ccf32-f01b-4456-bc11-a54f487d8c54"/>
    <ds:schemaRef ds:uri="896d6825-bef8-464d-8b9d-3d46aa65f9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AAE049-2F16-4D62-B5F8-29DE3BB078E0}">
  <ds:schemaRefs>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www.w3.org/XML/1998/namespace"/>
    <ds:schemaRef ds:uri="http://purl.org/dc/elements/1.1/"/>
    <ds:schemaRef ds:uri="896d6825-bef8-464d-8b9d-3d46aa65f9aa"/>
    <ds:schemaRef ds:uri="213ccf32-f01b-4456-bc11-a54f487d8c5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22</TotalTime>
  <Words>2003</Words>
  <Application>Microsoft Office PowerPoint</Application>
  <PresentationFormat>Widescreen</PresentationFormat>
  <Paragraphs>149</Paragraphs>
  <Slides>10</Slides>
  <Notes>7</Notes>
  <HiddenSlides>0</HiddenSlides>
  <MMClips>0</MMClips>
  <ScaleCrop>false</ScaleCrop>
  <HeadingPairs>
    <vt:vector size="6" baseType="variant">
      <vt:variant>
        <vt:lpstr>Benyttede skrifttyper</vt:lpstr>
      </vt:variant>
      <vt:variant>
        <vt:i4>7</vt:i4>
      </vt:variant>
      <vt:variant>
        <vt:lpstr>Tema</vt:lpstr>
      </vt:variant>
      <vt:variant>
        <vt:i4>2</vt:i4>
      </vt:variant>
      <vt:variant>
        <vt:lpstr>Slidetitler</vt:lpstr>
      </vt:variant>
      <vt:variant>
        <vt:i4>10</vt:i4>
      </vt:variant>
    </vt:vector>
  </HeadingPairs>
  <TitlesOfParts>
    <vt:vector size="19" baseType="lpstr">
      <vt:lpstr>Arial</vt:lpstr>
      <vt:lpstr>MontserratMedium</vt:lpstr>
      <vt:lpstr>KBH Black</vt:lpstr>
      <vt:lpstr>Symbol</vt:lpstr>
      <vt:lpstr>KBH</vt:lpstr>
      <vt:lpstr>KBH Tekst</vt:lpstr>
      <vt:lpstr>KBH Medium</vt:lpstr>
      <vt:lpstr>Blank</vt:lpstr>
      <vt:lpstr>UK Blank</vt:lpstr>
      <vt:lpstr>Visitation til  specialundervisning og anden specialpædagogisk bistand </vt:lpstr>
      <vt:lpstr>Kære forældre</vt:lpstr>
      <vt:lpstr>Almen eller special?</vt:lpstr>
      <vt:lpstr>Visitation til specialpædagogisk bistand</vt:lpstr>
      <vt:lpstr>Pædagogisk-psykologisk vurdering</vt:lpstr>
      <vt:lpstr>Barnets behov afdækkes</vt:lpstr>
      <vt:lpstr>Sagen belyses</vt:lpstr>
      <vt:lpstr>Afgørelse</vt:lpstr>
      <vt:lpstr>Tilbud om støtte</vt:lpstr>
      <vt:lpstr>Revisitation en gang om året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Gunilla Lindevall Grann</dc:creator>
  <cp:lastModifiedBy>Torben N. Nielsen</cp:lastModifiedBy>
  <cp:revision>107</cp:revision>
  <cp:lastPrinted>2023-10-04T13:33:01Z</cp:lastPrinted>
  <dcterms:created xsi:type="dcterms:W3CDTF">2023-09-07T07:39:26Z</dcterms:created>
  <dcterms:modified xsi:type="dcterms:W3CDTF">2026-02-20T14:23:18Z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0x01010051E80D973FE1D74BA7DC548D11159EFC</vt:lpwstr>
  </property>
  <property fmtid="{D5CDD505-2E9C-101B-9397-08002B2CF9AE}" pid="4" name="MediaServiceImageTags">
    <vt:lpwstr/>
  </property>
</Properties>
</file>