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  <p:sldMasterId id="2147483850" r:id="rId6"/>
  </p:sldMasterIdLst>
  <p:notesMasterIdLst>
    <p:notesMasterId r:id="rId16"/>
  </p:notesMasterIdLst>
  <p:handoutMasterIdLst>
    <p:handoutMasterId r:id="rId17"/>
  </p:handoutMasterIdLst>
  <p:sldIdLst>
    <p:sldId id="6562" r:id="rId7"/>
    <p:sldId id="6563" r:id="rId8"/>
    <p:sldId id="6611" r:id="rId9"/>
    <p:sldId id="2147474877" r:id="rId10"/>
    <p:sldId id="2147474875" r:id="rId11"/>
    <p:sldId id="2147474868" r:id="rId12"/>
    <p:sldId id="2147474872" r:id="rId13"/>
    <p:sldId id="2147474873" r:id="rId14"/>
    <p:sldId id="2147474874" r:id="rId15"/>
  </p:sldIdLst>
  <p:sldSz cx="12192000" cy="6858000"/>
  <p:notesSz cx="6858000" cy="9144000"/>
  <p:embeddedFontLs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KBH" panose="00000500000000000000" pitchFamily="2" charset="0"/>
      <p:regular r:id="rId22"/>
      <p:bold r:id="rId23"/>
      <p:italic r:id="rId24"/>
      <p:boldItalic r:id="rId25"/>
    </p:embeddedFont>
    <p:embeddedFont>
      <p:font typeface="KBH Black" panose="00000A00000000000000" pitchFamily="2" charset="0"/>
      <p:bold r:id="rId26"/>
      <p:boldItalic r:id="rId27"/>
    </p:embeddedFont>
    <p:embeddedFont>
      <p:font typeface="KBH Demibold" panose="00000700000000000000" pitchFamily="2" charset="0"/>
      <p:bold r:id="rId28"/>
      <p:boldItalic r:id="rId29"/>
    </p:embeddedFont>
    <p:embeddedFont>
      <p:font typeface="KBH Medium" panose="00000600000000000000" pitchFamily="2" charset="0"/>
      <p:regular r:id="rId30"/>
      <p:italic r:id="rId31"/>
    </p:embeddedFont>
    <p:embeddedFont>
      <p:font typeface="KBH Tekst" panose="000005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DCF3F6-3B83-3EFF-DCB0-8B8C098592F2}" name="Christina Haahr Bach" initials="CB" userId="S::Y77V@kk.dk::7d2159e4-59fe-42cc-bbad-b40895d7bc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 snapToGrid="0">
      <p:cViewPr varScale="1">
        <p:scale>
          <a:sx n="48" d="100"/>
          <a:sy n="48" d="100"/>
        </p:scale>
        <p:origin x="53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29/01/2026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6000" cy="34305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253" indent="-158253" defTabSz="844014">
              <a:buFont typeface="Arial" panose="020B0604020202020204" pitchFamily="34" charset="0"/>
              <a:buNone/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9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8EB5-3D7C-ACEA-C1C3-4A30C9727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1EC25E72-1B6C-CF54-5E99-A084D9EF9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055AABD-DCE9-C9AE-CB40-D1D0089B2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828E650D-8EE5-EF23-A0C6-FB716FF1E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15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AE262-D73E-C779-D69E-981737D4E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363941A3-94A7-5714-56DE-0247D19C9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3050" cy="3725862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FBE4C85-570E-D802-635F-102DA7F4D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253" indent="-158253" defTabSz="844014">
              <a:buFont typeface="Arial" panose="020B0604020202020204" pitchFamily="34" charset="0"/>
              <a:buNone/>
              <a:defRPr/>
            </a:pPr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C0675463-8BE1-40AE-20B0-879C82F8B9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79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A635B-3101-68A5-D97D-E25B48F84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9ECBEF44-8A12-D141-042E-2B755F530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3050" cy="3725862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E102F30-6EE6-B4C2-8EF3-11BA6F97A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253" indent="-158253" defTabSz="844014">
              <a:buFont typeface="Arial" panose="020B0604020202020204" pitchFamily="34" charset="0"/>
              <a:buNone/>
              <a:defRPr/>
            </a:pPr>
            <a:endParaRPr lang="da-DK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56598C46-A39D-F43E-3448-39C0B508B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8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D7CFA-0C04-9D0B-E154-E8A0EBE2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0305436A-E176-3E5F-B8F4-782FF7676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3050" cy="3725862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6D6CF44-D5DA-4A30-77BA-2278688BB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253" indent="-158253" defTabSz="844014">
              <a:buFont typeface="Arial" panose="020B0604020202020204" pitchFamily="34" charset="0"/>
              <a:buNone/>
              <a:defRPr/>
            </a:pPr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A16C0287-B8D4-37B9-3656-12A9C41FF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3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9AE27-FE3C-A252-F828-30DAC8464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315AAEDF-0F3C-562F-193C-C206DC64E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3050" cy="3725862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A3AC81D-7730-837A-5334-D53903B4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253" indent="-158253" defTabSz="844014">
              <a:buFont typeface="Arial" panose="020B0604020202020204" pitchFamily="34" charset="0"/>
              <a:buNone/>
              <a:defRPr/>
            </a:pPr>
            <a:endParaRPr lang="da-DK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BDFC8C9C-D728-D741-6DAD-5EDA21BE1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0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D7B12-8436-9037-161E-472ACA9B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13033A05-9893-477C-86F9-15939AC6D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744538"/>
            <a:ext cx="6623050" cy="3725862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0DE2A8F-1297-4D40-A99B-C692D24D7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253" indent="-158253" defTabSz="844014">
              <a:buFont typeface="Arial" panose="020B0604020202020204" pitchFamily="34" charset="0"/>
              <a:buNone/>
              <a:defRPr/>
            </a:pPr>
            <a:endParaRPr lang="da-DK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F73DBA37-949B-95C2-3934-90500766C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C07B4-73EC-4B37-BE77-0AEBA83CD1F2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835199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8632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4699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0531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3564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5231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quarter" idx="11" hasCustomPrompt="1"/>
          </p:nvPr>
        </p:nvSpPr>
        <p:spPr>
          <a:xfrm>
            <a:off x="358775" y="2074863"/>
            <a:ext cx="5543550" cy="3721099"/>
          </a:xfrm>
        </p:spPr>
        <p:txBody>
          <a:bodyPr/>
          <a:lstStyle/>
          <a:p>
            <a:pPr lvl="0"/>
            <a:r>
              <a:rPr lang="da-DK"/>
              <a:t>Brug TAB og Shift+TAB til at skifte tekst- og bulletniveau. Stå på ny linje inden du trykker på TAB. Ønsker du at starte med bullet klik TABx2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indhold 3"/>
          <p:cNvSpPr>
            <a:spLocks noGrp="1"/>
          </p:cNvSpPr>
          <p:nvPr>
            <p:ph sz="quarter" idx="12"/>
          </p:nvPr>
        </p:nvSpPr>
        <p:spPr>
          <a:xfrm>
            <a:off x="6286500" y="2074864"/>
            <a:ext cx="5545138" cy="372109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835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18">
          <p15:clr>
            <a:srgbClr val="FBAE40"/>
          </p15:clr>
        </p15:guide>
        <p15:guide id="2" pos="396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A6CF4-9AD2-3302-FBB0-CE98DBA7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168B1C-6608-A3C3-CAE0-CA594E9E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59EDF8-B157-81AD-76FB-6BA5676B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22D8-69D7-4449-8708-BD6E7177CFD3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1970EE-FE79-99BA-6D97-3F4A6CD9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20A193-A6E2-DEDF-2749-0D15C644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E3CA-B024-4BC0-B0FF-B9E037E788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412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1159392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403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4427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5435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18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385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8483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51094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4392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2344618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2084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851472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550844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630853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8268182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1082580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3355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529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7235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9048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2489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9403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5311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7827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3762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1651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23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69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tags" Target="../tags/tag27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tags" Target="../tags/tag30.xml"/><Relationship Id="rId47" Type="http://schemas.openxmlformats.org/officeDocument/2006/relationships/tags" Target="../tags/tag35.xml"/><Relationship Id="rId50" Type="http://schemas.openxmlformats.org/officeDocument/2006/relationships/tags" Target="../tags/tag38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tags" Target="../tags/tag28.xml"/><Relationship Id="rId45" Type="http://schemas.openxmlformats.org/officeDocument/2006/relationships/tags" Target="../tags/tag33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tags" Target="../tags/tag37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tags" Target="../tags/tag32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tags" Target="../tags/tag31.xml"/><Relationship Id="rId48" Type="http://schemas.openxmlformats.org/officeDocument/2006/relationships/tags" Target="../tags/tag36.xml"/><Relationship Id="rId8" Type="http://schemas.openxmlformats.org/officeDocument/2006/relationships/slideLayout" Target="../slideLayouts/slideLayout78.xml"/><Relationship Id="rId51" Type="http://schemas.openxmlformats.org/officeDocument/2006/relationships/tags" Target="../tags/tag39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theme" Target="../theme/theme3.xml"/><Relationship Id="rId46" Type="http://schemas.openxmlformats.org/officeDocument/2006/relationships/tags" Target="../tags/tag34.xml"/><Relationship Id="rId20" Type="http://schemas.openxmlformats.org/officeDocument/2006/relationships/slideLayout" Target="../slideLayouts/slideLayout90.xml"/><Relationship Id="rId41" Type="http://schemas.openxmlformats.org/officeDocument/2006/relationships/tags" Target="../tags/tag2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</p:spTree>
    <p:extLst>
      <p:ext uri="{BB962C8B-B14F-4D97-AF65-F5344CB8AC3E}">
        <p14:creationId xmlns:p14="http://schemas.microsoft.com/office/powerpoint/2010/main" val="421232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7" r:id="rId36"/>
    <p:sldLayoutId id="2147483888" r:id="rId37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4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A9B3A915-5F02-4DC4-A064-FC25A0793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4"/>
          <a:stretch/>
        </p:blipFill>
        <p:spPr>
          <a:xfrm rot="5400000">
            <a:off x="-322036" y="306478"/>
            <a:ext cx="6873559" cy="622948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2995BD0-A676-4AD7-A067-F4B580596F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9" y="392201"/>
            <a:ext cx="5829527" cy="6073597"/>
          </a:xfrm>
          <a:prstGeom prst="rect">
            <a:avLst/>
          </a:prstGeom>
        </p:spPr>
      </p:pic>
      <p:grpSp>
        <p:nvGrpSpPr>
          <p:cNvPr id="2" name="Gruppe 10"/>
          <p:cNvGrpSpPr/>
          <p:nvPr/>
        </p:nvGrpSpPr>
        <p:grpSpPr>
          <a:xfrm>
            <a:off x="6229489" y="-15557"/>
            <a:ext cx="5962511" cy="6873559"/>
            <a:chOff x="2265337" y="-1135936"/>
            <a:chExt cx="7533287" cy="2684745"/>
          </a:xfrm>
        </p:grpSpPr>
        <p:sp>
          <p:nvSpPr>
            <p:cNvPr id="5" name="Titel 4"/>
            <p:cNvSpPr txBox="1">
              <a:spLocks/>
            </p:cNvSpPr>
            <p:nvPr/>
          </p:nvSpPr>
          <p:spPr>
            <a:xfrm>
              <a:off x="2265337" y="-1135936"/>
              <a:ext cx="7533287" cy="2684745"/>
            </a:xfrm>
            <a:prstGeom prst="rect">
              <a:avLst/>
            </a:prstGeom>
            <a:solidFill>
              <a:srgbClr val="266782"/>
            </a:solidFill>
            <a:ln w="28575">
              <a:solidFill>
                <a:schemeClr val="bg1"/>
              </a:solidFill>
            </a:ln>
          </p:spPr>
          <p:txBody>
            <a:bodyPr vert="horz" lIns="0" tIns="0" rIns="0" bIns="0" rtlCol="0" anchor="ctr" anchorCtr="0">
              <a:noAutofit/>
            </a:bodyPr>
            <a:lstStyle/>
            <a:p>
              <a:pPr marL="0" marR="0" lvl="0" indent="0" algn="ctr" defTabSz="914148" rtl="0" eaLnBrk="1" fontAlgn="auto" latinLnBrk="0" hangingPunct="1">
                <a:lnSpc>
                  <a:spcPct val="9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Black" panose="00000A00000000000000" pitchFamily="2" charset="0"/>
                  <a:ea typeface="+mn-ea"/>
                  <a:cs typeface="+mn-cs"/>
                </a:rPr>
                <a:t>BUF</a:t>
              </a:r>
              <a:r>
                <a:rPr kumimoji="0" lang="da-DK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148" rtl="0" eaLnBrk="1" fontAlgn="auto" latinLnBrk="0" hangingPunct="1">
                <a:lnSpc>
                  <a:spcPct val="9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endParaRPr>
            </a:p>
            <a:p>
              <a:pPr marL="0" marR="0" lvl="0" indent="0" algn="ctr" defTabSz="914148" rtl="0" eaLnBrk="1" fontAlgn="auto" latinLnBrk="0" hangingPunct="1">
                <a:lnSpc>
                  <a:spcPct val="9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Demibold" panose="00000700000000000000" pitchFamily="2" charset="0"/>
                  <a:ea typeface="+mn-ea"/>
                  <a:cs typeface="+mn-cs"/>
                </a:rPr>
                <a:t>Organisationsdiagram</a:t>
              </a:r>
            </a:p>
            <a:p>
              <a:pPr marL="0" marR="0" lvl="0" indent="0" algn="ctr" defTabSz="914148" rtl="0" eaLnBrk="1" fontAlgn="auto" latinLnBrk="0" hangingPunct="1">
                <a:lnSpc>
                  <a:spcPct val="9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Demibold" panose="00000700000000000000" pitchFamily="2" charset="0"/>
                <a:ea typeface="+mn-ea"/>
                <a:cs typeface="+mn-cs"/>
              </a:endParaRPr>
            </a:p>
            <a:p>
              <a:pPr marL="0" marR="0" lvl="0" indent="0" algn="ctr" defTabSz="914148" rtl="0" eaLnBrk="1" fontAlgn="auto" latinLnBrk="0" hangingPunct="1">
                <a:lnSpc>
                  <a:spcPct val="9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Demibold" panose="000007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6" name="Lige forbindelse 5"/>
            <p:cNvCxnSpPr>
              <a:cxnSpLocks/>
            </p:cNvCxnSpPr>
            <p:nvPr/>
          </p:nvCxnSpPr>
          <p:spPr>
            <a:xfrm>
              <a:off x="2789698" y="108662"/>
              <a:ext cx="635058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4"/>
          <p:cNvSpPr txBox="1">
            <a:spLocks/>
          </p:cNvSpPr>
          <p:nvPr/>
        </p:nvSpPr>
        <p:spPr>
          <a:xfrm>
            <a:off x="1424275" y="524406"/>
            <a:ext cx="9343450" cy="67689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defTabSz="914148" rtl="0" eaLnBrk="1" fontAlgn="auto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</a:t>
            </a:r>
            <a:r>
              <a:rPr lang="da-DK" sz="5000" b="1" dirty="0">
                <a:latin typeface="Gill Sans MT" pitchFamily="34" charset="0"/>
              </a:rPr>
              <a:t> </a:t>
            </a:r>
            <a:r>
              <a:rPr kumimoji="0" lang="da-DK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Demibold" panose="00000700000000000000" pitchFamily="2" charset="0"/>
                <a:ea typeface="+mn-ea"/>
                <a:cs typeface="+mn-cs"/>
              </a:rPr>
              <a:t>Organisationsdiagram 2026</a:t>
            </a:r>
          </a:p>
        </p:txBody>
      </p:sp>
      <p:grpSp>
        <p:nvGrpSpPr>
          <p:cNvPr id="3" name="Gruppe 66"/>
          <p:cNvGrpSpPr/>
          <p:nvPr/>
        </p:nvGrpSpPr>
        <p:grpSpPr>
          <a:xfrm>
            <a:off x="617514" y="1970260"/>
            <a:ext cx="2259965" cy="1936377"/>
            <a:chOff x="161548" y="2349311"/>
            <a:chExt cx="1548000" cy="1404000"/>
          </a:xfrm>
        </p:grpSpPr>
        <p:sp>
          <p:nvSpPr>
            <p:cNvPr id="34" name="Rektangel 33"/>
            <p:cNvSpPr/>
            <p:nvPr/>
          </p:nvSpPr>
          <p:spPr>
            <a:xfrm>
              <a:off x="161548" y="2349311"/>
              <a:ext cx="1548000" cy="1404000"/>
            </a:xfrm>
            <a:prstGeom prst="rect">
              <a:avLst/>
            </a:prstGeom>
            <a:solidFill>
              <a:srgbClr val="266782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218707" y="2407586"/>
              <a:ext cx="1408592" cy="36755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200" dirty="0">
                  <a:solidFill>
                    <a:prstClr val="white"/>
                  </a:solidFill>
                  <a:latin typeface="KBH Tekst" panose="00000500000000000000" pitchFamily="2" charset="0"/>
                </a:rPr>
                <a:t>Borgerrepræsentationen</a:t>
              </a: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227672" y="2860296"/>
              <a:ext cx="1408592" cy="36755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Børne- og Ungdomsudvalget</a:t>
              </a: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227672" y="3327253"/>
              <a:ext cx="1408592" cy="36755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200" dirty="0">
                  <a:solidFill>
                    <a:prstClr val="white"/>
                  </a:solidFill>
                  <a:latin typeface="KBH Tekst" panose="00000500000000000000" pitchFamily="2" charset="0"/>
                </a:rPr>
                <a:t>Børne- og Ungdoms borgmesteren</a:t>
              </a:r>
            </a:p>
          </p:txBody>
        </p:sp>
      </p:grpSp>
      <p:cxnSp>
        <p:nvCxnSpPr>
          <p:cNvPr id="67" name="Lige forbindelse 66"/>
          <p:cNvCxnSpPr>
            <a:cxnSpLocks/>
          </p:cNvCxnSpPr>
          <p:nvPr/>
        </p:nvCxnSpPr>
        <p:spPr>
          <a:xfrm>
            <a:off x="2860228" y="2937287"/>
            <a:ext cx="6020335" cy="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775E54A9-001E-48AC-BF44-9C596D0256E5}"/>
              </a:ext>
            </a:extLst>
          </p:cNvPr>
          <p:cNvCxnSpPr>
            <a:cxnSpLocks/>
          </p:cNvCxnSpPr>
          <p:nvPr/>
        </p:nvCxnSpPr>
        <p:spPr>
          <a:xfrm>
            <a:off x="4186260" y="3181923"/>
            <a:ext cx="0" cy="2677794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F4F0D34C-AFAC-7CAA-63CD-55CD5B80E224}"/>
              </a:ext>
            </a:extLst>
          </p:cNvPr>
          <p:cNvGrpSpPr/>
          <p:nvPr/>
        </p:nvGrpSpPr>
        <p:grpSpPr>
          <a:xfrm>
            <a:off x="8794639" y="882489"/>
            <a:ext cx="2872204" cy="5404283"/>
            <a:chOff x="7899909" y="656347"/>
            <a:chExt cx="2872204" cy="5404283"/>
          </a:xfrm>
        </p:grpSpPr>
        <p:sp>
          <p:nvSpPr>
            <p:cNvPr id="36" name="Rektangel 35"/>
            <p:cNvSpPr/>
            <p:nvPr/>
          </p:nvSpPr>
          <p:spPr>
            <a:xfrm>
              <a:off x="7899909" y="656347"/>
              <a:ext cx="2863429" cy="4059699"/>
            </a:xfrm>
            <a:prstGeom prst="rect">
              <a:avLst/>
            </a:prstGeom>
            <a:solidFill>
              <a:srgbClr val="26678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8003382" y="1687661"/>
              <a:ext cx="2674034" cy="864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Skoler</a:t>
              </a:r>
            </a:p>
          </p:txBody>
        </p:sp>
        <p:sp>
          <p:nvSpPr>
            <p:cNvPr id="48" name="Rektangel 47"/>
            <p:cNvSpPr/>
            <p:nvPr/>
          </p:nvSpPr>
          <p:spPr>
            <a:xfrm>
              <a:off x="8003382" y="740004"/>
              <a:ext cx="2674034" cy="864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Dagtilbudsklynger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30C5F794-EC45-4EF4-BEDE-67E179D1F69E}"/>
                </a:ext>
              </a:extLst>
            </p:cNvPr>
            <p:cNvSpPr/>
            <p:nvPr/>
          </p:nvSpPr>
          <p:spPr>
            <a:xfrm>
              <a:off x="7997802" y="2641742"/>
              <a:ext cx="2679614" cy="929493"/>
            </a:xfrm>
            <a:prstGeom prst="rect">
              <a:avLst/>
            </a:prstGeom>
            <a:solidFill>
              <a:srgbClr val="266782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Bydækkende enheder</a:t>
              </a:r>
            </a:p>
          </p:txBody>
        </p:sp>
        <p:grpSp>
          <p:nvGrpSpPr>
            <p:cNvPr id="71" name="Gruppe 70"/>
            <p:cNvGrpSpPr/>
            <p:nvPr/>
          </p:nvGrpSpPr>
          <p:grpSpPr>
            <a:xfrm>
              <a:off x="7908684" y="5052630"/>
              <a:ext cx="2863429" cy="1008000"/>
              <a:chOff x="6866883" y="5623939"/>
              <a:chExt cx="1872000" cy="1008000"/>
            </a:xfrm>
          </p:grpSpPr>
          <p:sp>
            <p:nvSpPr>
              <p:cNvPr id="44" name="Rektangel 43"/>
              <p:cNvSpPr/>
              <p:nvPr/>
            </p:nvSpPr>
            <p:spPr>
              <a:xfrm>
                <a:off x="6925145" y="5722346"/>
                <a:ext cx="1744533" cy="789322"/>
              </a:xfrm>
              <a:prstGeom prst="rect">
                <a:avLst/>
              </a:prstGeom>
              <a:solidFill>
                <a:srgbClr val="26678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BH Tekst" panose="00000500000000000000" pitchFamily="2" charset="0"/>
                    <a:ea typeface="+mn-ea"/>
                    <a:cs typeface="+mn-cs"/>
                  </a:rPr>
                  <a:t>Selvejende institutioner</a:t>
                </a:r>
              </a:p>
            </p:txBody>
          </p:sp>
          <p:sp>
            <p:nvSpPr>
              <p:cNvPr id="74" name="Rektangel 73"/>
              <p:cNvSpPr/>
              <p:nvPr/>
            </p:nvSpPr>
            <p:spPr>
              <a:xfrm>
                <a:off x="6866883" y="5623939"/>
                <a:ext cx="1872000" cy="1008000"/>
              </a:xfrm>
              <a:prstGeom prst="rect">
                <a:avLst/>
              </a:prstGeom>
              <a:noFill/>
              <a:ln w="28575">
                <a:solidFill>
                  <a:srgbClr val="26678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49AF257-C788-2657-8E78-51AD81FCACCC}"/>
                </a:ext>
              </a:extLst>
            </p:cNvPr>
            <p:cNvSpPr/>
            <p:nvPr/>
          </p:nvSpPr>
          <p:spPr>
            <a:xfrm>
              <a:off x="7985833" y="3678894"/>
              <a:ext cx="2691583" cy="929493"/>
            </a:xfrm>
            <a:prstGeom prst="rect">
              <a:avLst/>
            </a:prstGeom>
            <a:solidFill>
              <a:srgbClr val="266782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Fritidsklynger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B15DB266-2CF3-A5DD-7917-8BF695857348}"/>
              </a:ext>
            </a:extLst>
          </p:cNvPr>
          <p:cNvGrpSpPr/>
          <p:nvPr/>
        </p:nvGrpSpPr>
        <p:grpSpPr>
          <a:xfrm>
            <a:off x="4977518" y="1653170"/>
            <a:ext cx="3431457" cy="4800171"/>
            <a:chOff x="4977518" y="1653170"/>
            <a:chExt cx="3431457" cy="4800171"/>
          </a:xfrm>
        </p:grpSpPr>
        <p:grpSp>
          <p:nvGrpSpPr>
            <p:cNvPr id="29" name="Gruppe 28">
              <a:extLst>
                <a:ext uri="{FF2B5EF4-FFF2-40B4-BE49-F238E27FC236}">
                  <a16:creationId xmlns:a16="http://schemas.microsoft.com/office/drawing/2014/main" id="{B51CF50A-1D64-673E-D88D-16EA7653D6F8}"/>
                </a:ext>
              </a:extLst>
            </p:cNvPr>
            <p:cNvGrpSpPr/>
            <p:nvPr/>
          </p:nvGrpSpPr>
          <p:grpSpPr>
            <a:xfrm>
              <a:off x="5469246" y="1653170"/>
              <a:ext cx="2448000" cy="2591553"/>
              <a:chOff x="5463727" y="1653170"/>
              <a:chExt cx="2448000" cy="2591553"/>
            </a:xfrm>
          </p:grpSpPr>
          <p:sp>
            <p:nvSpPr>
              <p:cNvPr id="35" name="Rektangel 34"/>
              <p:cNvSpPr/>
              <p:nvPr/>
            </p:nvSpPr>
            <p:spPr>
              <a:xfrm>
                <a:off x="5463727" y="1653170"/>
                <a:ext cx="2448000" cy="2591553"/>
              </a:xfrm>
              <a:prstGeom prst="rect">
                <a:avLst/>
              </a:prstGeom>
              <a:solidFill>
                <a:srgbClr val="26678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1462E6D9-0119-5990-C8F2-2FEC26D89E7B}"/>
                  </a:ext>
                </a:extLst>
              </p:cNvPr>
              <p:cNvGrpSpPr/>
              <p:nvPr/>
            </p:nvGrpSpPr>
            <p:grpSpPr>
              <a:xfrm>
                <a:off x="5531780" y="1767765"/>
                <a:ext cx="2311895" cy="2362363"/>
                <a:chOff x="4288995" y="1722120"/>
                <a:chExt cx="2311895" cy="2362363"/>
              </a:xfrm>
            </p:grpSpPr>
            <p:sp>
              <p:nvSpPr>
                <p:cNvPr id="22" name="Rektangel 21"/>
                <p:cNvSpPr/>
                <p:nvPr/>
              </p:nvSpPr>
              <p:spPr>
                <a:xfrm>
                  <a:off x="4293525" y="2211464"/>
                  <a:ext cx="2306971" cy="404990"/>
                </a:xfrm>
                <a:prstGeom prst="rect">
                  <a:avLst/>
                </a:prstGeom>
                <a:solidFill>
                  <a:srgbClr val="266782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BH Tekst"/>
                      <a:ea typeface="+mn-ea"/>
                      <a:cs typeface="+mn-cs"/>
                    </a:rPr>
                    <a:t>Område Valby/ Vesterbro/</a:t>
                  </a:r>
                  <a:r>
                    <a:rPr kumimoji="0" lang="da-DK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BH Tekst"/>
                      <a:ea typeface="+mn-ea"/>
                      <a:cs typeface="+mn-cs"/>
                    </a:rPr>
                    <a:t>Kgs</a:t>
                  </a:r>
                  <a:r>
                    <a:rPr kumimoji="0" lang="da-D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BH Tekst"/>
                      <a:ea typeface="+mn-ea"/>
                      <a:cs typeface="+mn-cs"/>
                    </a:rPr>
                    <a:t>. Enghave</a:t>
                  </a:r>
                </a:p>
              </p:txBody>
            </p:sp>
            <p:sp>
              <p:nvSpPr>
                <p:cNvPr id="24" name="Rektangel 23"/>
                <p:cNvSpPr/>
                <p:nvPr/>
              </p:nvSpPr>
              <p:spPr>
                <a:xfrm>
                  <a:off x="4293525" y="1722120"/>
                  <a:ext cx="2306971" cy="404990"/>
                </a:xfrm>
                <a:prstGeom prst="rect">
                  <a:avLst/>
                </a:prstGeom>
                <a:solidFill>
                  <a:srgbClr val="266782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BH Tekst" panose="00000500000000000000" pitchFamily="2" charset="0"/>
                      <a:ea typeface="+mn-ea"/>
                      <a:cs typeface="+mn-cs"/>
                    </a:rPr>
                    <a:t>Område Amager</a:t>
                  </a:r>
                </a:p>
              </p:txBody>
            </p:sp>
            <p:sp>
              <p:nvSpPr>
                <p:cNvPr id="26" name="Rektangel 25"/>
                <p:cNvSpPr/>
                <p:nvPr/>
              </p:nvSpPr>
              <p:spPr>
                <a:xfrm>
                  <a:off x="4288995" y="2700808"/>
                  <a:ext cx="2306971" cy="404990"/>
                </a:xfrm>
                <a:prstGeom prst="rect">
                  <a:avLst/>
                </a:prstGeom>
                <a:solidFill>
                  <a:srgbClr val="266782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BH Tekst" panose="00000500000000000000" pitchFamily="2" charset="0"/>
                      <a:ea typeface="+mn-ea"/>
                      <a:cs typeface="+mn-cs"/>
                    </a:rPr>
                    <a:t>Område Nord</a:t>
                  </a:r>
                </a:p>
              </p:txBody>
            </p:sp>
            <p:sp>
              <p:nvSpPr>
                <p:cNvPr id="27" name="Rektangel 26"/>
                <p:cNvSpPr/>
                <p:nvPr/>
              </p:nvSpPr>
              <p:spPr>
                <a:xfrm>
                  <a:off x="4288995" y="3190152"/>
                  <a:ext cx="2306971" cy="404990"/>
                </a:xfrm>
                <a:prstGeom prst="rect">
                  <a:avLst/>
                </a:prstGeom>
                <a:solidFill>
                  <a:srgbClr val="266782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BH Tekst" panose="00000500000000000000" pitchFamily="2" charset="0"/>
                      <a:ea typeface="+mn-ea"/>
                      <a:cs typeface="+mn-cs"/>
                    </a:rPr>
                    <a:t>Område Indre by/Østerbro</a:t>
                  </a:r>
                </a:p>
              </p:txBody>
            </p:sp>
            <p:sp>
              <p:nvSpPr>
                <p:cNvPr id="8" name="Rektangel 7">
                  <a:extLst>
                    <a:ext uri="{FF2B5EF4-FFF2-40B4-BE49-F238E27FC236}">
                      <a16:creationId xmlns:a16="http://schemas.microsoft.com/office/drawing/2014/main" id="{F5C87D14-4391-25D8-A8D5-BD30C21EBB48}"/>
                    </a:ext>
                  </a:extLst>
                </p:cNvPr>
                <p:cNvSpPr/>
                <p:nvPr/>
              </p:nvSpPr>
              <p:spPr>
                <a:xfrm>
                  <a:off x="4288995" y="3679494"/>
                  <a:ext cx="2311895" cy="404989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7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BH Tekst" panose="00000500000000000000" pitchFamily="2" charset="0"/>
                      <a:ea typeface="+mn-ea"/>
                      <a:cs typeface="+mn-cs"/>
                    </a:rPr>
                    <a:t>Bydækkende Center for Unge og Special </a:t>
                  </a:r>
                </a:p>
              </p:txBody>
            </p:sp>
          </p:grp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6046CAB8-1263-2F03-F63D-09E7DE0421B7}"/>
                </a:ext>
              </a:extLst>
            </p:cNvPr>
            <p:cNvGrpSpPr/>
            <p:nvPr/>
          </p:nvGrpSpPr>
          <p:grpSpPr>
            <a:xfrm>
              <a:off x="4977518" y="5266093"/>
              <a:ext cx="3431457" cy="1187248"/>
              <a:chOff x="3851204" y="4422633"/>
              <a:chExt cx="3431457" cy="1187248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63FEBB64-EFE1-B5E1-9ED3-B137B7D06188}"/>
                  </a:ext>
                </a:extLst>
              </p:cNvPr>
              <p:cNvSpPr/>
              <p:nvPr/>
            </p:nvSpPr>
            <p:spPr>
              <a:xfrm>
                <a:off x="3851204" y="4422633"/>
                <a:ext cx="3431457" cy="1187248"/>
              </a:xfrm>
              <a:prstGeom prst="rect">
                <a:avLst/>
              </a:prstGeom>
              <a:solidFill>
                <a:srgbClr val="266782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7CB523C-0981-CC90-F46F-0E0C21D7F333}"/>
                  </a:ext>
                </a:extLst>
              </p:cNvPr>
              <p:cNvSpPr/>
              <p:nvPr/>
            </p:nvSpPr>
            <p:spPr>
              <a:xfrm>
                <a:off x="3999582" y="4565207"/>
                <a:ext cx="1441832" cy="91935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BH Tekst" panose="00000500000000000000" pitchFamily="2" charset="0"/>
                    <a:ea typeface="+mn-ea"/>
                    <a:cs typeface="+mn-cs"/>
                  </a:rPr>
                  <a:t>Organisation og </a:t>
                </a:r>
                <a:r>
                  <a:rPr lang="da-DK" sz="1200" dirty="0">
                    <a:solidFill>
                      <a:prstClr val="white"/>
                    </a:solidFill>
                    <a:latin typeface="KBH Tekst" panose="00000500000000000000" pitchFamily="2" charset="0"/>
                  </a:rPr>
                  <a:t>Politik</a:t>
                </a:r>
                <a:endPara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FE5737E-FDE5-5597-2F3B-15A64D4D3DB2}"/>
                  </a:ext>
                </a:extLst>
              </p:cNvPr>
              <p:cNvSpPr/>
              <p:nvPr/>
            </p:nvSpPr>
            <p:spPr>
              <a:xfrm>
                <a:off x="5641121" y="4568753"/>
                <a:ext cx="1441832" cy="91036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BH Tekst" panose="00000500000000000000" pitchFamily="2" charset="0"/>
                    <a:ea typeface="+mn-ea"/>
                    <a:cs typeface="+mn-cs"/>
                  </a:rPr>
                  <a:t>Administrativt Ressourcecenter</a:t>
                </a:r>
              </a:p>
            </p:txBody>
          </p:sp>
        </p:grpSp>
      </p:grp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AED26049-184C-D1BF-25B3-B0A1A7ECAF0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186260" y="5859717"/>
            <a:ext cx="791258" cy="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64F6C102-3DE2-F489-2EB5-F6B37927F7CD}"/>
              </a:ext>
            </a:extLst>
          </p:cNvPr>
          <p:cNvGrpSpPr/>
          <p:nvPr/>
        </p:nvGrpSpPr>
        <p:grpSpPr>
          <a:xfrm>
            <a:off x="3396603" y="2638988"/>
            <a:ext cx="1548000" cy="619916"/>
            <a:chOff x="-106098" y="5162390"/>
            <a:chExt cx="1548000" cy="61991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CD2B0C02-44A1-573E-05A9-6D86F041D647}"/>
                </a:ext>
              </a:extLst>
            </p:cNvPr>
            <p:cNvSpPr/>
            <p:nvPr/>
          </p:nvSpPr>
          <p:spPr>
            <a:xfrm>
              <a:off x="-106098" y="5162390"/>
              <a:ext cx="1548000" cy="619916"/>
            </a:xfrm>
            <a:prstGeom prst="rect">
              <a:avLst/>
            </a:prstGeom>
            <a:solidFill>
              <a:srgbClr val="26678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F9288C3-19EF-C072-E2E1-6633428EFEDF}"/>
                </a:ext>
              </a:extLst>
            </p:cNvPr>
            <p:cNvSpPr/>
            <p:nvPr/>
          </p:nvSpPr>
          <p:spPr>
            <a:xfrm>
              <a:off x="-39974" y="5247086"/>
              <a:ext cx="1408592" cy="461722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 Tekst" panose="00000500000000000000" pitchFamily="2" charset="0"/>
                  <a:ea typeface="+mn-ea"/>
                  <a:cs typeface="+mn-cs"/>
                </a:rPr>
                <a:t>Direktionen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050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314E7414-EA8E-F520-F583-4E2567E07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68" y="2476925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56" name="Afrundet rektangel 50">
            <a:extLst>
              <a:ext uri="{FF2B5EF4-FFF2-40B4-BE49-F238E27FC236}">
                <a16:creationId xmlns:a16="http://schemas.microsoft.com/office/drawing/2014/main" id="{0BF38145-91DF-4374-8B2D-0EC6226E4070}"/>
              </a:ext>
            </a:extLst>
          </p:cNvPr>
          <p:cNvSpPr/>
          <p:nvPr/>
        </p:nvSpPr>
        <p:spPr>
          <a:xfrm>
            <a:off x="3882000" y="1411814"/>
            <a:ext cx="4500000" cy="414000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Økonomichef</a:t>
            </a:r>
          </a:p>
        </p:txBody>
      </p:sp>
      <p:sp>
        <p:nvSpPr>
          <p:cNvPr id="94" name="Afrundet rektangel 93"/>
          <p:cNvSpPr/>
          <p:nvPr/>
        </p:nvSpPr>
        <p:spPr>
          <a:xfrm>
            <a:off x="8542484" y="1947216"/>
            <a:ext cx="3492000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Digitalisering og Administrativ understøttelse</a:t>
            </a:r>
          </a:p>
        </p:txBody>
      </p:sp>
      <p:sp>
        <p:nvSpPr>
          <p:cNvPr id="76" name="Titel 4"/>
          <p:cNvSpPr txBox="1">
            <a:spLocks/>
          </p:cNvSpPr>
          <p:nvPr/>
        </p:nvSpPr>
        <p:spPr>
          <a:xfrm>
            <a:off x="3266822" y="532726"/>
            <a:ext cx="5658357" cy="79310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14148" rtl="0" eaLnBrk="1" fontAlgn="auto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Demibold" panose="00000700000000000000" pitchFamily="2" charset="0"/>
                <a:ea typeface="+mn-ea"/>
                <a:cs typeface="+mn-cs"/>
              </a:rPr>
              <a:t>Administrativt Ressourcecenter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BH D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208659" y="5273021"/>
            <a:ext cx="1008000" cy="1058730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" panose="00000500000000000000" pitchFamily="2" charset="0"/>
              </a:rPr>
              <a:t>BUF Teknik og Ejendoms-service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</a:t>
            </a:r>
          </a:p>
        </p:txBody>
      </p:sp>
      <p:sp>
        <p:nvSpPr>
          <p:cNvPr id="49" name="Rektangel 48"/>
          <p:cNvSpPr/>
          <p:nvPr/>
        </p:nvSpPr>
        <p:spPr>
          <a:xfrm>
            <a:off x="1355776" y="5269377"/>
            <a:ext cx="1008000" cy="1062374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Dagplejen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</a:t>
            </a:r>
          </a:p>
        </p:txBody>
      </p:sp>
      <p:sp>
        <p:nvSpPr>
          <p:cNvPr id="73" name="Rektangel 72"/>
          <p:cNvSpPr/>
          <p:nvPr/>
        </p:nvSpPr>
        <p:spPr>
          <a:xfrm>
            <a:off x="161782" y="2630647"/>
            <a:ext cx="11938755" cy="2485486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173602" y="1330434"/>
            <a:ext cx="11926935" cy="1145911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239824" y="2724677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Bygnings-drift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 </a:t>
            </a: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58" name="Afrundet rektangel 57"/>
          <p:cNvSpPr/>
          <p:nvPr/>
        </p:nvSpPr>
        <p:spPr>
          <a:xfrm>
            <a:off x="3882000" y="1943489"/>
            <a:ext cx="4500000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Økonomi og IT-drift</a:t>
            </a:r>
          </a:p>
        </p:txBody>
      </p:sp>
      <p:sp>
        <p:nvSpPr>
          <p:cNvPr id="60" name="Rektangel 59"/>
          <p:cNvSpPr/>
          <p:nvPr/>
        </p:nvSpPr>
        <p:spPr>
          <a:xfrm>
            <a:off x="2631462" y="2737075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Kapacitet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 </a:t>
            </a:r>
          </a:p>
        </p:txBody>
      </p: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D09F16CE-3AA2-4418-BA81-6D3B5F96F5FE}"/>
              </a:ext>
            </a:extLst>
          </p:cNvPr>
          <p:cNvCxnSpPr>
            <a:cxnSpLocks/>
          </p:cNvCxnSpPr>
          <p:nvPr/>
        </p:nvCxnSpPr>
        <p:spPr>
          <a:xfrm>
            <a:off x="2747649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D09F16CE-3AA2-4418-BA81-6D3B5F96F5FE}"/>
              </a:ext>
            </a:extLst>
          </p:cNvPr>
          <p:cNvCxnSpPr>
            <a:cxnSpLocks/>
          </p:cNvCxnSpPr>
          <p:nvPr/>
        </p:nvCxnSpPr>
        <p:spPr>
          <a:xfrm>
            <a:off x="5661291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ktangel 82"/>
          <p:cNvSpPr/>
          <p:nvPr/>
        </p:nvSpPr>
        <p:spPr>
          <a:xfrm>
            <a:off x="3827281" y="2737075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Regnskab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</a:t>
            </a:r>
          </a:p>
        </p:txBody>
      </p:sp>
      <p:sp>
        <p:nvSpPr>
          <p:cNvPr id="87" name="Rektangel 86"/>
          <p:cNvSpPr/>
          <p:nvPr/>
        </p:nvSpPr>
        <p:spPr>
          <a:xfrm>
            <a:off x="7414738" y="2724677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BUF 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</a:t>
            </a:r>
          </a:p>
        </p:txBody>
      </p:sp>
      <p:cxnSp>
        <p:nvCxnSpPr>
          <p:cNvPr id="88" name="Lige forbindelse 87">
            <a:extLst>
              <a:ext uri="{FF2B5EF4-FFF2-40B4-BE49-F238E27FC236}">
                <a16:creationId xmlns:a16="http://schemas.microsoft.com/office/drawing/2014/main" id="{D09F16CE-3AA2-4418-BA81-6D3B5F96F5FE}"/>
              </a:ext>
            </a:extLst>
          </p:cNvPr>
          <p:cNvCxnSpPr>
            <a:cxnSpLocks/>
          </p:cNvCxnSpPr>
          <p:nvPr/>
        </p:nvCxnSpPr>
        <p:spPr>
          <a:xfrm>
            <a:off x="7955521" y="2476778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/>
          <p:cNvSpPr/>
          <p:nvPr/>
        </p:nvSpPr>
        <p:spPr>
          <a:xfrm>
            <a:off x="8610557" y="2737075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1" dirty="0">
              <a:solidFill>
                <a:prstClr val="white"/>
              </a:solidFill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</a:t>
            </a:r>
          </a:p>
        </p:txBody>
      </p:sp>
      <p:cxnSp>
        <p:nvCxnSpPr>
          <p:cNvPr id="92" name="Lige forbindelse 91">
            <a:extLst>
              <a:ext uri="{FF2B5EF4-FFF2-40B4-BE49-F238E27FC236}">
                <a16:creationId xmlns:a16="http://schemas.microsoft.com/office/drawing/2014/main" id="{D09F16CE-3AA2-4418-BA81-6D3B5F96F5FE}"/>
              </a:ext>
            </a:extLst>
          </p:cNvPr>
          <p:cNvCxnSpPr>
            <a:cxnSpLocks/>
          </p:cNvCxnSpPr>
          <p:nvPr/>
        </p:nvCxnSpPr>
        <p:spPr>
          <a:xfrm>
            <a:off x="8906909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ge forbindelse 95">
            <a:extLst>
              <a:ext uri="{FF2B5EF4-FFF2-40B4-BE49-F238E27FC236}">
                <a16:creationId xmlns:a16="http://schemas.microsoft.com/office/drawing/2014/main" id="{D09F16CE-3AA2-4418-BA81-6D3B5F96F5FE}"/>
              </a:ext>
            </a:extLst>
          </p:cNvPr>
          <p:cNvCxnSpPr>
            <a:cxnSpLocks/>
          </p:cNvCxnSpPr>
          <p:nvPr/>
        </p:nvCxnSpPr>
        <p:spPr>
          <a:xfrm>
            <a:off x="9982864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frundet rektangel 97"/>
          <p:cNvSpPr/>
          <p:nvPr/>
        </p:nvSpPr>
        <p:spPr>
          <a:xfrm>
            <a:off x="8542484" y="1411814"/>
            <a:ext cx="3492000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 Tekst" panose="00000500000000000000" pitchFamily="2" charset="0"/>
              </a:rPr>
              <a:t>Centerchef</a:t>
            </a:r>
          </a:p>
        </p:txBody>
      </p: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D09F16CE-3AA2-4418-BA81-6D3B5F96F5FE}"/>
              </a:ext>
            </a:extLst>
          </p:cNvPr>
          <p:cNvCxnSpPr>
            <a:cxnSpLocks/>
          </p:cNvCxnSpPr>
          <p:nvPr/>
        </p:nvCxnSpPr>
        <p:spPr>
          <a:xfrm>
            <a:off x="11290377" y="2468877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frundet rektangel 50"/>
          <p:cNvSpPr/>
          <p:nvPr/>
        </p:nvSpPr>
        <p:spPr>
          <a:xfrm>
            <a:off x="256934" y="1413511"/>
            <a:ext cx="3456000" cy="414000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Centerchef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15DBC35-2EAF-4E59-94AA-3C5A9815E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3" y="2488621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62" name="Rektangel 61">
            <a:extLst>
              <a:ext uri="{FF2B5EF4-FFF2-40B4-BE49-F238E27FC236}">
                <a16:creationId xmlns:a16="http://schemas.microsoft.com/office/drawing/2014/main" id="{47DC4D7D-D30D-4E03-B392-EF0F1E644AA0}"/>
              </a:ext>
            </a:extLst>
          </p:cNvPr>
          <p:cNvSpPr/>
          <p:nvPr/>
        </p:nvSpPr>
        <p:spPr>
          <a:xfrm>
            <a:off x="1435643" y="2717291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Pladsanvis-ningen</a:t>
            </a: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</a:t>
            </a:r>
          </a:p>
        </p:txBody>
      </p:sp>
      <p:sp>
        <p:nvSpPr>
          <p:cNvPr id="65" name="Afrundet rektangel 81">
            <a:extLst>
              <a:ext uri="{FF2B5EF4-FFF2-40B4-BE49-F238E27FC236}">
                <a16:creationId xmlns:a16="http://schemas.microsoft.com/office/drawing/2014/main" id="{6A53D1ED-DB87-4F42-8AA0-DF9E501DD5BE}"/>
              </a:ext>
            </a:extLst>
          </p:cNvPr>
          <p:cNvSpPr/>
          <p:nvPr/>
        </p:nvSpPr>
        <p:spPr>
          <a:xfrm>
            <a:off x="256934" y="1947216"/>
            <a:ext cx="3456000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Ressourcestyring</a:t>
            </a:r>
          </a:p>
        </p:txBody>
      </p:sp>
      <p:cxnSp>
        <p:nvCxnSpPr>
          <p:cNvPr id="78" name="Lige forbindelse 77">
            <a:extLst>
              <a:ext uri="{FF2B5EF4-FFF2-40B4-BE49-F238E27FC236}">
                <a16:creationId xmlns:a16="http://schemas.microsoft.com/office/drawing/2014/main" id="{0A694CC7-3A2F-4499-B378-2EFA51BEB08E}"/>
              </a:ext>
            </a:extLst>
          </p:cNvPr>
          <p:cNvCxnSpPr>
            <a:cxnSpLocks/>
          </p:cNvCxnSpPr>
          <p:nvPr/>
        </p:nvCxnSpPr>
        <p:spPr>
          <a:xfrm>
            <a:off x="81492" y="1620794"/>
            <a:ext cx="0" cy="4032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ge forbindelse 83">
            <a:extLst>
              <a:ext uri="{FF2B5EF4-FFF2-40B4-BE49-F238E27FC236}">
                <a16:creationId xmlns:a16="http://schemas.microsoft.com/office/drawing/2014/main" id="{464C388A-9023-40FB-9137-5391D7CB68A5}"/>
              </a:ext>
            </a:extLst>
          </p:cNvPr>
          <p:cNvCxnSpPr>
            <a:cxnSpLocks/>
          </p:cNvCxnSpPr>
          <p:nvPr/>
        </p:nvCxnSpPr>
        <p:spPr>
          <a:xfrm>
            <a:off x="1829293" y="5116133"/>
            <a:ext cx="0" cy="148862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Lige forbindelse 101">
            <a:extLst>
              <a:ext uri="{FF2B5EF4-FFF2-40B4-BE49-F238E27FC236}">
                <a16:creationId xmlns:a16="http://schemas.microsoft.com/office/drawing/2014/main" id="{7A37B1D2-6CFC-4AB0-B5DF-C33097303367}"/>
              </a:ext>
            </a:extLst>
          </p:cNvPr>
          <p:cNvCxnSpPr>
            <a:cxnSpLocks/>
          </p:cNvCxnSpPr>
          <p:nvPr/>
        </p:nvCxnSpPr>
        <p:spPr>
          <a:xfrm>
            <a:off x="1667424" y="2472660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542C99AF-C807-0710-21AD-EE8EE82EBFD2}"/>
              </a:ext>
            </a:extLst>
          </p:cNvPr>
          <p:cNvSpPr/>
          <p:nvPr/>
        </p:nvSpPr>
        <p:spPr>
          <a:xfrm>
            <a:off x="10880670" y="2737075"/>
            <a:ext cx="1173965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4F32BD-1CA4-03F6-FAC9-427A60DF1561}"/>
              </a:ext>
            </a:extLst>
          </p:cNvPr>
          <p:cNvSpPr/>
          <p:nvPr/>
        </p:nvSpPr>
        <p:spPr>
          <a:xfrm>
            <a:off x="6218919" y="2724677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Leder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0FDC1DF-264E-3C46-8C7E-0AEC84522CAF}"/>
              </a:ext>
            </a:extLst>
          </p:cNvPr>
          <p:cNvSpPr/>
          <p:nvPr/>
        </p:nvSpPr>
        <p:spPr>
          <a:xfrm>
            <a:off x="9806376" y="2724677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KBH Tekst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80CDF10-8D75-FFAC-B5BF-1833B35DE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64" y="2488621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BCED4A7-924D-990D-A4A4-38C9E171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24" y="2476675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4281DAC-7531-1CB4-8F94-C4719D0C5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53" y="2488621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A470109E-1122-15B9-AC5C-46B6EEF9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600" y="2476345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9BEEF0F-E394-0F1C-4F84-A7F756968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024" y="2478171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76D9A99D-D66C-3188-62A2-074A274A64BB}"/>
              </a:ext>
            </a:extLst>
          </p:cNvPr>
          <p:cNvSpPr txBox="1"/>
          <p:nvPr/>
        </p:nvSpPr>
        <p:spPr>
          <a:xfrm>
            <a:off x="9785746" y="2769094"/>
            <a:ext cx="104708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" panose="00000500000000000000" pitchFamily="2" charset="0"/>
              </a:rPr>
              <a:t>Task Force for Administrativ Digital Omstilling</a:t>
            </a:r>
          </a:p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" panose="00000500000000000000" pitchFamily="2" charset="0"/>
              </a:rPr>
              <a:t>og</a:t>
            </a:r>
          </a:p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" panose="00000500000000000000" pitchFamily="2" charset="0"/>
              </a:rPr>
              <a:t>Procesenhed 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3AEA7CD-17E5-56B8-9659-D199FE62AD03}"/>
              </a:ext>
            </a:extLst>
          </p:cNvPr>
          <p:cNvSpPr txBox="1"/>
          <p:nvPr/>
        </p:nvSpPr>
        <p:spPr>
          <a:xfrm>
            <a:off x="9796844" y="3550400"/>
            <a:ext cx="1005159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/>
                <a:ea typeface="+mn-ea"/>
                <a:cs typeface="+mn-cs"/>
              </a:rPr>
              <a:t>Leder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9A1E33F-FA6B-8E4A-4A66-15690D9D1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55" y="2476709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DA09924-D6C1-944B-72D4-6AD1A69AF81A}"/>
              </a:ext>
            </a:extLst>
          </p:cNvPr>
          <p:cNvSpPr/>
          <p:nvPr/>
        </p:nvSpPr>
        <p:spPr>
          <a:xfrm>
            <a:off x="5023100" y="2724677"/>
            <a:ext cx="1008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Strategiske indkøb og Mad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Teamleder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D65C4B2C-D1D5-A3A4-B82F-D799FDF353EB}"/>
              </a:ext>
            </a:extLst>
          </p:cNvPr>
          <p:cNvSpPr txBox="1"/>
          <p:nvPr/>
        </p:nvSpPr>
        <p:spPr>
          <a:xfrm>
            <a:off x="10921631" y="2676915"/>
            <a:ext cx="1191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Administrative fællesskaber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B62815F-92E9-DE99-FE8D-F74F73A7DAEF}"/>
              </a:ext>
            </a:extLst>
          </p:cNvPr>
          <p:cNvSpPr txBox="1"/>
          <p:nvPr/>
        </p:nvSpPr>
        <p:spPr>
          <a:xfrm>
            <a:off x="10821667" y="2968714"/>
            <a:ext cx="12881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AMA leder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VVK og HNG leder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IBØ leder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>
                <a:solidFill>
                  <a:prstClr val="white"/>
                </a:solidFill>
                <a:latin typeface="KBH" panose="00000500000000000000" pitchFamily="2" charset="0"/>
              </a:rPr>
              <a:t>Nord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 leder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593384A0-C887-4A6E-F80B-A25B61ADA7CE}"/>
              </a:ext>
            </a:extLst>
          </p:cNvPr>
          <p:cNvSpPr txBox="1"/>
          <p:nvPr/>
        </p:nvSpPr>
        <p:spPr>
          <a:xfrm>
            <a:off x="8624525" y="2713159"/>
            <a:ext cx="1026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Digitalisering og Data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7A608168-1A1F-EC22-70C0-9DDA7DE617F7}"/>
              </a:ext>
            </a:extLst>
          </p:cNvPr>
          <p:cNvCxnSpPr>
            <a:cxnSpLocks/>
          </p:cNvCxnSpPr>
          <p:nvPr/>
        </p:nvCxnSpPr>
        <p:spPr>
          <a:xfrm rot="5400000">
            <a:off x="145114" y="5581471"/>
            <a:ext cx="0" cy="148862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61AE1089-C13A-4DD6-47F9-1A42B29AC7C9}"/>
              </a:ext>
            </a:extLst>
          </p:cNvPr>
          <p:cNvCxnSpPr>
            <a:cxnSpLocks/>
          </p:cNvCxnSpPr>
          <p:nvPr/>
        </p:nvCxnSpPr>
        <p:spPr>
          <a:xfrm flipH="1">
            <a:off x="81492" y="1632681"/>
            <a:ext cx="78450" cy="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>
            <a:extLst>
              <a:ext uri="{FF2B5EF4-FFF2-40B4-BE49-F238E27FC236}">
                <a16:creationId xmlns:a16="http://schemas.microsoft.com/office/drawing/2014/main" id="{33005077-1E79-08F1-7621-C62CF1540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149" y="2488621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666B7DE9-AB77-4741-8AC7-6CBD4CAC6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895" y="2476345"/>
            <a:ext cx="30483" cy="170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7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44CE4-0F39-C6D2-8B49-3EDB88536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34F74548-F7F1-A3D1-0B5A-48692E4C0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02" y="2476925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56" name="Afrundet rektangel 50">
            <a:extLst>
              <a:ext uri="{FF2B5EF4-FFF2-40B4-BE49-F238E27FC236}">
                <a16:creationId xmlns:a16="http://schemas.microsoft.com/office/drawing/2014/main" id="{94DB42D0-A62B-7748-9598-0CB95FD6B05B}"/>
              </a:ext>
            </a:extLst>
          </p:cNvPr>
          <p:cNvSpPr/>
          <p:nvPr/>
        </p:nvSpPr>
        <p:spPr>
          <a:xfrm>
            <a:off x="3372335" y="1432561"/>
            <a:ext cx="1717200" cy="414000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Policychef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</a:endParaRPr>
          </a:p>
        </p:txBody>
      </p:sp>
      <p:sp>
        <p:nvSpPr>
          <p:cNvPr id="94" name="Afrundet rektangel 93">
            <a:extLst>
              <a:ext uri="{FF2B5EF4-FFF2-40B4-BE49-F238E27FC236}">
                <a16:creationId xmlns:a16="http://schemas.microsoft.com/office/drawing/2014/main" id="{3B566186-B527-8621-390F-2765F6D5EB5D}"/>
              </a:ext>
            </a:extLst>
          </p:cNvPr>
          <p:cNvSpPr/>
          <p:nvPr/>
        </p:nvSpPr>
        <p:spPr>
          <a:xfrm>
            <a:off x="6895958" y="1966266"/>
            <a:ext cx="4982332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HR &amp; Jura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4985A182-0CE9-7BA6-F289-C812BCE72A97}"/>
              </a:ext>
            </a:extLst>
          </p:cNvPr>
          <p:cNvSpPr/>
          <p:nvPr/>
        </p:nvSpPr>
        <p:spPr>
          <a:xfrm>
            <a:off x="280131" y="2630647"/>
            <a:ext cx="11662642" cy="2485486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A10936EB-488A-FEBA-1BC9-6F5FF84E8A43}"/>
              </a:ext>
            </a:extLst>
          </p:cNvPr>
          <p:cNvSpPr/>
          <p:nvPr/>
        </p:nvSpPr>
        <p:spPr>
          <a:xfrm>
            <a:off x="280130" y="1330434"/>
            <a:ext cx="11662642" cy="1145911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A677292-70CF-98D9-CC94-C4DEFCDE4805}"/>
              </a:ext>
            </a:extLst>
          </p:cNvPr>
          <p:cNvSpPr/>
          <p:nvPr/>
        </p:nvSpPr>
        <p:spPr>
          <a:xfrm>
            <a:off x="337586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Direktions- og borg-mester-betjening</a:t>
            </a:r>
          </a:p>
          <a:p>
            <a:pPr lvl="0" algn="ctr">
              <a:defRPr/>
            </a:pP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  <a:ea typeface="Calibri" panose="020F0502020204030204" pitchFamily="34" charset="0"/>
              </a:rPr>
              <a:t>Leder</a:t>
            </a: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6C37467C-B1A1-FABE-BD6F-F93BAA385A0B}"/>
              </a:ext>
            </a:extLst>
          </p:cNvPr>
          <p:cNvSpPr/>
          <p:nvPr/>
        </p:nvSpPr>
        <p:spPr>
          <a:xfrm>
            <a:off x="3372335" y="1962539"/>
            <a:ext cx="3448039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Læring &amp; Politik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92B6417A-B3F0-F13A-CD1C-C541039EA183}"/>
              </a:ext>
            </a:extLst>
          </p:cNvPr>
          <p:cNvSpPr/>
          <p:nvPr/>
        </p:nvSpPr>
        <p:spPr>
          <a:xfrm>
            <a:off x="2360752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Udvalgs-team</a:t>
            </a:r>
          </a:p>
        </p:txBody>
      </p: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6D48766B-89CC-A99A-4E50-103B5593BD77}"/>
              </a:ext>
            </a:extLst>
          </p:cNvPr>
          <p:cNvCxnSpPr>
            <a:cxnSpLocks/>
          </p:cNvCxnSpPr>
          <p:nvPr/>
        </p:nvCxnSpPr>
        <p:spPr>
          <a:xfrm>
            <a:off x="2430083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824DF5A4-3F3D-0EEC-7A03-919A4EBD8E6B}"/>
              </a:ext>
            </a:extLst>
          </p:cNvPr>
          <p:cNvCxnSpPr>
            <a:cxnSpLocks/>
          </p:cNvCxnSpPr>
          <p:nvPr/>
        </p:nvCxnSpPr>
        <p:spPr>
          <a:xfrm>
            <a:off x="5343725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ktangel 82">
            <a:extLst>
              <a:ext uri="{FF2B5EF4-FFF2-40B4-BE49-F238E27FC236}">
                <a16:creationId xmlns:a16="http://schemas.microsoft.com/office/drawing/2014/main" id="{07989762-D958-0F8A-504D-F2C3890F89E3}"/>
              </a:ext>
            </a:extLst>
          </p:cNvPr>
          <p:cNvSpPr/>
          <p:nvPr/>
        </p:nvSpPr>
        <p:spPr>
          <a:xfrm>
            <a:off x="3372335" y="2724911"/>
            <a:ext cx="16409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Analyse og ledelses-information</a:t>
            </a:r>
          </a:p>
          <a:p>
            <a:pPr lvl="0" algn="ctr">
              <a:defRPr/>
            </a:pP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Teamkoordinator</a:t>
            </a:r>
          </a:p>
          <a:p>
            <a:pPr algn="ctr">
              <a:defRPr/>
            </a:pPr>
            <a:endParaRPr lang="da-DK" sz="1000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Læseenheden</a:t>
            </a:r>
          </a:p>
          <a:p>
            <a:pPr algn="ctr">
              <a:defRPr/>
            </a:pP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Teamleder </a:t>
            </a:r>
          </a:p>
          <a:p>
            <a:pPr lvl="0" algn="ctr">
              <a:defRPr/>
            </a:pP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Ressourcer</a:t>
            </a:r>
          </a:p>
          <a:p>
            <a:pPr lvl="0" algn="ctr"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</a:endParaRP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B620857B-1242-54D1-2477-A2592FEEB44C}"/>
              </a:ext>
            </a:extLst>
          </p:cNvPr>
          <p:cNvSpPr/>
          <p:nvPr/>
        </p:nvSpPr>
        <p:spPr>
          <a:xfrm>
            <a:off x="6895958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Jura og </a:t>
            </a:r>
            <a:r>
              <a:rPr lang="da-DK" sz="1000" b="1" dirty="0" err="1">
                <a:solidFill>
                  <a:prstClr val="white"/>
                </a:solidFill>
                <a:latin typeface="KBH Tekst" panose="00000500000000000000" pitchFamily="2" charset="0"/>
              </a:rPr>
              <a:t>Forhand-ling</a:t>
            </a: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 </a:t>
            </a:r>
          </a:p>
          <a:p>
            <a:pPr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Leder</a:t>
            </a: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 </a:t>
            </a:r>
          </a:p>
          <a:p>
            <a:pPr algn="ctr">
              <a:defRPr/>
            </a:pPr>
            <a:endParaRPr lang="da-DK" sz="1000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Team-koordinator</a:t>
            </a:r>
          </a:p>
        </p:txBody>
      </p:sp>
      <p:cxnSp>
        <p:nvCxnSpPr>
          <p:cNvPr id="88" name="Lige forbindelse 87">
            <a:extLst>
              <a:ext uri="{FF2B5EF4-FFF2-40B4-BE49-F238E27FC236}">
                <a16:creationId xmlns:a16="http://schemas.microsoft.com/office/drawing/2014/main" id="{3B89DBE4-5897-A122-F080-713F6677CFFC}"/>
              </a:ext>
            </a:extLst>
          </p:cNvPr>
          <p:cNvCxnSpPr>
            <a:cxnSpLocks/>
          </p:cNvCxnSpPr>
          <p:nvPr/>
        </p:nvCxnSpPr>
        <p:spPr>
          <a:xfrm>
            <a:off x="7512448" y="2476778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0EE0BAFA-9094-61D3-9D10-27C0E3A84577}"/>
              </a:ext>
            </a:extLst>
          </p:cNvPr>
          <p:cNvSpPr/>
          <p:nvPr/>
        </p:nvSpPr>
        <p:spPr>
          <a:xfrm>
            <a:off x="8919124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 err="1">
                <a:solidFill>
                  <a:prstClr val="white"/>
                </a:solidFill>
                <a:latin typeface="KBH Tekst" panose="00000500000000000000" pitchFamily="2" charset="0"/>
              </a:rPr>
              <a:t>Rekrutte-ring</a:t>
            </a: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defRPr/>
            </a:pPr>
            <a:endParaRPr lang="da-DK" sz="1000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Team-</a:t>
            </a: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koordinator</a:t>
            </a:r>
          </a:p>
        </p:txBody>
      </p:sp>
      <p:cxnSp>
        <p:nvCxnSpPr>
          <p:cNvPr id="92" name="Lige forbindelse 91">
            <a:extLst>
              <a:ext uri="{FF2B5EF4-FFF2-40B4-BE49-F238E27FC236}">
                <a16:creationId xmlns:a16="http://schemas.microsoft.com/office/drawing/2014/main" id="{103CF7E1-16FA-1961-C7BA-5DF8E36A1795}"/>
              </a:ext>
            </a:extLst>
          </p:cNvPr>
          <p:cNvCxnSpPr>
            <a:cxnSpLocks/>
          </p:cNvCxnSpPr>
          <p:nvPr/>
        </p:nvCxnSpPr>
        <p:spPr>
          <a:xfrm>
            <a:off x="8589343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ge forbindelse 95">
            <a:extLst>
              <a:ext uri="{FF2B5EF4-FFF2-40B4-BE49-F238E27FC236}">
                <a16:creationId xmlns:a16="http://schemas.microsoft.com/office/drawing/2014/main" id="{97555F80-2A3B-5F38-F3BF-D325EAD89E73}"/>
              </a:ext>
            </a:extLst>
          </p:cNvPr>
          <p:cNvCxnSpPr>
            <a:cxnSpLocks/>
          </p:cNvCxnSpPr>
          <p:nvPr/>
        </p:nvCxnSpPr>
        <p:spPr>
          <a:xfrm>
            <a:off x="9665298" y="2478206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frundet rektangel 97">
            <a:extLst>
              <a:ext uri="{FF2B5EF4-FFF2-40B4-BE49-F238E27FC236}">
                <a16:creationId xmlns:a16="http://schemas.microsoft.com/office/drawing/2014/main" id="{E3D8488C-E6D5-DB94-7136-F569E01A941F}"/>
              </a:ext>
            </a:extLst>
          </p:cNvPr>
          <p:cNvSpPr/>
          <p:nvPr/>
        </p:nvSpPr>
        <p:spPr>
          <a:xfrm>
            <a:off x="6895958" y="1430864"/>
            <a:ext cx="4982332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1200" b="1" dirty="0">
                <a:solidFill>
                  <a:prstClr val="white"/>
                </a:solidFill>
                <a:latin typeface="KBH Tekst" panose="00000500000000000000" pitchFamily="2" charset="0"/>
              </a:rPr>
              <a:t>HR chef</a:t>
            </a:r>
          </a:p>
        </p:txBody>
      </p: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9FCE6E0F-3144-19E7-9069-E5F49A85F52F}"/>
              </a:ext>
            </a:extLst>
          </p:cNvPr>
          <p:cNvCxnSpPr>
            <a:cxnSpLocks/>
          </p:cNvCxnSpPr>
          <p:nvPr/>
        </p:nvCxnSpPr>
        <p:spPr>
          <a:xfrm>
            <a:off x="10972811" y="2468877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frundet rektangel 50">
            <a:extLst>
              <a:ext uri="{FF2B5EF4-FFF2-40B4-BE49-F238E27FC236}">
                <a16:creationId xmlns:a16="http://schemas.microsoft.com/office/drawing/2014/main" id="{72BE88B4-BE0D-5A28-6408-1D06F0F61231}"/>
              </a:ext>
            </a:extLst>
          </p:cNvPr>
          <p:cNvSpPr/>
          <p:nvPr/>
        </p:nvSpPr>
        <p:spPr>
          <a:xfrm>
            <a:off x="337586" y="1432561"/>
            <a:ext cx="2959166" cy="414000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>
              <a:defRPr/>
            </a:pPr>
            <a:r>
              <a:rPr lang="da-DK" sz="1200" b="1" dirty="0">
                <a:solidFill>
                  <a:prstClr val="white"/>
                </a:solidFill>
                <a:latin typeface="KBH" panose="00000500000000000000" pitchFamily="2" charset="0"/>
              </a:rPr>
              <a:t>Sekretariatschef</a:t>
            </a:r>
            <a:endParaRPr lang="da-DK" sz="1200" b="1" dirty="0">
              <a:solidFill>
                <a:prstClr val="white"/>
              </a:solidFill>
              <a:latin typeface="KBH Tekst" panose="00000500000000000000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ACB557E-FBEB-EED2-9CBA-5FA1082DE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23" y="2488621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62" name="Rektangel 61">
            <a:extLst>
              <a:ext uri="{FF2B5EF4-FFF2-40B4-BE49-F238E27FC236}">
                <a16:creationId xmlns:a16="http://schemas.microsoft.com/office/drawing/2014/main" id="{ED26EB7E-2C67-FAEF-3101-4BF7191C97D3}"/>
              </a:ext>
            </a:extLst>
          </p:cNvPr>
          <p:cNvSpPr/>
          <p:nvPr/>
        </p:nvSpPr>
        <p:spPr>
          <a:xfrm>
            <a:off x="1349169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Kommunikation og Presse</a:t>
            </a:r>
          </a:p>
          <a:p>
            <a:pPr lvl="0" algn="ctr">
              <a:defRPr/>
            </a:pP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Leder</a:t>
            </a:r>
          </a:p>
        </p:txBody>
      </p:sp>
      <p:sp>
        <p:nvSpPr>
          <p:cNvPr id="65" name="Afrundet rektangel 81">
            <a:extLst>
              <a:ext uri="{FF2B5EF4-FFF2-40B4-BE49-F238E27FC236}">
                <a16:creationId xmlns:a16="http://schemas.microsoft.com/office/drawing/2014/main" id="{4AD7D6E3-F663-D605-F637-0ECC23BCC819}"/>
              </a:ext>
            </a:extLst>
          </p:cNvPr>
          <p:cNvSpPr/>
          <p:nvPr/>
        </p:nvSpPr>
        <p:spPr>
          <a:xfrm>
            <a:off x="337586" y="1966266"/>
            <a:ext cx="2959166" cy="414192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Ledelsessekretariatet</a:t>
            </a:r>
          </a:p>
        </p:txBody>
      </p:sp>
      <p:cxnSp>
        <p:nvCxnSpPr>
          <p:cNvPr id="102" name="Lige forbindelse 101">
            <a:extLst>
              <a:ext uri="{FF2B5EF4-FFF2-40B4-BE49-F238E27FC236}">
                <a16:creationId xmlns:a16="http://schemas.microsoft.com/office/drawing/2014/main" id="{5B073954-39B9-2E39-3AED-2338AB64506B}"/>
              </a:ext>
            </a:extLst>
          </p:cNvPr>
          <p:cNvCxnSpPr>
            <a:cxnSpLocks/>
          </p:cNvCxnSpPr>
          <p:nvPr/>
        </p:nvCxnSpPr>
        <p:spPr>
          <a:xfrm>
            <a:off x="1349858" y="2472660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126D92F0-96F5-A26E-A3BC-492CB42D3B9B}"/>
              </a:ext>
            </a:extLst>
          </p:cNvPr>
          <p:cNvSpPr/>
          <p:nvPr/>
        </p:nvSpPr>
        <p:spPr>
          <a:xfrm>
            <a:off x="9930707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HR-Taskforce </a:t>
            </a: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 </a:t>
            </a:r>
          </a:p>
          <a:p>
            <a:pPr lvl="0" algn="ctr">
              <a:defRPr/>
            </a:pPr>
            <a:endParaRPr lang="da-DK" sz="1000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Team-</a:t>
            </a: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koordinator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783C42B-265D-5392-859E-E7B88B12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98" y="2488621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C667717-A646-FDD5-0401-551D66DDB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58" y="2476675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4D4B972-0397-4005-A039-A81BAF6E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940" y="2488621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E7F70A3-69D8-E596-E5D7-8E1C4EB2E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87" y="2476345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86D4E4C-950E-6813-ADEB-A3D1AD90C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458" y="2478171"/>
            <a:ext cx="30483" cy="170703"/>
          </a:xfrm>
          <a:prstGeom prst="rect">
            <a:avLst/>
          </a:prstGeom>
          <a:ln>
            <a:noFill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B531C89-6FDC-EA5F-FC22-BB465F2FF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073" y="2476709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80003DE-2205-4CE8-41CB-4F53D1757317}"/>
              </a:ext>
            </a:extLst>
          </p:cNvPr>
          <p:cNvSpPr/>
          <p:nvPr/>
        </p:nvSpPr>
        <p:spPr>
          <a:xfrm>
            <a:off x="5088818" y="2724911"/>
            <a:ext cx="1731557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Dagtilbud og skole</a:t>
            </a:r>
          </a:p>
          <a:p>
            <a:pPr algn="ctr">
              <a:defRPr/>
            </a:pP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algn="ctr">
              <a:defRPr/>
            </a:pPr>
            <a:r>
              <a:rPr lang="da-DK" sz="1000" b="1" dirty="0">
                <a:solidFill>
                  <a:schemeClr val="bg1"/>
                </a:solidFill>
                <a:latin typeface="KBH Tekst" panose="00000500000000000000" pitchFamily="2" charset="0"/>
              </a:rPr>
              <a:t>Kvalitetsteam</a:t>
            </a:r>
          </a:p>
          <a:p>
            <a:pPr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Teamkoordinator</a:t>
            </a:r>
          </a:p>
          <a:p>
            <a:pPr algn="ctr">
              <a:defRPr/>
            </a:pPr>
            <a:endParaRPr lang="da-DK" sz="1000" dirty="0">
              <a:solidFill>
                <a:schemeClr val="bg1"/>
              </a:solidFill>
              <a:latin typeface="KBH Tekst" panose="00000500000000000000" pitchFamily="2" charset="0"/>
            </a:endParaRPr>
          </a:p>
          <a:p>
            <a:pPr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Fagligt indhold og kvalitet</a:t>
            </a:r>
          </a:p>
          <a:p>
            <a:pPr algn="ctr">
              <a:defRPr/>
            </a:pP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33E2986-AD1D-4A3A-54B5-C180149CB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961" y="2488621"/>
            <a:ext cx="30483" cy="170703"/>
          </a:xfrm>
          <a:prstGeom prst="rect">
            <a:avLst/>
          </a:prstGeom>
          <a:ln>
            <a:noFill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30D448A-FC9D-5E9A-8DD4-57AD91C17C04}"/>
              </a:ext>
            </a:extLst>
          </p:cNvPr>
          <p:cNvSpPr/>
          <p:nvPr/>
        </p:nvSpPr>
        <p:spPr>
          <a:xfrm>
            <a:off x="10942291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MED og </a:t>
            </a:r>
            <a:r>
              <a:rPr lang="da-DK" sz="1000" b="1" dirty="0" err="1">
                <a:solidFill>
                  <a:prstClr val="white"/>
                </a:solidFill>
                <a:latin typeface="KBH Tekst" panose="00000500000000000000" pitchFamily="2" charset="0"/>
              </a:rPr>
              <a:t>Arbejds-miljø</a:t>
            </a: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 </a:t>
            </a:r>
          </a:p>
          <a:p>
            <a:pPr lvl="0" algn="ctr">
              <a:defRPr/>
            </a:pPr>
            <a:endParaRPr lang="da-DK" sz="1000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Team-</a:t>
            </a:r>
          </a:p>
          <a:p>
            <a:pPr lvl="0" algn="ctr"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koordinator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F1AA2ECE-241F-A1E5-B4EC-F9485F4F8170}"/>
              </a:ext>
            </a:extLst>
          </p:cNvPr>
          <p:cNvSpPr/>
          <p:nvPr/>
        </p:nvSpPr>
        <p:spPr>
          <a:xfrm>
            <a:off x="7907541" y="2724911"/>
            <a:ext cx="936000" cy="2267590"/>
          </a:xfrm>
          <a:prstGeom prst="rect">
            <a:avLst/>
          </a:prstGeom>
          <a:solidFill>
            <a:srgbClr val="266782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da-DK" sz="1000" b="1" dirty="0">
                <a:solidFill>
                  <a:prstClr val="white"/>
                </a:solidFill>
                <a:latin typeface="KBH Tekst" panose="00000500000000000000" pitchFamily="2" charset="0"/>
              </a:rPr>
              <a:t>Ledelse og </a:t>
            </a:r>
            <a:r>
              <a:rPr lang="da-DK" sz="1000" b="1" dirty="0" err="1">
                <a:solidFill>
                  <a:prstClr val="white"/>
                </a:solidFill>
                <a:latin typeface="KBH Tekst" panose="00000500000000000000" pitchFamily="2" charset="0"/>
              </a:rPr>
              <a:t>kompe-tencer</a:t>
            </a: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da-DK" sz="1000" dirty="0">
                <a:solidFill>
                  <a:prstClr val="white"/>
                </a:solidFill>
                <a:latin typeface="KBH Tekst" panose="00000500000000000000" pitchFamily="2" charset="0"/>
              </a:rPr>
              <a:t>Leder</a:t>
            </a:r>
            <a:endParaRPr lang="da-DK" sz="1000" b="1" dirty="0">
              <a:solidFill>
                <a:prstClr val="white"/>
              </a:solidFill>
              <a:latin typeface="KBH Tekst" panose="00000500000000000000" pitchFamily="2" charset="0"/>
            </a:endParaRPr>
          </a:p>
        </p:txBody>
      </p:sp>
      <p:sp>
        <p:nvSpPr>
          <p:cNvPr id="4" name="Afrundet rektangel 50">
            <a:extLst>
              <a:ext uri="{FF2B5EF4-FFF2-40B4-BE49-F238E27FC236}">
                <a16:creationId xmlns:a16="http://schemas.microsoft.com/office/drawing/2014/main" id="{24136595-1558-BA0D-0137-EBA4B280E746}"/>
              </a:ext>
            </a:extLst>
          </p:cNvPr>
          <p:cNvSpPr/>
          <p:nvPr/>
        </p:nvSpPr>
        <p:spPr>
          <a:xfrm>
            <a:off x="5103175" y="1432561"/>
            <a:ext cx="1717200" cy="414000"/>
          </a:xfrm>
          <a:prstGeom prst="rect">
            <a:avLst/>
          </a:prstGeom>
          <a:solidFill>
            <a:srgbClr val="2667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</a:rPr>
              <a:t>Policychef</a:t>
            </a: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F0B8F24-BE64-41D3-5668-A29A3475F5F8}"/>
              </a:ext>
            </a:extLst>
          </p:cNvPr>
          <p:cNvCxnSpPr>
            <a:cxnSpLocks/>
          </p:cNvCxnSpPr>
          <p:nvPr/>
        </p:nvCxnSpPr>
        <p:spPr>
          <a:xfrm>
            <a:off x="8426849" y="2494707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3E99420-CC62-A7AE-41C6-CF624AE6706D}"/>
              </a:ext>
            </a:extLst>
          </p:cNvPr>
          <p:cNvCxnSpPr>
            <a:cxnSpLocks/>
          </p:cNvCxnSpPr>
          <p:nvPr/>
        </p:nvCxnSpPr>
        <p:spPr>
          <a:xfrm>
            <a:off x="8426849" y="2494705"/>
            <a:ext cx="0" cy="148862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7C95C191-F6B4-032D-9408-7FE40A700C1C}"/>
              </a:ext>
            </a:extLst>
          </p:cNvPr>
          <p:cNvSpPr txBox="1">
            <a:spLocks/>
          </p:cNvSpPr>
          <p:nvPr/>
        </p:nvSpPr>
        <p:spPr>
          <a:xfrm>
            <a:off x="3266822" y="532726"/>
            <a:ext cx="5658357" cy="79310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14148" rtl="0" eaLnBrk="1" fontAlgn="auto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Demibold" panose="00000700000000000000" pitchFamily="2" charset="0"/>
                <a:ea typeface="+mn-ea"/>
                <a:cs typeface="+mn-cs"/>
              </a:rPr>
              <a:t>Organisation og Politik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BH Demibold" panose="00000700000000000000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35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2E05-C5A5-6B4C-0ED2-C5DDCBAC4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4">
            <a:extLst>
              <a:ext uri="{FF2B5EF4-FFF2-40B4-BE49-F238E27FC236}">
                <a16:creationId xmlns:a16="http://schemas.microsoft.com/office/drawing/2014/main" id="{420C5952-213A-5AEF-E64B-51F8292D39E9}"/>
              </a:ext>
            </a:extLst>
          </p:cNvPr>
          <p:cNvSpPr txBox="1">
            <a:spLocks/>
          </p:cNvSpPr>
          <p:nvPr/>
        </p:nvSpPr>
        <p:spPr>
          <a:xfrm>
            <a:off x="2457146" y="509570"/>
            <a:ext cx="7277708" cy="67689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14148" rtl="0" eaLnBrk="1" fontAlgn="auto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 </a:t>
            </a:r>
            <a:r>
              <a:rPr kumimoji="0" lang="da-DK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Demibold" panose="00000700000000000000" pitchFamily="2" charset="0"/>
              </a:rPr>
              <a:t>Bydækkende Center for Unge og Special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5E9D0E2-0648-5975-68CE-370A63A05724}"/>
              </a:ext>
            </a:extLst>
          </p:cNvPr>
          <p:cNvSpPr/>
          <p:nvPr/>
        </p:nvSpPr>
        <p:spPr>
          <a:xfrm>
            <a:off x="494214" y="5047356"/>
            <a:ext cx="4989585" cy="1766397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Medium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4236124-53E6-D615-235A-5DCA449EA643}"/>
              </a:ext>
            </a:extLst>
          </p:cNvPr>
          <p:cNvSpPr/>
          <p:nvPr/>
        </p:nvSpPr>
        <p:spPr>
          <a:xfrm>
            <a:off x="1851949" y="5107907"/>
            <a:ext cx="1080000" cy="500400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>
                <a:solidFill>
                  <a:prstClr val="white"/>
                </a:solidFill>
                <a:latin typeface="KBH" panose="00000500000000000000" pitchFamily="2" charset="0"/>
              </a:rPr>
              <a:t>Bydækkende enheder</a:t>
            </a: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3238F6B-CD0B-848B-9DCB-AE224BE44394}"/>
              </a:ext>
            </a:extLst>
          </p:cNvPr>
          <p:cNvSpPr/>
          <p:nvPr/>
        </p:nvSpPr>
        <p:spPr>
          <a:xfrm>
            <a:off x="606811" y="5107907"/>
            <a:ext cx="1080000" cy="500400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>
                <a:solidFill>
                  <a:prstClr val="white"/>
                </a:solidFill>
                <a:latin typeface="KBH" panose="00000500000000000000" pitchFamily="2" charset="0"/>
              </a:rPr>
              <a:t>Fritidsklynger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B194353D-4F10-AA42-C829-56FFA71B30A1}"/>
              </a:ext>
            </a:extLst>
          </p:cNvPr>
          <p:cNvSpPr/>
          <p:nvPr/>
        </p:nvSpPr>
        <p:spPr>
          <a:xfrm>
            <a:off x="3097087" y="6215646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Københavns Kommunes Ungdomsskole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99331678-EC80-188E-27D9-213452E5E942}"/>
              </a:ext>
            </a:extLst>
          </p:cNvPr>
          <p:cNvSpPr/>
          <p:nvPr/>
        </p:nvSpPr>
        <p:spPr>
          <a:xfrm>
            <a:off x="3097087" y="5107907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514BC9F7-60AA-E1D0-D75A-341B4EA30C7E}"/>
              </a:ext>
            </a:extLst>
          </p:cNvPr>
          <p:cNvSpPr/>
          <p:nvPr/>
        </p:nvSpPr>
        <p:spPr>
          <a:xfrm>
            <a:off x="3097087" y="5658901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Afdeling for bæredygtig udvikling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23D64EBC-9823-9EE2-B511-2A33D50C73D7}"/>
              </a:ext>
            </a:extLst>
          </p:cNvPr>
          <p:cNvSpPr/>
          <p:nvPr/>
        </p:nvSpPr>
        <p:spPr>
          <a:xfrm>
            <a:off x="4342225" y="5107907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Skoletjenesten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61B1214F-3BD4-A91B-05CF-99C94A5E447D}"/>
              </a:ext>
            </a:extLst>
          </p:cNvPr>
          <p:cNvSpPr/>
          <p:nvPr/>
        </p:nvSpPr>
        <p:spPr>
          <a:xfrm>
            <a:off x="4342225" y="5658901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Musikskolen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ECF226E9-DD45-86FB-D62C-B3913A48AE8F}"/>
              </a:ext>
            </a:extLst>
          </p:cNvPr>
          <p:cNvSpPr/>
          <p:nvPr/>
        </p:nvSpPr>
        <p:spPr>
          <a:xfrm>
            <a:off x="4342225" y="6215646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>
                <a:solidFill>
                  <a:prstClr val="white"/>
                </a:solidFill>
                <a:latin typeface="KBH" panose="00000500000000000000" pitchFamily="2" charset="0"/>
              </a:rPr>
              <a:t>Billed- og teaterskolen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A9C1109E-6858-CDE9-E47C-FB622CA262C0}"/>
              </a:ext>
            </a:extLst>
          </p:cNvPr>
          <p:cNvSpPr/>
          <p:nvPr/>
        </p:nvSpPr>
        <p:spPr>
          <a:xfrm>
            <a:off x="5483800" y="5047356"/>
            <a:ext cx="6279641" cy="1181839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87AB2DF-4A2F-F731-19E5-B9F922881224}"/>
              </a:ext>
            </a:extLst>
          </p:cNvPr>
          <p:cNvSpPr/>
          <p:nvPr/>
        </p:nvSpPr>
        <p:spPr>
          <a:xfrm>
            <a:off x="10568986" y="5105587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Børne- og Ungdomstandplejen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0760F7A8-EB66-E7D7-A3AA-3A06B59A34F8}"/>
              </a:ext>
            </a:extLst>
          </p:cNvPr>
          <p:cNvSpPr/>
          <p:nvPr/>
        </p:nvSpPr>
        <p:spPr>
          <a:xfrm>
            <a:off x="9323581" y="5105587"/>
            <a:ext cx="1080000" cy="500400"/>
          </a:xfrm>
          <a:prstGeom prst="rect">
            <a:avLst/>
          </a:prstGeom>
          <a:solidFill>
            <a:srgbClr val="266782"/>
          </a:solidFill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EAT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FE40B9F0-9EAD-FEAF-982F-676BE28DD70E}"/>
              </a:ext>
            </a:extLst>
          </p:cNvPr>
          <p:cNvSpPr/>
          <p:nvPr/>
        </p:nvSpPr>
        <p:spPr>
          <a:xfrm>
            <a:off x="8078175" y="5105587"/>
            <a:ext cx="1080000" cy="500400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>
                <a:solidFill>
                  <a:prstClr val="white"/>
                </a:solidFill>
                <a:latin typeface="KBH" panose="00000500000000000000" pitchFamily="2" charset="0"/>
              </a:rPr>
              <a:t>Bydækkende enheder</a:t>
            </a: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63B7468-4C6F-24D0-A45C-431D27360335}"/>
              </a:ext>
            </a:extLst>
          </p:cNvPr>
          <p:cNvSpPr/>
          <p:nvPr/>
        </p:nvSpPr>
        <p:spPr>
          <a:xfrm>
            <a:off x="487337" y="1222606"/>
            <a:ext cx="11276104" cy="1325805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  <a:ea typeface="+mn-ea"/>
              <a:cs typeface="+mn-cs"/>
            </a:endParaRPr>
          </a:p>
        </p:txBody>
      </p:sp>
      <p:sp>
        <p:nvSpPr>
          <p:cNvPr id="40" name="Afrundet rektangel 39">
            <a:extLst>
              <a:ext uri="{FF2B5EF4-FFF2-40B4-BE49-F238E27FC236}">
                <a16:creationId xmlns:a16="http://schemas.microsoft.com/office/drawing/2014/main" id="{16FCE3EC-73C1-0283-955A-F78ADD853898}"/>
              </a:ext>
            </a:extLst>
          </p:cNvPr>
          <p:cNvSpPr/>
          <p:nvPr/>
        </p:nvSpPr>
        <p:spPr>
          <a:xfrm>
            <a:off x="606811" y="1320921"/>
            <a:ext cx="3570276" cy="500400"/>
          </a:xfrm>
          <a:prstGeom prst="rect">
            <a:avLst/>
          </a:prstGeom>
          <a:solidFill>
            <a:srgbClr val="266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Demibold" panose="00000700000000000000" pitchFamily="2" charset="0"/>
              </a:rPr>
              <a:t>Center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Demibold" panose="00000700000000000000" pitchFamily="2" charset="0"/>
                <a:ea typeface="+mn-ea"/>
                <a:cs typeface="+mn-cs"/>
              </a:rPr>
              <a:t>chef</a:t>
            </a:r>
          </a:p>
        </p:txBody>
      </p:sp>
      <p:sp>
        <p:nvSpPr>
          <p:cNvPr id="4" name="Afrundet rektangel 48">
            <a:extLst>
              <a:ext uri="{FF2B5EF4-FFF2-40B4-BE49-F238E27FC236}">
                <a16:creationId xmlns:a16="http://schemas.microsoft.com/office/drawing/2014/main" id="{0A4C0A20-495E-0ECA-B32C-DBD58EEFBF0A}"/>
              </a:ext>
            </a:extLst>
          </p:cNvPr>
          <p:cNvSpPr/>
          <p:nvPr/>
        </p:nvSpPr>
        <p:spPr>
          <a:xfrm>
            <a:off x="613016" y="1948018"/>
            <a:ext cx="3564071" cy="500400"/>
          </a:xfrm>
          <a:prstGeom prst="rect">
            <a:avLst/>
          </a:prstGeom>
          <a:solidFill>
            <a:srgbClr val="266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Faglig chef</a:t>
            </a:r>
          </a:p>
        </p:txBody>
      </p:sp>
      <p:sp>
        <p:nvSpPr>
          <p:cNvPr id="8" name="Afrundet rektangel 48">
            <a:extLst>
              <a:ext uri="{FF2B5EF4-FFF2-40B4-BE49-F238E27FC236}">
                <a16:creationId xmlns:a16="http://schemas.microsoft.com/office/drawing/2014/main" id="{4E7B7AC2-A93C-3F21-2645-DF51E4006317}"/>
              </a:ext>
            </a:extLst>
          </p:cNvPr>
          <p:cNvSpPr/>
          <p:nvPr/>
        </p:nvSpPr>
        <p:spPr>
          <a:xfrm>
            <a:off x="4342225" y="1948018"/>
            <a:ext cx="4815413" cy="500400"/>
          </a:xfrm>
          <a:prstGeom prst="rect">
            <a:avLst/>
          </a:prstGeom>
          <a:solidFill>
            <a:srgbClr val="266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Faglig chef</a:t>
            </a:r>
          </a:p>
        </p:txBody>
      </p:sp>
      <p:sp>
        <p:nvSpPr>
          <p:cNvPr id="23" name="Afrundet rektangel 39">
            <a:extLst>
              <a:ext uri="{FF2B5EF4-FFF2-40B4-BE49-F238E27FC236}">
                <a16:creationId xmlns:a16="http://schemas.microsoft.com/office/drawing/2014/main" id="{221BAF51-DB3D-F13D-D26B-5662E051AAD3}"/>
              </a:ext>
            </a:extLst>
          </p:cNvPr>
          <p:cNvSpPr/>
          <p:nvPr/>
        </p:nvSpPr>
        <p:spPr>
          <a:xfrm>
            <a:off x="4342225" y="1320921"/>
            <a:ext cx="7293425" cy="500400"/>
          </a:xfrm>
          <a:prstGeom prst="rect">
            <a:avLst/>
          </a:prstGeom>
          <a:solidFill>
            <a:srgbClr val="266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Demibold" panose="00000700000000000000" pitchFamily="2" charset="0"/>
              </a:rPr>
              <a:t>Centerchef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D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24" name="Afrundet rektangel 48">
            <a:extLst>
              <a:ext uri="{FF2B5EF4-FFF2-40B4-BE49-F238E27FC236}">
                <a16:creationId xmlns:a16="http://schemas.microsoft.com/office/drawing/2014/main" id="{B3B779B7-5B4E-9C93-E908-B7F678DA4B2C}"/>
              </a:ext>
            </a:extLst>
          </p:cNvPr>
          <p:cNvSpPr/>
          <p:nvPr/>
        </p:nvSpPr>
        <p:spPr>
          <a:xfrm>
            <a:off x="9323845" y="1948018"/>
            <a:ext cx="2311806" cy="500400"/>
          </a:xfrm>
          <a:prstGeom prst="rect">
            <a:avLst/>
          </a:prstGeom>
          <a:solidFill>
            <a:srgbClr val="266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Faglig chef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C423678C-BB5E-3920-48F4-102F95F6584E}"/>
              </a:ext>
            </a:extLst>
          </p:cNvPr>
          <p:cNvSpPr/>
          <p:nvPr/>
        </p:nvSpPr>
        <p:spPr>
          <a:xfrm>
            <a:off x="527774" y="2693823"/>
            <a:ext cx="11215612" cy="2123987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016963-65CD-C1E4-1D08-9C6EFD50A07F}"/>
              </a:ext>
            </a:extLst>
          </p:cNvPr>
          <p:cNvGrpSpPr/>
          <p:nvPr/>
        </p:nvGrpSpPr>
        <p:grpSpPr>
          <a:xfrm>
            <a:off x="606811" y="2694411"/>
            <a:ext cx="1080000" cy="2018691"/>
            <a:chOff x="2091312" y="2821639"/>
            <a:chExt cx="1080000" cy="2018691"/>
          </a:xfrm>
        </p:grpSpPr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C7786993-62CB-5F41-A237-E1902C10D8F3}"/>
                </a:ext>
              </a:extLst>
            </p:cNvPr>
            <p:cNvSpPr/>
            <p:nvPr/>
          </p:nvSpPr>
          <p:spPr>
            <a:xfrm>
              <a:off x="2091312" y="3760330"/>
              <a:ext cx="1080000" cy="108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Unge, Fritid og Eksterne lærings-miljøer</a:t>
              </a:r>
            </a:p>
          </p:txBody>
        </p:sp>
        <p:cxnSp>
          <p:nvCxnSpPr>
            <p:cNvPr id="114" name="Lige forbindelse 113">
              <a:extLst>
                <a:ext uri="{FF2B5EF4-FFF2-40B4-BE49-F238E27FC236}">
                  <a16:creationId xmlns:a16="http://schemas.microsoft.com/office/drawing/2014/main" id="{01E544D1-8AEA-8146-CE3D-E28A9A0B7931}"/>
                </a:ext>
              </a:extLst>
            </p:cNvPr>
            <p:cNvCxnSpPr>
              <a:cxnSpLocks/>
            </p:cNvCxnSpPr>
            <p:nvPr/>
          </p:nvCxnSpPr>
          <p:spPr>
            <a:xfrm>
              <a:off x="2632488" y="2821639"/>
              <a:ext cx="0" cy="938691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e 73">
            <a:extLst>
              <a:ext uri="{FF2B5EF4-FFF2-40B4-BE49-F238E27FC236}">
                <a16:creationId xmlns:a16="http://schemas.microsoft.com/office/drawing/2014/main" id="{BF36F658-0BCE-AC2E-F247-D9EE29EC92B1}"/>
              </a:ext>
            </a:extLst>
          </p:cNvPr>
          <p:cNvGrpSpPr/>
          <p:nvPr/>
        </p:nvGrpSpPr>
        <p:grpSpPr>
          <a:xfrm>
            <a:off x="3097087" y="2800329"/>
            <a:ext cx="1080000" cy="1912773"/>
            <a:chOff x="4391318" y="2927557"/>
            <a:chExt cx="1080000" cy="1912773"/>
          </a:xfrm>
        </p:grpSpPr>
        <p:cxnSp>
          <p:nvCxnSpPr>
            <p:cNvPr id="33" name="Lige forbindelse 32">
              <a:extLst>
                <a:ext uri="{FF2B5EF4-FFF2-40B4-BE49-F238E27FC236}">
                  <a16:creationId xmlns:a16="http://schemas.microsoft.com/office/drawing/2014/main" id="{F16C6E5D-5F57-8AB8-3871-562088D405B1}"/>
                </a:ext>
              </a:extLst>
            </p:cNvPr>
            <p:cNvCxnSpPr>
              <a:cxnSpLocks/>
            </p:cNvCxnSpPr>
            <p:nvPr/>
          </p:nvCxnSpPr>
          <p:spPr>
            <a:xfrm>
              <a:off x="4938363" y="3492510"/>
              <a:ext cx="0" cy="390876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93E67C26-17F1-DD97-A94D-6794F87B6909}"/>
                </a:ext>
              </a:extLst>
            </p:cNvPr>
            <p:cNvSpPr/>
            <p:nvPr/>
          </p:nvSpPr>
          <p:spPr>
            <a:xfrm>
              <a:off x="4391318" y="3760330"/>
              <a:ext cx="1080000" cy="108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BUF X</a:t>
              </a:r>
            </a:p>
          </p:txBody>
        </p:sp>
        <p:sp>
          <p:nvSpPr>
            <p:cNvPr id="90" name="Afrundet rektangel 89">
              <a:extLst>
                <a:ext uri="{FF2B5EF4-FFF2-40B4-BE49-F238E27FC236}">
                  <a16:creationId xmlns:a16="http://schemas.microsoft.com/office/drawing/2014/main" id="{6B36A999-27B0-410F-28F7-DEBCB3D343A3}"/>
                </a:ext>
              </a:extLst>
            </p:cNvPr>
            <p:cNvSpPr/>
            <p:nvPr/>
          </p:nvSpPr>
          <p:spPr>
            <a:xfrm>
              <a:off x="4391318" y="2927557"/>
              <a:ext cx="1080000" cy="72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Teamleder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335D3E02-C8D1-70C6-48B3-2709DEFEC743}"/>
              </a:ext>
            </a:extLst>
          </p:cNvPr>
          <p:cNvGrpSpPr/>
          <p:nvPr/>
        </p:nvGrpSpPr>
        <p:grpSpPr>
          <a:xfrm>
            <a:off x="4342225" y="2697547"/>
            <a:ext cx="1080000" cy="2015555"/>
            <a:chOff x="4886715" y="2824775"/>
            <a:chExt cx="1152000" cy="2015555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0D0F4015-7880-DEDB-DCDF-8D8592076426}"/>
                </a:ext>
              </a:extLst>
            </p:cNvPr>
            <p:cNvSpPr/>
            <p:nvPr/>
          </p:nvSpPr>
          <p:spPr>
            <a:xfrm>
              <a:off x="4886715" y="3760330"/>
              <a:ext cx="1152000" cy="108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Special og Sundhed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C41C32EA-2374-083F-0B15-F3BC27FA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121" y="2824775"/>
              <a:ext cx="0" cy="9396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14BFFF86-5664-A078-A013-A7E54546A0CF}"/>
              </a:ext>
            </a:extLst>
          </p:cNvPr>
          <p:cNvCxnSpPr>
            <a:cxnSpLocks/>
          </p:cNvCxnSpPr>
          <p:nvPr/>
        </p:nvCxnSpPr>
        <p:spPr>
          <a:xfrm>
            <a:off x="2391899" y="2543526"/>
            <a:ext cx="0" cy="144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155BB31A-2F07-3613-D461-770999584561}"/>
              </a:ext>
            </a:extLst>
          </p:cNvPr>
          <p:cNvCxnSpPr>
            <a:cxnSpLocks/>
          </p:cNvCxnSpPr>
          <p:nvPr/>
        </p:nvCxnSpPr>
        <p:spPr>
          <a:xfrm flipH="1">
            <a:off x="6742438" y="2548705"/>
            <a:ext cx="1714" cy="144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1BFADE70-56B6-2FD0-78C4-167A51D41B7A}"/>
              </a:ext>
            </a:extLst>
          </p:cNvPr>
          <p:cNvGrpSpPr/>
          <p:nvPr/>
        </p:nvGrpSpPr>
        <p:grpSpPr>
          <a:xfrm>
            <a:off x="5587363" y="2800329"/>
            <a:ext cx="1080000" cy="1912773"/>
            <a:chOff x="6691324" y="2927557"/>
            <a:chExt cx="1080000" cy="1912773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90A3F88E-BCAA-ABAC-091B-DC34F2E92A00}"/>
                </a:ext>
              </a:extLst>
            </p:cNvPr>
            <p:cNvSpPr/>
            <p:nvPr/>
          </p:nvSpPr>
          <p:spPr>
            <a:xfrm>
              <a:off x="6691324" y="3760330"/>
              <a:ext cx="1080000" cy="1080000"/>
            </a:xfrm>
            <a:prstGeom prst="rect">
              <a:avLst/>
            </a:prstGeom>
            <a:solidFill>
              <a:srgbClr val="2667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Tværgående BUF-SOF team</a:t>
              </a:r>
            </a:p>
          </p:txBody>
        </p:sp>
        <p:sp>
          <p:nvSpPr>
            <p:cNvPr id="29" name="Afrundet rektangel 89">
              <a:extLst>
                <a:ext uri="{FF2B5EF4-FFF2-40B4-BE49-F238E27FC236}">
                  <a16:creationId xmlns:a16="http://schemas.microsoft.com/office/drawing/2014/main" id="{D74B392D-3191-85CA-9A5C-8788337CA07E}"/>
                </a:ext>
              </a:extLst>
            </p:cNvPr>
            <p:cNvSpPr/>
            <p:nvPr/>
          </p:nvSpPr>
          <p:spPr>
            <a:xfrm>
              <a:off x="6691324" y="2927557"/>
              <a:ext cx="1080000" cy="720000"/>
            </a:xfrm>
            <a:prstGeom prst="rect">
              <a:avLst/>
            </a:prstGeom>
            <a:solidFill>
              <a:srgbClr val="2667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Teamleder </a:t>
              </a: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 </a:t>
              </a: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CB5B094D-D1F9-62F0-ACEB-E038730F2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9024" y="3530668"/>
              <a:ext cx="1607" cy="272934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43AB3692-02C9-88B4-6337-3A9B3FEC0667}"/>
              </a:ext>
            </a:extLst>
          </p:cNvPr>
          <p:cNvGrpSpPr/>
          <p:nvPr/>
        </p:nvGrpSpPr>
        <p:grpSpPr>
          <a:xfrm>
            <a:off x="10568986" y="2800329"/>
            <a:ext cx="1080000" cy="1912773"/>
            <a:chOff x="10874559" y="2927557"/>
            <a:chExt cx="1080000" cy="1912773"/>
          </a:xfrm>
        </p:grpSpPr>
        <p:cxnSp>
          <p:nvCxnSpPr>
            <p:cNvPr id="31" name="Lige forbindelse 30">
              <a:extLst>
                <a:ext uri="{FF2B5EF4-FFF2-40B4-BE49-F238E27FC236}">
                  <a16:creationId xmlns:a16="http://schemas.microsoft.com/office/drawing/2014/main" id="{5670DF89-26D8-EB70-3593-C82BFCAAF2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09476" y="3073090"/>
              <a:ext cx="10166" cy="713927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80ACFE13-6B8A-0088-F2E3-251D38466699}"/>
                </a:ext>
              </a:extLst>
            </p:cNvPr>
            <p:cNvSpPr/>
            <p:nvPr/>
          </p:nvSpPr>
          <p:spPr>
            <a:xfrm>
              <a:off x="10874559" y="3760330"/>
              <a:ext cx="1080000" cy="108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Styring, Prognose og Analyse</a:t>
              </a:r>
            </a:p>
          </p:txBody>
        </p:sp>
        <p:sp>
          <p:nvSpPr>
            <p:cNvPr id="48" name="Afrundet rektangel 89">
              <a:extLst>
                <a:ext uri="{FF2B5EF4-FFF2-40B4-BE49-F238E27FC236}">
                  <a16:creationId xmlns:a16="http://schemas.microsoft.com/office/drawing/2014/main" id="{F028521A-5144-8935-C44A-ABAC69FDDCA1}"/>
                </a:ext>
              </a:extLst>
            </p:cNvPr>
            <p:cNvSpPr/>
            <p:nvPr/>
          </p:nvSpPr>
          <p:spPr>
            <a:xfrm>
              <a:off x="10874559" y="2927557"/>
              <a:ext cx="1080000" cy="72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Teamleder</a:t>
              </a:r>
            </a:p>
          </p:txBody>
        </p:sp>
      </p:grp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3FB53FC-A738-D7BF-2708-55274A4DB971}"/>
              </a:ext>
            </a:extLst>
          </p:cNvPr>
          <p:cNvCxnSpPr>
            <a:cxnSpLocks/>
          </p:cNvCxnSpPr>
          <p:nvPr/>
        </p:nvCxnSpPr>
        <p:spPr>
          <a:xfrm flipH="1">
            <a:off x="10455640" y="2556275"/>
            <a:ext cx="1714" cy="144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64293C93-F2F6-3589-9E68-61AEF6CE4ABE}"/>
              </a:ext>
            </a:extLst>
          </p:cNvPr>
          <p:cNvGrpSpPr/>
          <p:nvPr/>
        </p:nvGrpSpPr>
        <p:grpSpPr>
          <a:xfrm>
            <a:off x="9323845" y="2697547"/>
            <a:ext cx="1080000" cy="2015555"/>
            <a:chOff x="7465809" y="2824775"/>
            <a:chExt cx="1152000" cy="2015555"/>
          </a:xfrm>
        </p:grpSpPr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1C0EA75A-6438-315B-FFA3-6C686BD2C9C7}"/>
                </a:ext>
              </a:extLst>
            </p:cNvPr>
            <p:cNvSpPr/>
            <p:nvPr/>
          </p:nvSpPr>
          <p:spPr>
            <a:xfrm>
              <a:off x="7465809" y="3760330"/>
              <a:ext cx="1152000" cy="1080000"/>
            </a:xfrm>
            <a:prstGeom prst="rect">
              <a:avLst/>
            </a:prstGeom>
            <a:solidFill>
              <a:srgbClr val="2667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Visitation og Tilsyn</a:t>
              </a:r>
            </a:p>
          </p:txBody>
        </p: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B1EE5E70-3FDB-AE8A-AC9B-F25B3E2BC99C}"/>
                </a:ext>
              </a:extLst>
            </p:cNvPr>
            <p:cNvCxnSpPr>
              <a:cxnSpLocks/>
            </p:cNvCxnSpPr>
            <p:nvPr/>
          </p:nvCxnSpPr>
          <p:spPr>
            <a:xfrm>
              <a:off x="8062635" y="2824775"/>
              <a:ext cx="0" cy="9396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A19A8A9D-0F47-F86D-EEBE-8B52D248221D}"/>
              </a:ext>
            </a:extLst>
          </p:cNvPr>
          <p:cNvGrpSpPr/>
          <p:nvPr/>
        </p:nvGrpSpPr>
        <p:grpSpPr>
          <a:xfrm>
            <a:off x="1851949" y="2800329"/>
            <a:ext cx="1080000" cy="1912773"/>
            <a:chOff x="3241315" y="2927557"/>
            <a:chExt cx="1080000" cy="1912773"/>
          </a:xfrm>
        </p:grpSpPr>
        <p:cxnSp>
          <p:nvCxnSpPr>
            <p:cNvPr id="7" name="Lige forbindelse 6">
              <a:extLst>
                <a:ext uri="{FF2B5EF4-FFF2-40B4-BE49-F238E27FC236}">
                  <a16:creationId xmlns:a16="http://schemas.microsoft.com/office/drawing/2014/main" id="{20A1B9BB-F51E-F73A-292E-E7801B8D3C97}"/>
                </a:ext>
              </a:extLst>
            </p:cNvPr>
            <p:cNvCxnSpPr>
              <a:cxnSpLocks/>
            </p:cNvCxnSpPr>
            <p:nvPr/>
          </p:nvCxnSpPr>
          <p:spPr>
            <a:xfrm>
              <a:off x="3781315" y="3492510"/>
              <a:ext cx="0" cy="390876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6ABFB28-3C00-B411-D6C7-B75D3CECFA35}"/>
                </a:ext>
              </a:extLst>
            </p:cNvPr>
            <p:cNvSpPr/>
            <p:nvPr/>
          </p:nvSpPr>
          <p:spPr>
            <a:xfrm>
              <a:off x="3241315" y="3760330"/>
              <a:ext cx="1080000" cy="108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Naturcenter Amager strand</a:t>
              </a:r>
            </a:p>
          </p:txBody>
        </p:sp>
        <p:sp>
          <p:nvSpPr>
            <p:cNvPr id="21" name="Afrundet rektangel 89">
              <a:extLst>
                <a:ext uri="{FF2B5EF4-FFF2-40B4-BE49-F238E27FC236}">
                  <a16:creationId xmlns:a16="http://schemas.microsoft.com/office/drawing/2014/main" id="{8D9EB311-09B8-EF9F-B47A-303D45C157BB}"/>
                </a:ext>
              </a:extLst>
            </p:cNvPr>
            <p:cNvSpPr/>
            <p:nvPr/>
          </p:nvSpPr>
          <p:spPr>
            <a:xfrm>
              <a:off x="3241315" y="2927557"/>
              <a:ext cx="1080000" cy="72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Teamleder</a:t>
              </a:r>
            </a:p>
          </p:txBody>
        </p: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BA2B4585-0487-49FD-9862-BB4D60B9A040}"/>
              </a:ext>
            </a:extLst>
          </p:cNvPr>
          <p:cNvGrpSpPr/>
          <p:nvPr/>
        </p:nvGrpSpPr>
        <p:grpSpPr>
          <a:xfrm>
            <a:off x="6832501" y="2805178"/>
            <a:ext cx="1080000" cy="1907924"/>
            <a:chOff x="10686096" y="739639"/>
            <a:chExt cx="1080000" cy="1907924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607F1EAF-8D8A-2DA7-2B32-31A0502CE963}"/>
                </a:ext>
              </a:extLst>
            </p:cNvPr>
            <p:cNvSpPr/>
            <p:nvPr/>
          </p:nvSpPr>
          <p:spPr>
            <a:xfrm>
              <a:off x="10686096" y="1567563"/>
              <a:ext cx="1080000" cy="1080000"/>
            </a:xfrm>
            <a:prstGeom prst="rect">
              <a:avLst/>
            </a:prstGeom>
            <a:solidFill>
              <a:srgbClr val="2667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Børnecenter København: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Fysio</a:t>
              </a: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- og </a:t>
              </a:r>
              <a:r>
                <a:rPr kumimoji="0" lang="da-DK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ergo-terapeuter</a:t>
              </a: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7" name="Afrundet rektangel 79">
              <a:extLst>
                <a:ext uri="{FF2B5EF4-FFF2-40B4-BE49-F238E27FC236}">
                  <a16:creationId xmlns:a16="http://schemas.microsoft.com/office/drawing/2014/main" id="{E97706EE-877E-8FF0-DBCC-3C4840966FD0}"/>
                </a:ext>
              </a:extLst>
            </p:cNvPr>
            <p:cNvSpPr/>
            <p:nvPr/>
          </p:nvSpPr>
          <p:spPr>
            <a:xfrm>
              <a:off x="10686096" y="739639"/>
              <a:ext cx="1080000" cy="720000"/>
            </a:xfrm>
            <a:prstGeom prst="rect">
              <a:avLst/>
            </a:prstGeom>
            <a:solidFill>
              <a:srgbClr val="2667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</a:t>
              </a: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eder</a:t>
              </a:r>
            </a:p>
          </p:txBody>
        </p:sp>
        <p:cxnSp>
          <p:nvCxnSpPr>
            <p:cNvPr id="38" name="Lige forbindelse 37">
              <a:extLst>
                <a:ext uri="{FF2B5EF4-FFF2-40B4-BE49-F238E27FC236}">
                  <a16:creationId xmlns:a16="http://schemas.microsoft.com/office/drawing/2014/main" id="{ACEAB013-B7C0-E7B6-ACBB-F3F6107B054F}"/>
                </a:ext>
              </a:extLst>
            </p:cNvPr>
            <p:cNvCxnSpPr>
              <a:cxnSpLocks/>
            </p:cNvCxnSpPr>
            <p:nvPr/>
          </p:nvCxnSpPr>
          <p:spPr>
            <a:xfrm>
              <a:off x="11226096" y="1371529"/>
              <a:ext cx="0" cy="288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B0B2DB09-9F8D-9D65-024D-A50BB67A9FD1}"/>
              </a:ext>
            </a:extLst>
          </p:cNvPr>
          <p:cNvGrpSpPr/>
          <p:nvPr/>
        </p:nvGrpSpPr>
        <p:grpSpPr>
          <a:xfrm>
            <a:off x="8077639" y="2805178"/>
            <a:ext cx="1081068" cy="1907924"/>
            <a:chOff x="8032973" y="2932994"/>
            <a:chExt cx="1081068" cy="1907924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EC78DC3A-779F-88ED-9C99-6E398760DB4E}"/>
                </a:ext>
              </a:extLst>
            </p:cNvPr>
            <p:cNvSpPr/>
            <p:nvPr/>
          </p:nvSpPr>
          <p:spPr>
            <a:xfrm>
              <a:off x="8034041" y="3760918"/>
              <a:ext cx="1080000" cy="108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Børnecenter København: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psykologer og talehørekonsulenter </a:t>
              </a:r>
            </a:p>
          </p:txBody>
        </p:sp>
        <p:cxnSp>
          <p:nvCxnSpPr>
            <p:cNvPr id="44" name="Lige forbindelse 43">
              <a:extLst>
                <a:ext uri="{FF2B5EF4-FFF2-40B4-BE49-F238E27FC236}">
                  <a16:creationId xmlns:a16="http://schemas.microsoft.com/office/drawing/2014/main" id="{D87E0C27-48EF-D901-FD1B-B48A1D88BCC1}"/>
                </a:ext>
              </a:extLst>
            </p:cNvPr>
            <p:cNvCxnSpPr>
              <a:cxnSpLocks/>
            </p:cNvCxnSpPr>
            <p:nvPr/>
          </p:nvCxnSpPr>
          <p:spPr>
            <a:xfrm>
              <a:off x="8574041" y="3564884"/>
              <a:ext cx="0" cy="288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frundet rektangel 79">
              <a:extLst>
                <a:ext uri="{FF2B5EF4-FFF2-40B4-BE49-F238E27FC236}">
                  <a16:creationId xmlns:a16="http://schemas.microsoft.com/office/drawing/2014/main" id="{7CB14E60-EC22-5D88-4BDF-AB07A60ABD1D}"/>
                </a:ext>
              </a:extLst>
            </p:cNvPr>
            <p:cNvSpPr/>
            <p:nvPr/>
          </p:nvSpPr>
          <p:spPr>
            <a:xfrm>
              <a:off x="8032973" y="2932994"/>
              <a:ext cx="1080000" cy="720000"/>
            </a:xfrm>
            <a:prstGeom prst="rect">
              <a:avLst/>
            </a:prstGeom>
            <a:solidFill>
              <a:srgbClr val="26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5BFCFB6-601F-4668-012E-03878E0DBC9E}"/>
              </a:ext>
            </a:extLst>
          </p:cNvPr>
          <p:cNvSpPr/>
          <p:nvPr/>
        </p:nvSpPr>
        <p:spPr>
          <a:xfrm>
            <a:off x="6832769" y="5105587"/>
            <a:ext cx="1080000" cy="500400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>
                <a:solidFill>
                  <a:prstClr val="white"/>
                </a:solidFill>
                <a:latin typeface="KBH" panose="00000500000000000000" pitchFamily="2" charset="0"/>
              </a:rPr>
              <a:t>Specialskoler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E4BF7D7-480D-FEDE-D0D6-9AF7D21B5696}"/>
              </a:ext>
            </a:extLst>
          </p:cNvPr>
          <p:cNvSpPr/>
          <p:nvPr/>
        </p:nvSpPr>
        <p:spPr>
          <a:xfrm>
            <a:off x="5587363" y="5105587"/>
            <a:ext cx="1080000" cy="500400"/>
          </a:xfrm>
          <a:prstGeom prst="rect">
            <a:avLst/>
          </a:prstGeom>
          <a:solidFill>
            <a:srgbClr val="266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>
                <a:solidFill>
                  <a:prstClr val="white"/>
                </a:solidFill>
                <a:latin typeface="KBH" panose="00000500000000000000" pitchFamily="2" charset="0"/>
              </a:rPr>
              <a:t>Specialklyngen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" panose="00000500000000000000" pitchFamily="2" charset="0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9ABF789F-2B49-CF2A-8635-5E02B33D6BAA}"/>
              </a:ext>
            </a:extLst>
          </p:cNvPr>
          <p:cNvGrpSpPr/>
          <p:nvPr/>
        </p:nvGrpSpPr>
        <p:grpSpPr>
          <a:xfrm>
            <a:off x="5537835" y="5658901"/>
            <a:ext cx="1188000" cy="500400"/>
            <a:chOff x="436862" y="1955706"/>
            <a:chExt cx="421840" cy="77427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0FBF87E-84EB-B7CB-8672-5BB34E9C7CD8}"/>
                </a:ext>
              </a:extLst>
            </p:cNvPr>
            <p:cNvSpPr/>
            <p:nvPr/>
          </p:nvSpPr>
          <p:spPr>
            <a:xfrm>
              <a:off x="436862" y="1955706"/>
              <a:ext cx="421840" cy="774275"/>
            </a:xfrm>
            <a:prstGeom prst="rect">
              <a:avLst/>
            </a:prstGeom>
            <a:noFill/>
            <a:ln w="28575">
              <a:solidFill>
                <a:srgbClr val="26678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endParaRP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B5A89029-FCC3-491A-CB19-94E437E8A052}"/>
                </a:ext>
              </a:extLst>
            </p:cNvPr>
            <p:cNvSpPr/>
            <p:nvPr/>
          </p:nvSpPr>
          <p:spPr>
            <a:xfrm>
              <a:off x="455362" y="2016147"/>
              <a:ext cx="383491" cy="650580"/>
            </a:xfrm>
            <a:prstGeom prst="rect">
              <a:avLst/>
            </a:prstGeom>
            <a:solidFill>
              <a:srgbClr val="2667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</a:rPr>
                <a:t>Selvejende institutioner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75E800D2-5529-268C-AC52-68DD38E04C57}"/>
              </a:ext>
            </a:extLst>
          </p:cNvPr>
          <p:cNvGrpSpPr/>
          <p:nvPr/>
        </p:nvGrpSpPr>
        <p:grpSpPr>
          <a:xfrm>
            <a:off x="342355" y="1561660"/>
            <a:ext cx="365216" cy="3816000"/>
            <a:chOff x="342355" y="1557082"/>
            <a:chExt cx="365216" cy="3816000"/>
          </a:xfrm>
        </p:grpSpPr>
        <p:cxnSp>
          <p:nvCxnSpPr>
            <p:cNvPr id="3" name="Lige forbindelse 2">
              <a:extLst>
                <a:ext uri="{FF2B5EF4-FFF2-40B4-BE49-F238E27FC236}">
                  <a16:creationId xmlns:a16="http://schemas.microsoft.com/office/drawing/2014/main" id="{AD383183-3757-05AC-9E41-57B363DBBAA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11" y="1557082"/>
              <a:ext cx="0" cy="3816000"/>
            </a:xfrm>
            <a:prstGeom prst="line">
              <a:avLst/>
            </a:prstGeom>
            <a:ln w="76200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ge forbindelse 76">
              <a:extLst>
                <a:ext uri="{FF2B5EF4-FFF2-40B4-BE49-F238E27FC236}">
                  <a16:creationId xmlns:a16="http://schemas.microsoft.com/office/drawing/2014/main" id="{9324B4AB-2D36-752E-C230-CD54599689AF}"/>
                </a:ext>
              </a:extLst>
            </p:cNvPr>
            <p:cNvCxnSpPr>
              <a:cxnSpLocks/>
            </p:cNvCxnSpPr>
            <p:nvPr/>
          </p:nvCxnSpPr>
          <p:spPr>
            <a:xfrm>
              <a:off x="342355" y="1585376"/>
              <a:ext cx="365216" cy="0"/>
            </a:xfrm>
            <a:prstGeom prst="line">
              <a:avLst/>
            </a:prstGeom>
            <a:ln w="76200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ge forbindelse 24">
              <a:extLst>
                <a:ext uri="{FF2B5EF4-FFF2-40B4-BE49-F238E27FC236}">
                  <a16:creationId xmlns:a16="http://schemas.microsoft.com/office/drawing/2014/main" id="{13D0E6F5-0ABE-7453-C5E9-282021C24950}"/>
                </a:ext>
              </a:extLst>
            </p:cNvPr>
            <p:cNvCxnSpPr>
              <a:cxnSpLocks/>
            </p:cNvCxnSpPr>
            <p:nvPr/>
          </p:nvCxnSpPr>
          <p:spPr>
            <a:xfrm>
              <a:off x="342355" y="5355794"/>
              <a:ext cx="144000" cy="0"/>
            </a:xfrm>
            <a:prstGeom prst="line">
              <a:avLst/>
            </a:prstGeom>
            <a:ln w="76200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D3A846BD-D41A-5C61-FCDD-D27FA80354C2}"/>
              </a:ext>
            </a:extLst>
          </p:cNvPr>
          <p:cNvGrpSpPr/>
          <p:nvPr/>
        </p:nvGrpSpPr>
        <p:grpSpPr>
          <a:xfrm flipH="1">
            <a:off x="11538857" y="1561660"/>
            <a:ext cx="373727" cy="3816000"/>
            <a:chOff x="342355" y="1557082"/>
            <a:chExt cx="373727" cy="3816000"/>
          </a:xfrm>
        </p:grpSpPr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55DE2C76-706C-B33A-FDFD-FAA35C49D5C4}"/>
                </a:ext>
              </a:extLst>
            </p:cNvPr>
            <p:cNvCxnSpPr>
              <a:cxnSpLocks/>
            </p:cNvCxnSpPr>
            <p:nvPr/>
          </p:nvCxnSpPr>
          <p:spPr>
            <a:xfrm>
              <a:off x="381997" y="1557082"/>
              <a:ext cx="0" cy="3816000"/>
            </a:xfrm>
            <a:prstGeom prst="line">
              <a:avLst/>
            </a:prstGeom>
            <a:ln w="76200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ge forbindelse 52">
              <a:extLst>
                <a:ext uri="{FF2B5EF4-FFF2-40B4-BE49-F238E27FC236}">
                  <a16:creationId xmlns:a16="http://schemas.microsoft.com/office/drawing/2014/main" id="{6169AB24-F422-91DA-A8C7-6AD5892BDE5B}"/>
                </a:ext>
              </a:extLst>
            </p:cNvPr>
            <p:cNvCxnSpPr>
              <a:cxnSpLocks/>
            </p:cNvCxnSpPr>
            <p:nvPr/>
          </p:nvCxnSpPr>
          <p:spPr>
            <a:xfrm>
              <a:off x="342355" y="1585376"/>
              <a:ext cx="373727" cy="0"/>
            </a:xfrm>
            <a:prstGeom prst="line">
              <a:avLst/>
            </a:prstGeom>
            <a:ln w="76200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ge forbindelse 74">
              <a:extLst>
                <a:ext uri="{FF2B5EF4-FFF2-40B4-BE49-F238E27FC236}">
                  <a16:creationId xmlns:a16="http://schemas.microsoft.com/office/drawing/2014/main" id="{DE75AEA9-7C2F-F2F9-7501-20D199348F87}"/>
                </a:ext>
              </a:extLst>
            </p:cNvPr>
            <p:cNvCxnSpPr>
              <a:cxnSpLocks/>
            </p:cNvCxnSpPr>
            <p:nvPr/>
          </p:nvCxnSpPr>
          <p:spPr>
            <a:xfrm>
              <a:off x="342355" y="5355794"/>
              <a:ext cx="144000" cy="0"/>
            </a:xfrm>
            <a:prstGeom prst="line">
              <a:avLst/>
            </a:prstGeom>
            <a:ln w="76200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e 84">
            <a:extLst>
              <a:ext uri="{FF2B5EF4-FFF2-40B4-BE49-F238E27FC236}">
                <a16:creationId xmlns:a16="http://schemas.microsoft.com/office/drawing/2014/main" id="{92533BC2-F759-5E7D-94AA-91BD1E3EB16C}"/>
              </a:ext>
            </a:extLst>
          </p:cNvPr>
          <p:cNvGrpSpPr/>
          <p:nvPr/>
        </p:nvGrpSpPr>
        <p:grpSpPr>
          <a:xfrm>
            <a:off x="560917" y="5697963"/>
            <a:ext cx="1188000" cy="500400"/>
            <a:chOff x="436862" y="1955706"/>
            <a:chExt cx="421840" cy="774275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75C24C8D-9C3D-14D4-B9A0-A0D8BBB30F57}"/>
                </a:ext>
              </a:extLst>
            </p:cNvPr>
            <p:cNvSpPr/>
            <p:nvPr/>
          </p:nvSpPr>
          <p:spPr>
            <a:xfrm>
              <a:off x="436862" y="1955706"/>
              <a:ext cx="421840" cy="774275"/>
            </a:xfrm>
            <a:prstGeom prst="rect">
              <a:avLst/>
            </a:prstGeom>
            <a:noFill/>
            <a:ln w="28575">
              <a:solidFill>
                <a:srgbClr val="26678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7E9F37F5-99B8-F5B4-6B22-748A6EB7483C}"/>
                </a:ext>
              </a:extLst>
            </p:cNvPr>
            <p:cNvSpPr/>
            <p:nvPr/>
          </p:nvSpPr>
          <p:spPr>
            <a:xfrm>
              <a:off x="455362" y="2016147"/>
              <a:ext cx="383491" cy="650580"/>
            </a:xfrm>
            <a:prstGeom prst="rect">
              <a:avLst/>
            </a:prstGeom>
            <a:solidFill>
              <a:srgbClr val="2667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BH" panose="00000500000000000000" pitchFamily="2" charset="0"/>
                </a:rPr>
                <a:t>Selvejende institutioner</a:t>
              </a:r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E72B37C6-6465-63D1-6223-F012915A4445}"/>
              </a:ext>
            </a:extLst>
          </p:cNvPr>
          <p:cNvSpPr txBox="1"/>
          <p:nvPr/>
        </p:nvSpPr>
        <p:spPr>
          <a:xfrm>
            <a:off x="2997379" y="5044947"/>
            <a:ext cx="1295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" panose="00000500000000000000" pitchFamily="2" charset="0"/>
              </a:rPr>
              <a:t>Ungdommens Uddannelsesvejledning &amp; Erhvervs-samarbejde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00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E3BC-6C0E-627E-25CF-E0380819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e 48">
            <a:extLst>
              <a:ext uri="{FF2B5EF4-FFF2-40B4-BE49-F238E27FC236}">
                <a16:creationId xmlns:a16="http://schemas.microsoft.com/office/drawing/2014/main" id="{DC284101-2647-0519-5B59-FC73B740AC96}"/>
              </a:ext>
            </a:extLst>
          </p:cNvPr>
          <p:cNvGrpSpPr/>
          <p:nvPr/>
        </p:nvGrpSpPr>
        <p:grpSpPr>
          <a:xfrm>
            <a:off x="2652408" y="2373244"/>
            <a:ext cx="3132000" cy="996072"/>
            <a:chOff x="1798567" y="3531705"/>
            <a:chExt cx="3132000" cy="901177"/>
          </a:xfrm>
        </p:grpSpPr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72746C45-7F60-8E40-A600-53725B736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13163" y="3531705"/>
              <a:ext cx="0" cy="396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94AAD600-55AD-BA7F-42C5-2B62BB6BED38}"/>
                </a:ext>
              </a:extLst>
            </p:cNvPr>
            <p:cNvCxnSpPr>
              <a:cxnSpLocks/>
            </p:cNvCxnSpPr>
            <p:nvPr/>
          </p:nvCxnSpPr>
          <p:spPr>
            <a:xfrm>
              <a:off x="1798567" y="3936954"/>
              <a:ext cx="3132000" cy="8688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C980F75B-9AF8-609F-E54D-62FEF114F9B3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02" y="3928882"/>
              <a:ext cx="0" cy="504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7DEE2822-6318-0FC6-3226-A761BF3DEA75}"/>
              </a:ext>
            </a:extLst>
          </p:cNvPr>
          <p:cNvSpPr/>
          <p:nvPr/>
        </p:nvSpPr>
        <p:spPr>
          <a:xfrm>
            <a:off x="1686619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Skoler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2529187-4575-CCE8-21B8-A975880D69AC}"/>
              </a:ext>
            </a:extLst>
          </p:cNvPr>
          <p:cNvSpPr/>
          <p:nvPr/>
        </p:nvSpPr>
        <p:spPr>
          <a:xfrm>
            <a:off x="1686619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Dagtilbud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ECD68FF-4894-BC69-8DC9-18236F8729FF}"/>
              </a:ext>
            </a:extLst>
          </p:cNvPr>
          <p:cNvSpPr/>
          <p:nvPr/>
        </p:nvSpPr>
        <p:spPr>
          <a:xfrm>
            <a:off x="5829286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Klyngeledere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FBB6E7C-BEEA-EA53-4FE8-90ADD5DBCF6E}"/>
              </a:ext>
            </a:extLst>
          </p:cNvPr>
          <p:cNvSpPr/>
          <p:nvPr/>
        </p:nvSpPr>
        <p:spPr>
          <a:xfrm>
            <a:off x="5829286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Skoleledere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17D06E7-3C23-B07E-C9ED-793985F1DA37}"/>
              </a:ext>
            </a:extLst>
          </p:cNvPr>
          <p:cNvSpPr/>
          <p:nvPr/>
        </p:nvSpPr>
        <p:spPr>
          <a:xfrm>
            <a:off x="7915395" y="2692146"/>
            <a:ext cx="1980000" cy="422851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Selvejende institutioner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190A01A4-2B92-9047-B949-C80ECE1B2437}"/>
              </a:ext>
            </a:extLst>
          </p:cNvPr>
          <p:cNvSpPr/>
          <p:nvPr/>
        </p:nvSpPr>
        <p:spPr>
          <a:xfrm>
            <a:off x="7809286" y="2614765"/>
            <a:ext cx="2213927" cy="581735"/>
          </a:xfrm>
          <a:prstGeom prst="rect">
            <a:avLst/>
          </a:prstGeom>
          <a:noFill/>
          <a:ln w="28575">
            <a:solidFill>
              <a:srgbClr val="2667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F017498-5F77-43A8-E781-1DB06283A721}"/>
              </a:ext>
            </a:extLst>
          </p:cNvPr>
          <p:cNvSpPr/>
          <p:nvPr/>
        </p:nvSpPr>
        <p:spPr>
          <a:xfrm>
            <a:off x="7915395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Dagtilbudsklynger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3CE1981-7468-98A8-4313-B8D6295A030E}"/>
              </a:ext>
            </a:extLst>
          </p:cNvPr>
          <p:cNvSpPr/>
          <p:nvPr/>
        </p:nvSpPr>
        <p:spPr>
          <a:xfrm>
            <a:off x="7915395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Skoler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F64B86B-6FA7-61BE-71E9-7C4942C9DCD9}"/>
              </a:ext>
            </a:extLst>
          </p:cNvPr>
          <p:cNvSpPr/>
          <p:nvPr/>
        </p:nvSpPr>
        <p:spPr>
          <a:xfrm>
            <a:off x="1524025" y="1059375"/>
            <a:ext cx="2305188" cy="1504231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F5856365-DA2A-C779-DEDF-9B1C8D843829}"/>
              </a:ext>
            </a:extLst>
          </p:cNvPr>
          <p:cNvGrpSpPr/>
          <p:nvPr/>
        </p:nvGrpSpPr>
        <p:grpSpPr>
          <a:xfrm>
            <a:off x="3829213" y="1494845"/>
            <a:ext cx="2115063" cy="648000"/>
            <a:chOff x="4566631" y="1494845"/>
            <a:chExt cx="1377645" cy="648000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2DDEEBC-757D-5682-372C-C4CD9399F74E}"/>
                </a:ext>
              </a:extLst>
            </p:cNvPr>
            <p:cNvGrpSpPr/>
            <p:nvPr/>
          </p:nvGrpSpPr>
          <p:grpSpPr>
            <a:xfrm>
              <a:off x="4566631" y="1494845"/>
              <a:ext cx="1377645" cy="648000"/>
              <a:chOff x="3038793" y="2759425"/>
              <a:chExt cx="1301083" cy="648000"/>
            </a:xfrm>
          </p:grpSpPr>
          <p:cxnSp>
            <p:nvCxnSpPr>
              <p:cNvPr id="67" name="Lige forbindelse 66">
                <a:extLst>
                  <a:ext uri="{FF2B5EF4-FFF2-40B4-BE49-F238E27FC236}">
                    <a16:creationId xmlns:a16="http://schemas.microsoft.com/office/drawing/2014/main" id="{42F64E73-C6F2-CE42-9B09-74B72BDBF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8793" y="3097098"/>
                <a:ext cx="714464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Lige forbindelse 5">
                <a:extLst>
                  <a:ext uri="{FF2B5EF4-FFF2-40B4-BE49-F238E27FC236}">
                    <a16:creationId xmlns:a16="http://schemas.microsoft.com/office/drawing/2014/main" id="{BBBEB194-1E18-163C-75B3-95C57E97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4943" y="2759425"/>
                <a:ext cx="0" cy="64800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forbindelse 15">
                <a:extLst>
                  <a:ext uri="{FF2B5EF4-FFF2-40B4-BE49-F238E27FC236}">
                    <a16:creationId xmlns:a16="http://schemas.microsoft.com/office/drawing/2014/main" id="{4F270924-BDA3-67D1-F1B3-87DCB299E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1888" y="2770797"/>
                <a:ext cx="577988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F44F75C5-611A-4413-DE27-A97DD154A428}"/>
                </a:ext>
              </a:extLst>
            </p:cNvPr>
            <p:cNvCxnSpPr>
              <a:cxnSpLocks/>
            </p:cNvCxnSpPr>
            <p:nvPr/>
          </p:nvCxnSpPr>
          <p:spPr>
            <a:xfrm>
              <a:off x="5324802" y="2135031"/>
              <a:ext cx="54864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4">
            <a:extLst>
              <a:ext uri="{FF2B5EF4-FFF2-40B4-BE49-F238E27FC236}">
                <a16:creationId xmlns:a16="http://schemas.microsoft.com/office/drawing/2014/main" id="{1FE404BE-2064-E2D7-3475-97B270D573D4}"/>
              </a:ext>
            </a:extLst>
          </p:cNvPr>
          <p:cNvSpPr txBox="1">
            <a:spLocks/>
          </p:cNvSpPr>
          <p:nvPr/>
        </p:nvSpPr>
        <p:spPr>
          <a:xfrm>
            <a:off x="2528124" y="376386"/>
            <a:ext cx="7244526" cy="67689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 defTabSz="914148">
              <a:lnSpc>
                <a:spcPct val="91000"/>
              </a:lnSpc>
              <a:spcBef>
                <a:spcPct val="0"/>
              </a:spcBef>
              <a:defRPr/>
            </a:pPr>
            <a:r>
              <a:rPr kumimoji="0" lang="da-DK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 </a:t>
            </a:r>
            <a:r>
              <a:rPr lang="da-DK" sz="2000" dirty="0">
                <a:latin typeface="KBH Demibold" panose="00000700000000000000" pitchFamily="2" charset="0"/>
              </a:rPr>
              <a:t>Område Valby/Vesterbro/Kongens Enghave</a:t>
            </a:r>
          </a:p>
          <a:p>
            <a:pPr marL="0" marR="0" lvl="0" indent="0" algn="ctr" defTabSz="914148" rtl="0" eaLnBrk="1" fontAlgn="auto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BH Demibold" panose="00000700000000000000" pitchFamily="2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388D292-BC04-E928-0D96-C11644911594}"/>
              </a:ext>
            </a:extLst>
          </p:cNvPr>
          <p:cNvSpPr/>
          <p:nvPr/>
        </p:nvSpPr>
        <p:spPr>
          <a:xfrm>
            <a:off x="1524025" y="3356418"/>
            <a:ext cx="8523465" cy="2582496"/>
          </a:xfrm>
          <a:prstGeom prst="rect">
            <a:avLst/>
          </a:prstGeom>
          <a:noFill/>
          <a:ln w="28575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A7F5E67-CC13-AE56-FD46-359D9C7F8A10}"/>
              </a:ext>
            </a:extLst>
          </p:cNvPr>
          <p:cNvSpPr/>
          <p:nvPr/>
        </p:nvSpPr>
        <p:spPr>
          <a:xfrm>
            <a:off x="1685644" y="3574687"/>
            <a:ext cx="4047059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B92B8BA7-CC99-0D33-453D-E838509998B1}"/>
              </a:ext>
            </a:extLst>
          </p:cNvPr>
          <p:cNvGrpSpPr/>
          <p:nvPr/>
        </p:nvGrpSpPr>
        <p:grpSpPr>
          <a:xfrm>
            <a:off x="3194240" y="4050851"/>
            <a:ext cx="923758" cy="537706"/>
            <a:chOff x="9660630" y="5083652"/>
            <a:chExt cx="923758" cy="537706"/>
          </a:xfrm>
        </p:grpSpPr>
        <p:cxnSp>
          <p:nvCxnSpPr>
            <p:cNvPr id="42" name="Lige forbindelse 41">
              <a:extLst>
                <a:ext uri="{FF2B5EF4-FFF2-40B4-BE49-F238E27FC236}">
                  <a16:creationId xmlns:a16="http://schemas.microsoft.com/office/drawing/2014/main" id="{8E99FEAC-A396-6DD0-59F3-256CB51B931A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3295B71A-A5F5-5BED-4D81-6D9EC4B17256}"/>
                </a:ext>
              </a:extLst>
            </p:cNvPr>
            <p:cNvCxnSpPr>
              <a:cxnSpLocks/>
            </p:cNvCxnSpPr>
            <p:nvPr/>
          </p:nvCxnSpPr>
          <p:spPr>
            <a:xfrm>
              <a:off x="9660630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9B144CD7-D506-1B74-FA50-2F143586DA8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6E8A567F-1C2B-BAC7-126E-FA5D4A73C5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D28375E1-F0EB-5F30-95E8-EBA607B5E6FD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5732703" y="3844687"/>
            <a:ext cx="96583" cy="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236058B1-DB58-9822-BDE4-1F9023F37805}"/>
              </a:ext>
            </a:extLst>
          </p:cNvPr>
          <p:cNvSpPr/>
          <p:nvPr/>
        </p:nvSpPr>
        <p:spPr>
          <a:xfrm>
            <a:off x="5829286" y="3574687"/>
            <a:ext cx="4066107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3EF5F6DB-3F3C-7084-0E6B-B592CF37C734}"/>
              </a:ext>
            </a:extLst>
          </p:cNvPr>
          <p:cNvGrpSpPr/>
          <p:nvPr/>
        </p:nvGrpSpPr>
        <p:grpSpPr>
          <a:xfrm>
            <a:off x="7355477" y="4050851"/>
            <a:ext cx="924629" cy="1089249"/>
            <a:chOff x="9651955" y="5083652"/>
            <a:chExt cx="924629" cy="1089249"/>
          </a:xfrm>
        </p:grpSpPr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D597EDED-9CA7-E47B-FE26-7B7BAD49ECE2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FBB5BE03-7FFF-1F06-E3CE-D0AFA3BEC55B}"/>
                </a:ext>
              </a:extLst>
            </p:cNvPr>
            <p:cNvCxnSpPr>
              <a:cxnSpLocks/>
            </p:cNvCxnSpPr>
            <p:nvPr/>
          </p:nvCxnSpPr>
          <p:spPr>
            <a:xfrm>
              <a:off x="9651955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ge forbindelse 24">
              <a:extLst>
                <a:ext uri="{FF2B5EF4-FFF2-40B4-BE49-F238E27FC236}">
                  <a16:creationId xmlns:a16="http://schemas.microsoft.com/office/drawing/2014/main" id="{73F2ABF6-4EEF-9771-05DC-F1A7D28A40CD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82759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>
              <a:extLst>
                <a:ext uri="{FF2B5EF4-FFF2-40B4-BE49-F238E27FC236}">
                  <a16:creationId xmlns:a16="http://schemas.microsoft.com/office/drawing/2014/main" id="{625E620D-FE31-A3B7-19B7-CE15B070A58D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0D0BE8A7-845F-43B4-A5B0-E8B9262210C8}"/>
              </a:ext>
            </a:extLst>
          </p:cNvPr>
          <p:cNvSpPr/>
          <p:nvPr/>
        </p:nvSpPr>
        <p:spPr>
          <a:xfrm>
            <a:off x="7915395" y="5140477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Konsulenter</a:t>
            </a:r>
          </a:p>
        </p:txBody>
      </p: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920648E1-BA20-AEED-C230-25C974D05597}"/>
              </a:ext>
            </a:extLst>
          </p:cNvPr>
          <p:cNvGrpSpPr/>
          <p:nvPr/>
        </p:nvGrpSpPr>
        <p:grpSpPr>
          <a:xfrm>
            <a:off x="5829287" y="4511827"/>
            <a:ext cx="1989525" cy="1168650"/>
            <a:chOff x="5829287" y="4511827"/>
            <a:chExt cx="1989525" cy="116865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6694D561-3108-7A31-E056-16D95F07F0B1}"/>
                </a:ext>
              </a:extLst>
            </p:cNvPr>
            <p:cNvSpPr/>
            <p:nvPr/>
          </p:nvSpPr>
          <p:spPr>
            <a:xfrm>
              <a:off x="5829287" y="451182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1F0D7D1A-E67B-1141-A544-152A04DD0EC6}"/>
                </a:ext>
              </a:extLst>
            </p:cNvPr>
            <p:cNvSpPr/>
            <p:nvPr/>
          </p:nvSpPr>
          <p:spPr>
            <a:xfrm>
              <a:off x="5838812" y="514047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Sundhedspleje</a:t>
              </a:r>
            </a:p>
          </p:txBody>
        </p:sp>
      </p:grp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E550C697-3079-1505-0E3A-91010997A550}"/>
              </a:ext>
            </a:extLst>
          </p:cNvPr>
          <p:cNvGrpSpPr/>
          <p:nvPr/>
        </p:nvGrpSpPr>
        <p:grpSpPr>
          <a:xfrm>
            <a:off x="3752703" y="4511827"/>
            <a:ext cx="1989525" cy="1168650"/>
            <a:chOff x="3752703" y="4511827"/>
            <a:chExt cx="1989525" cy="1168650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42142553-5A95-2361-A56C-CDAD6F24775E}"/>
                </a:ext>
              </a:extLst>
            </p:cNvPr>
            <p:cNvSpPr/>
            <p:nvPr/>
          </p:nvSpPr>
          <p:spPr>
            <a:xfrm>
              <a:off x="3752703" y="451182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D3B6E19-C0A8-8307-EC0A-3E31025F5541}"/>
                </a:ext>
              </a:extLst>
            </p:cNvPr>
            <p:cNvSpPr/>
            <p:nvPr/>
          </p:nvSpPr>
          <p:spPr>
            <a:xfrm>
              <a:off x="3762228" y="514047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Støtte- og kompetence-pædagoger</a:t>
              </a: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1806A753-F827-CA4D-129D-594237B4E2E5}"/>
              </a:ext>
            </a:extLst>
          </p:cNvPr>
          <p:cNvGrpSpPr/>
          <p:nvPr/>
        </p:nvGrpSpPr>
        <p:grpSpPr>
          <a:xfrm>
            <a:off x="1676119" y="4511450"/>
            <a:ext cx="1989525" cy="1168650"/>
            <a:chOff x="1676119" y="4511450"/>
            <a:chExt cx="1989525" cy="1168650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E7F7B4C5-A7F6-C104-B316-65F138EEA5E3}"/>
                </a:ext>
              </a:extLst>
            </p:cNvPr>
            <p:cNvSpPr/>
            <p:nvPr/>
          </p:nvSpPr>
          <p:spPr>
            <a:xfrm>
              <a:off x="1676119" y="451145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12E2991-123B-BC97-BCAE-167EB9C6B764}"/>
                </a:ext>
              </a:extLst>
            </p:cNvPr>
            <p:cNvSpPr/>
            <p:nvPr/>
          </p:nvSpPr>
          <p:spPr>
            <a:xfrm>
              <a:off x="1685644" y="514010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Psykologer og talehøre-konsulenter</a:t>
              </a:r>
            </a:p>
          </p:txBody>
        </p:sp>
      </p:grp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4320C68B-160C-CC4C-1530-612E8FE63DBA}"/>
              </a:ext>
            </a:extLst>
          </p:cNvPr>
          <p:cNvCxnSpPr>
            <a:cxnSpLocks/>
          </p:cNvCxnSpPr>
          <p:nvPr/>
        </p:nvCxnSpPr>
        <p:spPr>
          <a:xfrm>
            <a:off x="2670881" y="5047128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B6874FB0-327D-290E-D054-FF904F54E484}"/>
              </a:ext>
            </a:extLst>
          </p:cNvPr>
          <p:cNvCxnSpPr>
            <a:cxnSpLocks/>
          </p:cNvCxnSpPr>
          <p:nvPr/>
        </p:nvCxnSpPr>
        <p:spPr>
          <a:xfrm>
            <a:off x="4747465" y="5047128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forbindelse 54">
            <a:extLst>
              <a:ext uri="{FF2B5EF4-FFF2-40B4-BE49-F238E27FC236}">
                <a16:creationId xmlns:a16="http://schemas.microsoft.com/office/drawing/2014/main" id="{161320CB-B65E-660E-1608-D142045AA668}"/>
              </a:ext>
            </a:extLst>
          </p:cNvPr>
          <p:cNvCxnSpPr>
            <a:cxnSpLocks/>
          </p:cNvCxnSpPr>
          <p:nvPr/>
        </p:nvCxnSpPr>
        <p:spPr>
          <a:xfrm>
            <a:off x="6824049" y="5050100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193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FEDFC-BB76-0B30-6D9C-55C41F73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e 48">
            <a:extLst>
              <a:ext uri="{FF2B5EF4-FFF2-40B4-BE49-F238E27FC236}">
                <a16:creationId xmlns:a16="http://schemas.microsoft.com/office/drawing/2014/main" id="{F46A9B5D-BDD5-F280-15E4-7386A40694D0}"/>
              </a:ext>
            </a:extLst>
          </p:cNvPr>
          <p:cNvGrpSpPr/>
          <p:nvPr/>
        </p:nvGrpSpPr>
        <p:grpSpPr>
          <a:xfrm>
            <a:off x="2652408" y="2373244"/>
            <a:ext cx="3132000" cy="996072"/>
            <a:chOff x="1798567" y="3531705"/>
            <a:chExt cx="3132000" cy="901177"/>
          </a:xfrm>
        </p:grpSpPr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BE5F8BAD-3159-6FB4-AEB1-B0A1B3F2712E}"/>
                </a:ext>
              </a:extLst>
            </p:cNvPr>
            <p:cNvCxnSpPr>
              <a:cxnSpLocks/>
            </p:cNvCxnSpPr>
            <p:nvPr/>
          </p:nvCxnSpPr>
          <p:spPr>
            <a:xfrm>
              <a:off x="1813163" y="3531705"/>
              <a:ext cx="0" cy="396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6E952B66-4DD8-F94A-3BCB-5AE8CF3758B9}"/>
                </a:ext>
              </a:extLst>
            </p:cNvPr>
            <p:cNvCxnSpPr>
              <a:cxnSpLocks/>
            </p:cNvCxnSpPr>
            <p:nvPr/>
          </p:nvCxnSpPr>
          <p:spPr>
            <a:xfrm>
              <a:off x="1798567" y="3936954"/>
              <a:ext cx="3132000" cy="8688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8FB040DF-F3D4-796F-C07D-B9806003B4B7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02" y="3928882"/>
              <a:ext cx="0" cy="504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20492C76-B423-E5AD-33CA-0883D5AF8F13}"/>
              </a:ext>
            </a:extLst>
          </p:cNvPr>
          <p:cNvSpPr/>
          <p:nvPr/>
        </p:nvSpPr>
        <p:spPr>
          <a:xfrm>
            <a:off x="1686619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Skoler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0D36778-ABFF-F27F-C388-68FDEF13D97E}"/>
              </a:ext>
            </a:extLst>
          </p:cNvPr>
          <p:cNvSpPr/>
          <p:nvPr/>
        </p:nvSpPr>
        <p:spPr>
          <a:xfrm>
            <a:off x="1686619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Dagtilbud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D166B90-75BE-1869-C348-6531FE5A7EBE}"/>
              </a:ext>
            </a:extLst>
          </p:cNvPr>
          <p:cNvSpPr/>
          <p:nvPr/>
        </p:nvSpPr>
        <p:spPr>
          <a:xfrm>
            <a:off x="5829286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Klyngeledere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7E13919-3427-0339-0FD2-F07985A09F4D}"/>
              </a:ext>
            </a:extLst>
          </p:cNvPr>
          <p:cNvSpPr/>
          <p:nvPr/>
        </p:nvSpPr>
        <p:spPr>
          <a:xfrm>
            <a:off x="5829286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Skoleledere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6E113F3-6258-10FC-E6F7-5F7D42A5CCB4}"/>
              </a:ext>
            </a:extLst>
          </p:cNvPr>
          <p:cNvSpPr/>
          <p:nvPr/>
        </p:nvSpPr>
        <p:spPr>
          <a:xfrm>
            <a:off x="7915395" y="2692146"/>
            <a:ext cx="1980000" cy="422851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Selvejende institutioner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18032F1E-5D27-252F-F9F8-026F0C69FB33}"/>
              </a:ext>
            </a:extLst>
          </p:cNvPr>
          <p:cNvSpPr/>
          <p:nvPr/>
        </p:nvSpPr>
        <p:spPr>
          <a:xfrm>
            <a:off x="7809286" y="2614765"/>
            <a:ext cx="2213927" cy="581735"/>
          </a:xfrm>
          <a:prstGeom prst="rect">
            <a:avLst/>
          </a:prstGeom>
          <a:noFill/>
          <a:ln w="28575">
            <a:solidFill>
              <a:srgbClr val="2667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BA66278-1A79-FF71-E99A-FE91837EB83A}"/>
              </a:ext>
            </a:extLst>
          </p:cNvPr>
          <p:cNvSpPr/>
          <p:nvPr/>
        </p:nvSpPr>
        <p:spPr>
          <a:xfrm>
            <a:off x="7915395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Dagtilbudsklynger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04BEC46-ACFC-2C27-5901-4BCC63368502}"/>
              </a:ext>
            </a:extLst>
          </p:cNvPr>
          <p:cNvSpPr/>
          <p:nvPr/>
        </p:nvSpPr>
        <p:spPr>
          <a:xfrm>
            <a:off x="7915395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Skoler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031C9E8-3B18-0194-FC5C-638F96FDE5F9}"/>
              </a:ext>
            </a:extLst>
          </p:cNvPr>
          <p:cNvSpPr/>
          <p:nvPr/>
        </p:nvSpPr>
        <p:spPr>
          <a:xfrm>
            <a:off x="1524025" y="1059375"/>
            <a:ext cx="2305188" cy="1504231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6C086306-97E7-976F-50B1-F10F78DFDE62}"/>
              </a:ext>
            </a:extLst>
          </p:cNvPr>
          <p:cNvGrpSpPr/>
          <p:nvPr/>
        </p:nvGrpSpPr>
        <p:grpSpPr>
          <a:xfrm>
            <a:off x="3829213" y="1494845"/>
            <a:ext cx="2115063" cy="648000"/>
            <a:chOff x="4566631" y="1494845"/>
            <a:chExt cx="1377645" cy="648000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C1303F66-6B25-94D0-C3AA-91D224BCF9FD}"/>
                </a:ext>
              </a:extLst>
            </p:cNvPr>
            <p:cNvGrpSpPr/>
            <p:nvPr/>
          </p:nvGrpSpPr>
          <p:grpSpPr>
            <a:xfrm>
              <a:off x="4566631" y="1494845"/>
              <a:ext cx="1377645" cy="648000"/>
              <a:chOff x="3038793" y="2759425"/>
              <a:chExt cx="1301083" cy="648000"/>
            </a:xfrm>
          </p:grpSpPr>
          <p:cxnSp>
            <p:nvCxnSpPr>
              <p:cNvPr id="67" name="Lige forbindelse 66">
                <a:extLst>
                  <a:ext uri="{FF2B5EF4-FFF2-40B4-BE49-F238E27FC236}">
                    <a16:creationId xmlns:a16="http://schemas.microsoft.com/office/drawing/2014/main" id="{92D913DD-48AD-2646-435C-848F66030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8793" y="3097098"/>
                <a:ext cx="714464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Lige forbindelse 5">
                <a:extLst>
                  <a:ext uri="{FF2B5EF4-FFF2-40B4-BE49-F238E27FC236}">
                    <a16:creationId xmlns:a16="http://schemas.microsoft.com/office/drawing/2014/main" id="{BABCA84B-E07C-DA79-7731-4F78C922DB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4943" y="2759425"/>
                <a:ext cx="0" cy="64800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forbindelse 15">
                <a:extLst>
                  <a:ext uri="{FF2B5EF4-FFF2-40B4-BE49-F238E27FC236}">
                    <a16:creationId xmlns:a16="http://schemas.microsoft.com/office/drawing/2014/main" id="{80368BE9-90B0-F104-7BC0-AB740CE72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1888" y="2770797"/>
                <a:ext cx="577988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1057C4D3-E238-BF8A-FA12-A211E0A549EC}"/>
                </a:ext>
              </a:extLst>
            </p:cNvPr>
            <p:cNvCxnSpPr>
              <a:cxnSpLocks/>
            </p:cNvCxnSpPr>
            <p:nvPr/>
          </p:nvCxnSpPr>
          <p:spPr>
            <a:xfrm>
              <a:off x="5324802" y="2135031"/>
              <a:ext cx="54864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4">
            <a:extLst>
              <a:ext uri="{FF2B5EF4-FFF2-40B4-BE49-F238E27FC236}">
                <a16:creationId xmlns:a16="http://schemas.microsoft.com/office/drawing/2014/main" id="{386F1919-A7DE-F819-E433-102EC47E28FB}"/>
              </a:ext>
            </a:extLst>
          </p:cNvPr>
          <p:cNvSpPr txBox="1">
            <a:spLocks/>
          </p:cNvSpPr>
          <p:nvPr/>
        </p:nvSpPr>
        <p:spPr>
          <a:xfrm>
            <a:off x="2528124" y="376386"/>
            <a:ext cx="7244526" cy="67689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 defTabSz="914148">
              <a:lnSpc>
                <a:spcPct val="91000"/>
              </a:lnSpc>
              <a:spcBef>
                <a:spcPct val="0"/>
              </a:spcBef>
              <a:defRPr/>
            </a:pPr>
            <a:r>
              <a:rPr kumimoji="0" lang="da-DK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 </a:t>
            </a:r>
            <a:r>
              <a:rPr lang="da-DK" sz="2000" dirty="0">
                <a:latin typeface="KBH Demibold" panose="00000700000000000000" pitchFamily="2" charset="0"/>
              </a:rPr>
              <a:t>Område Amager</a:t>
            </a:r>
          </a:p>
          <a:p>
            <a:pPr marL="0" marR="0" lvl="0" indent="0" algn="ctr" defTabSz="914148" rtl="0" eaLnBrk="1" fontAlgn="auto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BH Demibold" panose="00000700000000000000" pitchFamily="2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C6487B6-7B32-602E-5625-66764D58C197}"/>
              </a:ext>
            </a:extLst>
          </p:cNvPr>
          <p:cNvSpPr/>
          <p:nvPr/>
        </p:nvSpPr>
        <p:spPr>
          <a:xfrm>
            <a:off x="1524025" y="3356418"/>
            <a:ext cx="8523465" cy="2582496"/>
          </a:xfrm>
          <a:prstGeom prst="rect">
            <a:avLst/>
          </a:prstGeom>
          <a:noFill/>
          <a:ln w="28575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94B8AB1-2652-587A-1456-F7766DF48BBE}"/>
              </a:ext>
            </a:extLst>
          </p:cNvPr>
          <p:cNvSpPr/>
          <p:nvPr/>
        </p:nvSpPr>
        <p:spPr>
          <a:xfrm>
            <a:off x="1685644" y="3574687"/>
            <a:ext cx="4047059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FC2DF5C7-D26F-CEEC-144D-EE772BF432B5}"/>
              </a:ext>
            </a:extLst>
          </p:cNvPr>
          <p:cNvGrpSpPr/>
          <p:nvPr/>
        </p:nvGrpSpPr>
        <p:grpSpPr>
          <a:xfrm>
            <a:off x="3194240" y="4050851"/>
            <a:ext cx="923758" cy="537706"/>
            <a:chOff x="9660630" y="5083652"/>
            <a:chExt cx="923758" cy="537706"/>
          </a:xfrm>
        </p:grpSpPr>
        <p:cxnSp>
          <p:nvCxnSpPr>
            <p:cNvPr id="42" name="Lige forbindelse 41">
              <a:extLst>
                <a:ext uri="{FF2B5EF4-FFF2-40B4-BE49-F238E27FC236}">
                  <a16:creationId xmlns:a16="http://schemas.microsoft.com/office/drawing/2014/main" id="{6F9790CB-4571-B7F5-6D25-328DCC4D1912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AAEB6E92-C19E-2D6E-E70F-52626442C52D}"/>
                </a:ext>
              </a:extLst>
            </p:cNvPr>
            <p:cNvCxnSpPr>
              <a:cxnSpLocks/>
            </p:cNvCxnSpPr>
            <p:nvPr/>
          </p:nvCxnSpPr>
          <p:spPr>
            <a:xfrm>
              <a:off x="9660630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C913E34D-9F0D-261A-0B3D-3157FA6B8A2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37C18D99-9E77-8629-6CB5-0BE620038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C01736AB-F7F3-277A-C292-A115D219C7DE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5732703" y="3844687"/>
            <a:ext cx="96583" cy="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2D07B2FD-2C9C-F5F9-4B56-8C3D0A7FD391}"/>
              </a:ext>
            </a:extLst>
          </p:cNvPr>
          <p:cNvSpPr/>
          <p:nvPr/>
        </p:nvSpPr>
        <p:spPr>
          <a:xfrm>
            <a:off x="5829286" y="3574687"/>
            <a:ext cx="4066107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B9E61B6-0BA0-4117-D68D-585D863F4DF6}"/>
              </a:ext>
            </a:extLst>
          </p:cNvPr>
          <p:cNvGrpSpPr/>
          <p:nvPr/>
        </p:nvGrpSpPr>
        <p:grpSpPr>
          <a:xfrm>
            <a:off x="7355477" y="4050851"/>
            <a:ext cx="924629" cy="1089249"/>
            <a:chOff x="9651955" y="5083652"/>
            <a:chExt cx="924629" cy="1089249"/>
          </a:xfrm>
        </p:grpSpPr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2B0DCBA8-725D-75C0-D206-2870DE0E4145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41A10742-A58A-4494-653A-E5C0473040B9}"/>
                </a:ext>
              </a:extLst>
            </p:cNvPr>
            <p:cNvCxnSpPr>
              <a:cxnSpLocks/>
            </p:cNvCxnSpPr>
            <p:nvPr/>
          </p:nvCxnSpPr>
          <p:spPr>
            <a:xfrm>
              <a:off x="9651955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ge forbindelse 24">
              <a:extLst>
                <a:ext uri="{FF2B5EF4-FFF2-40B4-BE49-F238E27FC236}">
                  <a16:creationId xmlns:a16="http://schemas.microsoft.com/office/drawing/2014/main" id="{19EABDC4-131B-93A8-FC6E-192450070B7C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82759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>
              <a:extLst>
                <a:ext uri="{FF2B5EF4-FFF2-40B4-BE49-F238E27FC236}">
                  <a16:creationId xmlns:a16="http://schemas.microsoft.com/office/drawing/2014/main" id="{B7BE2F77-4131-1C30-7083-6F4E15493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F747A95A-C3E7-7281-93CD-487CAF9F32B9}"/>
              </a:ext>
            </a:extLst>
          </p:cNvPr>
          <p:cNvSpPr/>
          <p:nvPr/>
        </p:nvSpPr>
        <p:spPr>
          <a:xfrm>
            <a:off x="7915395" y="5140477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Konsulenter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3ECBFD3F-CC59-8D05-445B-71138C2CA88D}"/>
              </a:ext>
            </a:extLst>
          </p:cNvPr>
          <p:cNvGrpSpPr/>
          <p:nvPr/>
        </p:nvGrpSpPr>
        <p:grpSpPr>
          <a:xfrm>
            <a:off x="5829287" y="4511827"/>
            <a:ext cx="1989525" cy="1168650"/>
            <a:chOff x="5829287" y="4511827"/>
            <a:chExt cx="1989525" cy="116865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C0A17FFB-EDE1-D11A-8175-99B373016601}"/>
                </a:ext>
              </a:extLst>
            </p:cNvPr>
            <p:cNvSpPr/>
            <p:nvPr/>
          </p:nvSpPr>
          <p:spPr>
            <a:xfrm>
              <a:off x="5829287" y="451182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70ECA25-8113-9BA6-423D-7D8920DFE9EA}"/>
                </a:ext>
              </a:extLst>
            </p:cNvPr>
            <p:cNvSpPr/>
            <p:nvPr/>
          </p:nvSpPr>
          <p:spPr>
            <a:xfrm>
              <a:off x="5838812" y="514047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Sundhedspleje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A52B6757-C06A-B34E-59B3-A49C952C7456}"/>
              </a:ext>
            </a:extLst>
          </p:cNvPr>
          <p:cNvGrpSpPr/>
          <p:nvPr/>
        </p:nvGrpSpPr>
        <p:grpSpPr>
          <a:xfrm>
            <a:off x="3752703" y="4511827"/>
            <a:ext cx="1989525" cy="1168650"/>
            <a:chOff x="3752703" y="4511827"/>
            <a:chExt cx="1989525" cy="1168650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0E90B63C-FCD0-415E-D9D6-BCB99D7E2397}"/>
                </a:ext>
              </a:extLst>
            </p:cNvPr>
            <p:cNvSpPr/>
            <p:nvPr/>
          </p:nvSpPr>
          <p:spPr>
            <a:xfrm>
              <a:off x="3752703" y="451182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2FD6FB16-35FF-981E-C619-F65FE9F5378F}"/>
                </a:ext>
              </a:extLst>
            </p:cNvPr>
            <p:cNvSpPr/>
            <p:nvPr/>
          </p:nvSpPr>
          <p:spPr>
            <a:xfrm>
              <a:off x="3762228" y="514047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Støtte- og kompetence-pædagoger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EE955E18-AD8A-0451-4745-B73B9A0D4E20}"/>
              </a:ext>
            </a:extLst>
          </p:cNvPr>
          <p:cNvGrpSpPr/>
          <p:nvPr/>
        </p:nvGrpSpPr>
        <p:grpSpPr>
          <a:xfrm>
            <a:off x="1676119" y="4511450"/>
            <a:ext cx="1989525" cy="1168650"/>
            <a:chOff x="1676119" y="4511450"/>
            <a:chExt cx="1989525" cy="1168650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00F124B5-AF8B-83CE-E9D6-3009395ED6B2}"/>
                </a:ext>
              </a:extLst>
            </p:cNvPr>
            <p:cNvSpPr/>
            <p:nvPr/>
          </p:nvSpPr>
          <p:spPr>
            <a:xfrm>
              <a:off x="1676119" y="451145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37E63CF9-BBFC-C99F-EB7E-B5CF4C58A21E}"/>
                </a:ext>
              </a:extLst>
            </p:cNvPr>
            <p:cNvSpPr/>
            <p:nvPr/>
          </p:nvSpPr>
          <p:spPr>
            <a:xfrm>
              <a:off x="1685644" y="514010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Psykologer og talehøre-konsulenter</a:t>
              </a:r>
            </a:p>
          </p:txBody>
        </p:sp>
      </p:grp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318B41C2-1C61-DF1D-1163-C2359555B50E}"/>
              </a:ext>
            </a:extLst>
          </p:cNvPr>
          <p:cNvCxnSpPr>
            <a:cxnSpLocks/>
          </p:cNvCxnSpPr>
          <p:nvPr/>
        </p:nvCxnSpPr>
        <p:spPr>
          <a:xfrm>
            <a:off x="2670881" y="5051450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891DBDA7-346C-C592-604A-D119F49ACC48}"/>
              </a:ext>
            </a:extLst>
          </p:cNvPr>
          <p:cNvCxnSpPr>
            <a:cxnSpLocks/>
          </p:cNvCxnSpPr>
          <p:nvPr/>
        </p:nvCxnSpPr>
        <p:spPr>
          <a:xfrm>
            <a:off x="4747465" y="5042212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4F1E3D7-D64A-B5C3-F9AD-0C16FCDF3C0F}"/>
              </a:ext>
            </a:extLst>
          </p:cNvPr>
          <p:cNvCxnSpPr>
            <a:cxnSpLocks/>
          </p:cNvCxnSpPr>
          <p:nvPr/>
        </p:nvCxnSpPr>
        <p:spPr>
          <a:xfrm>
            <a:off x="6824049" y="5017632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055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F13B-D21C-9CB6-1275-286C61C06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e 48">
            <a:extLst>
              <a:ext uri="{FF2B5EF4-FFF2-40B4-BE49-F238E27FC236}">
                <a16:creationId xmlns:a16="http://schemas.microsoft.com/office/drawing/2014/main" id="{7C50D7E3-0233-9BDB-A97D-EF7E9F94D9E9}"/>
              </a:ext>
            </a:extLst>
          </p:cNvPr>
          <p:cNvGrpSpPr/>
          <p:nvPr/>
        </p:nvGrpSpPr>
        <p:grpSpPr>
          <a:xfrm>
            <a:off x="2652408" y="2373244"/>
            <a:ext cx="3132000" cy="996072"/>
            <a:chOff x="1798567" y="3531705"/>
            <a:chExt cx="3132000" cy="901177"/>
          </a:xfrm>
        </p:grpSpPr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F1D5933D-67B7-AA90-0439-766BF32E32C5}"/>
                </a:ext>
              </a:extLst>
            </p:cNvPr>
            <p:cNvCxnSpPr>
              <a:cxnSpLocks/>
            </p:cNvCxnSpPr>
            <p:nvPr/>
          </p:nvCxnSpPr>
          <p:spPr>
            <a:xfrm>
              <a:off x="1813163" y="3531705"/>
              <a:ext cx="0" cy="396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7AA43A97-7B48-F511-226A-452D9502AF3B}"/>
                </a:ext>
              </a:extLst>
            </p:cNvPr>
            <p:cNvCxnSpPr>
              <a:cxnSpLocks/>
            </p:cNvCxnSpPr>
            <p:nvPr/>
          </p:nvCxnSpPr>
          <p:spPr>
            <a:xfrm>
              <a:off x="1798567" y="3936954"/>
              <a:ext cx="3132000" cy="8688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B7FA4DA0-82E1-D0F2-42DD-EC7DBA5BD4CE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02" y="3928882"/>
              <a:ext cx="0" cy="504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7A2393EA-B059-3470-03BB-487D06BDD3D6}"/>
              </a:ext>
            </a:extLst>
          </p:cNvPr>
          <p:cNvSpPr/>
          <p:nvPr/>
        </p:nvSpPr>
        <p:spPr>
          <a:xfrm>
            <a:off x="1686619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Skoler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8528B96-2493-8C31-720A-E90621AD3B8E}"/>
              </a:ext>
            </a:extLst>
          </p:cNvPr>
          <p:cNvSpPr/>
          <p:nvPr/>
        </p:nvSpPr>
        <p:spPr>
          <a:xfrm>
            <a:off x="1686619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Dagtilbud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783D6DE-0050-3364-6EB2-832340AA5F28}"/>
              </a:ext>
            </a:extLst>
          </p:cNvPr>
          <p:cNvSpPr/>
          <p:nvPr/>
        </p:nvSpPr>
        <p:spPr>
          <a:xfrm>
            <a:off x="5829286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Klyngeledere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23536DE-15B7-3716-CE93-5C6C9552ECE8}"/>
              </a:ext>
            </a:extLst>
          </p:cNvPr>
          <p:cNvSpPr/>
          <p:nvPr/>
        </p:nvSpPr>
        <p:spPr>
          <a:xfrm>
            <a:off x="5829286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Skoleledere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A7BED80-B631-7795-C0F0-DE6A41A5C490}"/>
              </a:ext>
            </a:extLst>
          </p:cNvPr>
          <p:cNvSpPr/>
          <p:nvPr/>
        </p:nvSpPr>
        <p:spPr>
          <a:xfrm>
            <a:off x="7915395" y="2692146"/>
            <a:ext cx="1980000" cy="422851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Selvejende institutioner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E11AEEE2-B0C9-3C8B-084E-6942422000AD}"/>
              </a:ext>
            </a:extLst>
          </p:cNvPr>
          <p:cNvSpPr/>
          <p:nvPr/>
        </p:nvSpPr>
        <p:spPr>
          <a:xfrm>
            <a:off x="7809286" y="2614765"/>
            <a:ext cx="2213927" cy="581735"/>
          </a:xfrm>
          <a:prstGeom prst="rect">
            <a:avLst/>
          </a:prstGeom>
          <a:noFill/>
          <a:ln w="28575">
            <a:solidFill>
              <a:srgbClr val="2667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30D0959-8FD6-79DF-B5A1-7FC954060E1E}"/>
              </a:ext>
            </a:extLst>
          </p:cNvPr>
          <p:cNvSpPr/>
          <p:nvPr/>
        </p:nvSpPr>
        <p:spPr>
          <a:xfrm>
            <a:off x="7915395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Dagtilbudsklynger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76E6401-FE98-3368-3352-BA3C171F6E13}"/>
              </a:ext>
            </a:extLst>
          </p:cNvPr>
          <p:cNvSpPr/>
          <p:nvPr/>
        </p:nvSpPr>
        <p:spPr>
          <a:xfrm>
            <a:off x="7915395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Skoler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2CD5673-C274-14F3-8D85-FF0E266021B7}"/>
              </a:ext>
            </a:extLst>
          </p:cNvPr>
          <p:cNvSpPr/>
          <p:nvPr/>
        </p:nvSpPr>
        <p:spPr>
          <a:xfrm>
            <a:off x="1524025" y="1059375"/>
            <a:ext cx="2305188" cy="1504231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3EFDD408-15E8-73F9-6CB3-72236D714DBD}"/>
              </a:ext>
            </a:extLst>
          </p:cNvPr>
          <p:cNvGrpSpPr/>
          <p:nvPr/>
        </p:nvGrpSpPr>
        <p:grpSpPr>
          <a:xfrm>
            <a:off x="3829213" y="1494845"/>
            <a:ext cx="2115063" cy="648000"/>
            <a:chOff x="4566631" y="1494845"/>
            <a:chExt cx="1377645" cy="648000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D934EA80-AC54-511C-5BBD-63CDF8682F0F}"/>
                </a:ext>
              </a:extLst>
            </p:cNvPr>
            <p:cNvGrpSpPr/>
            <p:nvPr/>
          </p:nvGrpSpPr>
          <p:grpSpPr>
            <a:xfrm>
              <a:off x="4566631" y="1494845"/>
              <a:ext cx="1377645" cy="648000"/>
              <a:chOff x="3038793" y="2759425"/>
              <a:chExt cx="1301083" cy="648000"/>
            </a:xfrm>
          </p:grpSpPr>
          <p:cxnSp>
            <p:nvCxnSpPr>
              <p:cNvPr id="67" name="Lige forbindelse 66">
                <a:extLst>
                  <a:ext uri="{FF2B5EF4-FFF2-40B4-BE49-F238E27FC236}">
                    <a16:creationId xmlns:a16="http://schemas.microsoft.com/office/drawing/2014/main" id="{538A09E3-880D-14A3-38F7-56116B4039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8793" y="3097098"/>
                <a:ext cx="714464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Lige forbindelse 5">
                <a:extLst>
                  <a:ext uri="{FF2B5EF4-FFF2-40B4-BE49-F238E27FC236}">
                    <a16:creationId xmlns:a16="http://schemas.microsoft.com/office/drawing/2014/main" id="{2B5F2B5D-CBBC-8051-97A3-210AE0160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4943" y="2759425"/>
                <a:ext cx="0" cy="64800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forbindelse 15">
                <a:extLst>
                  <a:ext uri="{FF2B5EF4-FFF2-40B4-BE49-F238E27FC236}">
                    <a16:creationId xmlns:a16="http://schemas.microsoft.com/office/drawing/2014/main" id="{F2D4F6E3-9369-F50F-FBC1-72FD9E593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1888" y="2770797"/>
                <a:ext cx="577988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1054253A-7BAB-0001-0C95-A0A352E03268}"/>
                </a:ext>
              </a:extLst>
            </p:cNvPr>
            <p:cNvCxnSpPr>
              <a:cxnSpLocks/>
            </p:cNvCxnSpPr>
            <p:nvPr/>
          </p:nvCxnSpPr>
          <p:spPr>
            <a:xfrm>
              <a:off x="5324802" y="2135031"/>
              <a:ext cx="54864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4">
            <a:extLst>
              <a:ext uri="{FF2B5EF4-FFF2-40B4-BE49-F238E27FC236}">
                <a16:creationId xmlns:a16="http://schemas.microsoft.com/office/drawing/2014/main" id="{88D33B64-9802-24EE-4E7B-E66B029A4B3F}"/>
              </a:ext>
            </a:extLst>
          </p:cNvPr>
          <p:cNvSpPr txBox="1">
            <a:spLocks/>
          </p:cNvSpPr>
          <p:nvPr/>
        </p:nvSpPr>
        <p:spPr>
          <a:xfrm>
            <a:off x="2528124" y="376386"/>
            <a:ext cx="7244526" cy="67689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 defTabSz="914148">
              <a:lnSpc>
                <a:spcPct val="91000"/>
              </a:lnSpc>
              <a:spcBef>
                <a:spcPct val="0"/>
              </a:spcBef>
              <a:defRPr/>
            </a:pPr>
            <a:r>
              <a:rPr kumimoji="0" lang="da-DK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 </a:t>
            </a:r>
            <a:r>
              <a:rPr lang="da-DK" sz="2000" dirty="0">
                <a:latin typeface="KBH Demibold" panose="00000700000000000000" pitchFamily="2" charset="0"/>
              </a:rPr>
              <a:t>Område Indre By/Østerbro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1078FD9-E6E7-5C2F-F895-FADA05A55A42}"/>
              </a:ext>
            </a:extLst>
          </p:cNvPr>
          <p:cNvSpPr/>
          <p:nvPr/>
        </p:nvSpPr>
        <p:spPr>
          <a:xfrm>
            <a:off x="1524025" y="3356418"/>
            <a:ext cx="8523465" cy="2582496"/>
          </a:xfrm>
          <a:prstGeom prst="rect">
            <a:avLst/>
          </a:prstGeom>
          <a:noFill/>
          <a:ln w="28575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F191511-C3E2-BD37-C151-71239A3A7B70}"/>
              </a:ext>
            </a:extLst>
          </p:cNvPr>
          <p:cNvSpPr/>
          <p:nvPr/>
        </p:nvSpPr>
        <p:spPr>
          <a:xfrm>
            <a:off x="1685644" y="3574687"/>
            <a:ext cx="4047059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D2964C76-C137-EC9E-F074-AB8A164FFBC6}"/>
              </a:ext>
            </a:extLst>
          </p:cNvPr>
          <p:cNvGrpSpPr/>
          <p:nvPr/>
        </p:nvGrpSpPr>
        <p:grpSpPr>
          <a:xfrm>
            <a:off x="3194240" y="4050851"/>
            <a:ext cx="923758" cy="537706"/>
            <a:chOff x="9660630" y="5083652"/>
            <a:chExt cx="923758" cy="537706"/>
          </a:xfrm>
        </p:grpSpPr>
        <p:cxnSp>
          <p:nvCxnSpPr>
            <p:cNvPr id="42" name="Lige forbindelse 41">
              <a:extLst>
                <a:ext uri="{FF2B5EF4-FFF2-40B4-BE49-F238E27FC236}">
                  <a16:creationId xmlns:a16="http://schemas.microsoft.com/office/drawing/2014/main" id="{A46D5E49-9DA2-EB18-BDC5-10D620E59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D1F786E9-C905-B6BA-71BB-714485F31533}"/>
                </a:ext>
              </a:extLst>
            </p:cNvPr>
            <p:cNvCxnSpPr>
              <a:cxnSpLocks/>
            </p:cNvCxnSpPr>
            <p:nvPr/>
          </p:nvCxnSpPr>
          <p:spPr>
            <a:xfrm>
              <a:off x="9660630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51893B7F-9168-0725-EC58-BF2A29957952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DB255421-7341-3ACC-49AB-59211CFB1BA8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C8650D50-E193-6D0E-7FC9-2ACC91C63010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5732703" y="3844687"/>
            <a:ext cx="96583" cy="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9FC18AFA-F04A-7FED-6B14-35D275402064}"/>
              </a:ext>
            </a:extLst>
          </p:cNvPr>
          <p:cNvSpPr/>
          <p:nvPr/>
        </p:nvSpPr>
        <p:spPr>
          <a:xfrm>
            <a:off x="5829286" y="3574687"/>
            <a:ext cx="4066107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6C81FAD3-377F-BD33-F239-4FF59A452C20}"/>
              </a:ext>
            </a:extLst>
          </p:cNvPr>
          <p:cNvGrpSpPr/>
          <p:nvPr/>
        </p:nvGrpSpPr>
        <p:grpSpPr>
          <a:xfrm>
            <a:off x="7355477" y="4050851"/>
            <a:ext cx="924629" cy="1089249"/>
            <a:chOff x="9651955" y="5083652"/>
            <a:chExt cx="924629" cy="1089249"/>
          </a:xfrm>
        </p:grpSpPr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17838547-685A-97E0-22ED-EE134666D08C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189DBDCF-AF53-E9C3-A5B2-47C5FC4BBFEB}"/>
                </a:ext>
              </a:extLst>
            </p:cNvPr>
            <p:cNvCxnSpPr>
              <a:cxnSpLocks/>
            </p:cNvCxnSpPr>
            <p:nvPr/>
          </p:nvCxnSpPr>
          <p:spPr>
            <a:xfrm>
              <a:off x="9651955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ge forbindelse 24">
              <a:extLst>
                <a:ext uri="{FF2B5EF4-FFF2-40B4-BE49-F238E27FC236}">
                  <a16:creationId xmlns:a16="http://schemas.microsoft.com/office/drawing/2014/main" id="{03E094A7-B76E-D05B-5294-6D7468957A49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82759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>
              <a:extLst>
                <a:ext uri="{FF2B5EF4-FFF2-40B4-BE49-F238E27FC236}">
                  <a16:creationId xmlns:a16="http://schemas.microsoft.com/office/drawing/2014/main" id="{B0F7C49C-69D5-7C61-6F39-412BB0C08C32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D8E20A7E-7999-CBEB-4A29-099F5E6228B6}"/>
              </a:ext>
            </a:extLst>
          </p:cNvPr>
          <p:cNvSpPr/>
          <p:nvPr/>
        </p:nvSpPr>
        <p:spPr>
          <a:xfrm>
            <a:off x="7915395" y="5140477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Konsulenter</a:t>
            </a:r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9F600EF8-B455-C8DF-C564-2DDBFD620557}"/>
              </a:ext>
            </a:extLst>
          </p:cNvPr>
          <p:cNvGrpSpPr/>
          <p:nvPr/>
        </p:nvGrpSpPr>
        <p:grpSpPr>
          <a:xfrm>
            <a:off x="5829287" y="4511827"/>
            <a:ext cx="1989525" cy="1168650"/>
            <a:chOff x="5829287" y="4511827"/>
            <a:chExt cx="1989525" cy="116865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5D965172-26AE-718C-8F6E-E877FFAE48E7}"/>
                </a:ext>
              </a:extLst>
            </p:cNvPr>
            <p:cNvSpPr/>
            <p:nvPr/>
          </p:nvSpPr>
          <p:spPr>
            <a:xfrm>
              <a:off x="5829287" y="451182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CEF2EE5-D2D8-DA7F-91B5-A368B028EFEC}"/>
                </a:ext>
              </a:extLst>
            </p:cNvPr>
            <p:cNvSpPr/>
            <p:nvPr/>
          </p:nvSpPr>
          <p:spPr>
            <a:xfrm>
              <a:off x="5838812" y="514047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Sundhedspleje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720C0D43-BCEB-729A-7DB7-A58C379982E5}"/>
              </a:ext>
            </a:extLst>
          </p:cNvPr>
          <p:cNvGrpSpPr/>
          <p:nvPr/>
        </p:nvGrpSpPr>
        <p:grpSpPr>
          <a:xfrm>
            <a:off x="3752703" y="4511827"/>
            <a:ext cx="1989525" cy="1168650"/>
            <a:chOff x="3752703" y="4511827"/>
            <a:chExt cx="1989525" cy="1168650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4BCB7C6A-6809-6513-80C5-5F05C0ECAF47}"/>
                </a:ext>
              </a:extLst>
            </p:cNvPr>
            <p:cNvSpPr/>
            <p:nvPr/>
          </p:nvSpPr>
          <p:spPr>
            <a:xfrm>
              <a:off x="3752703" y="451182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678871A7-5FB4-6BC2-AF58-1F4727C22A36}"/>
                </a:ext>
              </a:extLst>
            </p:cNvPr>
            <p:cNvSpPr/>
            <p:nvPr/>
          </p:nvSpPr>
          <p:spPr>
            <a:xfrm>
              <a:off x="3762228" y="514047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Støtte- og kompetence-pædagoger</a:t>
              </a:r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B1EB6116-787C-B22A-F12C-5CC2A8E1C8F3}"/>
              </a:ext>
            </a:extLst>
          </p:cNvPr>
          <p:cNvGrpSpPr/>
          <p:nvPr/>
        </p:nvGrpSpPr>
        <p:grpSpPr>
          <a:xfrm>
            <a:off x="1676119" y="4511450"/>
            <a:ext cx="1989525" cy="1168650"/>
            <a:chOff x="1676119" y="4511450"/>
            <a:chExt cx="1989525" cy="1168650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E691A66C-A8C1-FA25-27E4-712C04761E4F}"/>
                </a:ext>
              </a:extLst>
            </p:cNvPr>
            <p:cNvSpPr/>
            <p:nvPr/>
          </p:nvSpPr>
          <p:spPr>
            <a:xfrm>
              <a:off x="1676119" y="451145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2D7DAEF-3C47-66B8-175A-EFB07E66F451}"/>
                </a:ext>
              </a:extLst>
            </p:cNvPr>
            <p:cNvSpPr/>
            <p:nvPr/>
          </p:nvSpPr>
          <p:spPr>
            <a:xfrm>
              <a:off x="1685644" y="514010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Psykologer og talehøre-konsulenter</a:t>
              </a:r>
            </a:p>
          </p:txBody>
        </p:sp>
      </p:grpSp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D93A1C4E-2885-92E9-9FE9-8E63010E1205}"/>
              </a:ext>
            </a:extLst>
          </p:cNvPr>
          <p:cNvCxnSpPr>
            <a:cxnSpLocks/>
          </p:cNvCxnSpPr>
          <p:nvPr/>
        </p:nvCxnSpPr>
        <p:spPr>
          <a:xfrm>
            <a:off x="6824049" y="5051450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6A9ED2B-C62F-8B08-714E-B49CFEE1D570}"/>
              </a:ext>
            </a:extLst>
          </p:cNvPr>
          <p:cNvCxnSpPr>
            <a:cxnSpLocks/>
          </p:cNvCxnSpPr>
          <p:nvPr/>
        </p:nvCxnSpPr>
        <p:spPr>
          <a:xfrm>
            <a:off x="4747465" y="5042212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DC986928-AB7C-BF44-8E66-6A27E833D85F}"/>
              </a:ext>
            </a:extLst>
          </p:cNvPr>
          <p:cNvCxnSpPr>
            <a:cxnSpLocks/>
          </p:cNvCxnSpPr>
          <p:nvPr/>
        </p:nvCxnSpPr>
        <p:spPr>
          <a:xfrm>
            <a:off x="2670881" y="5027464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788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3EBA5-DFE9-D0E3-B7B0-49F9FC26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e 48">
            <a:extLst>
              <a:ext uri="{FF2B5EF4-FFF2-40B4-BE49-F238E27FC236}">
                <a16:creationId xmlns:a16="http://schemas.microsoft.com/office/drawing/2014/main" id="{AB05720E-975F-C285-4555-61BC48194FFA}"/>
              </a:ext>
            </a:extLst>
          </p:cNvPr>
          <p:cNvGrpSpPr/>
          <p:nvPr/>
        </p:nvGrpSpPr>
        <p:grpSpPr>
          <a:xfrm>
            <a:off x="2652408" y="2373244"/>
            <a:ext cx="3132000" cy="996072"/>
            <a:chOff x="1798567" y="3531705"/>
            <a:chExt cx="3132000" cy="901177"/>
          </a:xfrm>
        </p:grpSpPr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28F81E1F-6B2D-4914-E7E2-FA7493AE2332}"/>
                </a:ext>
              </a:extLst>
            </p:cNvPr>
            <p:cNvCxnSpPr>
              <a:cxnSpLocks/>
            </p:cNvCxnSpPr>
            <p:nvPr/>
          </p:nvCxnSpPr>
          <p:spPr>
            <a:xfrm>
              <a:off x="1813163" y="3531705"/>
              <a:ext cx="0" cy="396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01D53C82-2099-D98B-E2DC-1B620E7C0A33}"/>
                </a:ext>
              </a:extLst>
            </p:cNvPr>
            <p:cNvCxnSpPr>
              <a:cxnSpLocks/>
            </p:cNvCxnSpPr>
            <p:nvPr/>
          </p:nvCxnSpPr>
          <p:spPr>
            <a:xfrm>
              <a:off x="1798567" y="3936954"/>
              <a:ext cx="3132000" cy="8688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685392E8-3455-F017-36C8-49702BE2B985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02" y="3928882"/>
              <a:ext cx="0" cy="50400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2F91F8AA-9939-F614-DC24-4B2EB8B9769A}"/>
              </a:ext>
            </a:extLst>
          </p:cNvPr>
          <p:cNvSpPr/>
          <p:nvPr/>
        </p:nvSpPr>
        <p:spPr>
          <a:xfrm>
            <a:off x="1686619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Skoler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9061074-B856-B695-77F9-1C3EF9688D7E}"/>
              </a:ext>
            </a:extLst>
          </p:cNvPr>
          <p:cNvSpPr/>
          <p:nvPr/>
        </p:nvSpPr>
        <p:spPr>
          <a:xfrm>
            <a:off x="1686619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KBH Tekst" panose="00000500000000000000" pitchFamily="2" charset="0"/>
              </a:rPr>
              <a:t>Områdechef Dagtilbud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447651A-7934-95EE-BA0B-9B5981621830}"/>
              </a:ext>
            </a:extLst>
          </p:cNvPr>
          <p:cNvSpPr/>
          <p:nvPr/>
        </p:nvSpPr>
        <p:spPr>
          <a:xfrm>
            <a:off x="5829286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Klyngeledere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8C6D771-D05B-A8A5-5657-A97C46282751}"/>
              </a:ext>
            </a:extLst>
          </p:cNvPr>
          <p:cNvSpPr/>
          <p:nvPr/>
        </p:nvSpPr>
        <p:spPr>
          <a:xfrm>
            <a:off x="5829286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Skoleledere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8213DA8-9018-24F1-47F2-7A2793D05B6B}"/>
              </a:ext>
            </a:extLst>
          </p:cNvPr>
          <p:cNvSpPr/>
          <p:nvPr/>
        </p:nvSpPr>
        <p:spPr>
          <a:xfrm>
            <a:off x="7915395" y="2692146"/>
            <a:ext cx="1980000" cy="422851"/>
          </a:xfrm>
          <a:prstGeom prst="rect">
            <a:avLst/>
          </a:prstGeom>
          <a:solidFill>
            <a:srgbClr val="2667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Selvejende institutioner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3BF9CEB2-4AD9-E8FE-0AC2-C929CA150AF2}"/>
              </a:ext>
            </a:extLst>
          </p:cNvPr>
          <p:cNvSpPr/>
          <p:nvPr/>
        </p:nvSpPr>
        <p:spPr>
          <a:xfrm>
            <a:off x="7809286" y="2614765"/>
            <a:ext cx="2213927" cy="581735"/>
          </a:xfrm>
          <a:prstGeom prst="rect">
            <a:avLst/>
          </a:prstGeom>
          <a:noFill/>
          <a:ln w="28575">
            <a:solidFill>
              <a:srgbClr val="2667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B32FA9E-FA11-7D37-1F49-6E7C0532F4C5}"/>
              </a:ext>
            </a:extLst>
          </p:cNvPr>
          <p:cNvSpPr/>
          <p:nvPr/>
        </p:nvSpPr>
        <p:spPr>
          <a:xfrm>
            <a:off x="7915395" y="1856496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prstClr val="white"/>
                </a:solidFill>
                <a:latin typeface="KBH Tekst"/>
              </a:rPr>
              <a:t>Dagtilbudsklynger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BH Tekst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6A0E5CC-DC76-A09E-C2B3-C231D4F2C886}"/>
              </a:ext>
            </a:extLst>
          </p:cNvPr>
          <p:cNvSpPr/>
          <p:nvPr/>
        </p:nvSpPr>
        <p:spPr>
          <a:xfrm>
            <a:off x="7915395" y="1226484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BH Tekst" panose="00000500000000000000" pitchFamily="2" charset="0"/>
                <a:ea typeface="+mn-ea"/>
                <a:cs typeface="+mn-cs"/>
              </a:rPr>
              <a:t>Skoler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B315071-518F-34C8-074A-A8EDE983A21F}"/>
              </a:ext>
            </a:extLst>
          </p:cNvPr>
          <p:cNvSpPr/>
          <p:nvPr/>
        </p:nvSpPr>
        <p:spPr>
          <a:xfrm>
            <a:off x="1524025" y="1059375"/>
            <a:ext cx="2305188" cy="1504231"/>
          </a:xfrm>
          <a:prstGeom prst="rect">
            <a:avLst/>
          </a:prstGeom>
          <a:noFill/>
          <a:ln w="28575"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A71899F3-B422-E2C3-E1E6-E99136F4A3B6}"/>
              </a:ext>
            </a:extLst>
          </p:cNvPr>
          <p:cNvGrpSpPr/>
          <p:nvPr/>
        </p:nvGrpSpPr>
        <p:grpSpPr>
          <a:xfrm>
            <a:off x="3829213" y="1494845"/>
            <a:ext cx="2115063" cy="648000"/>
            <a:chOff x="4566631" y="1494845"/>
            <a:chExt cx="1377645" cy="648000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E25FFE6A-B211-76BC-64AB-DBAA6D952C8F}"/>
                </a:ext>
              </a:extLst>
            </p:cNvPr>
            <p:cNvGrpSpPr/>
            <p:nvPr/>
          </p:nvGrpSpPr>
          <p:grpSpPr>
            <a:xfrm>
              <a:off x="4566631" y="1494845"/>
              <a:ext cx="1377645" cy="648000"/>
              <a:chOff x="3038793" y="2759425"/>
              <a:chExt cx="1301083" cy="648000"/>
            </a:xfrm>
          </p:grpSpPr>
          <p:cxnSp>
            <p:nvCxnSpPr>
              <p:cNvPr id="67" name="Lige forbindelse 66">
                <a:extLst>
                  <a:ext uri="{FF2B5EF4-FFF2-40B4-BE49-F238E27FC236}">
                    <a16:creationId xmlns:a16="http://schemas.microsoft.com/office/drawing/2014/main" id="{A753BC51-78A9-2B82-7000-20AC4C119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8793" y="3097098"/>
                <a:ext cx="714464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Lige forbindelse 5">
                <a:extLst>
                  <a:ext uri="{FF2B5EF4-FFF2-40B4-BE49-F238E27FC236}">
                    <a16:creationId xmlns:a16="http://schemas.microsoft.com/office/drawing/2014/main" id="{223061A6-ED0C-F701-0C44-4F1F1263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4943" y="2759425"/>
                <a:ext cx="0" cy="64800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forbindelse 15">
                <a:extLst>
                  <a:ext uri="{FF2B5EF4-FFF2-40B4-BE49-F238E27FC236}">
                    <a16:creationId xmlns:a16="http://schemas.microsoft.com/office/drawing/2014/main" id="{200EB168-20BE-7ECB-4D24-5E2020855B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1888" y="2770797"/>
                <a:ext cx="577988" cy="0"/>
              </a:xfrm>
              <a:prstGeom prst="line">
                <a:avLst/>
              </a:prstGeom>
              <a:ln w="28575">
                <a:solidFill>
                  <a:srgbClr val="2667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Lige forbindelse 49">
              <a:extLst>
                <a:ext uri="{FF2B5EF4-FFF2-40B4-BE49-F238E27FC236}">
                  <a16:creationId xmlns:a16="http://schemas.microsoft.com/office/drawing/2014/main" id="{4D1C7C0C-864C-88DE-0C92-B205972022B2}"/>
                </a:ext>
              </a:extLst>
            </p:cNvPr>
            <p:cNvCxnSpPr>
              <a:cxnSpLocks/>
            </p:cNvCxnSpPr>
            <p:nvPr/>
          </p:nvCxnSpPr>
          <p:spPr>
            <a:xfrm>
              <a:off x="5324802" y="2135031"/>
              <a:ext cx="54864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4">
            <a:extLst>
              <a:ext uri="{FF2B5EF4-FFF2-40B4-BE49-F238E27FC236}">
                <a16:creationId xmlns:a16="http://schemas.microsoft.com/office/drawing/2014/main" id="{269CED60-92C7-6595-69DB-224C2500E602}"/>
              </a:ext>
            </a:extLst>
          </p:cNvPr>
          <p:cNvSpPr txBox="1">
            <a:spLocks/>
          </p:cNvSpPr>
          <p:nvPr/>
        </p:nvSpPr>
        <p:spPr>
          <a:xfrm>
            <a:off x="2528124" y="376386"/>
            <a:ext cx="7244526" cy="67689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 defTabSz="914148">
              <a:lnSpc>
                <a:spcPct val="91000"/>
              </a:lnSpc>
              <a:spcBef>
                <a:spcPct val="0"/>
              </a:spcBef>
              <a:defRPr/>
            </a:pPr>
            <a:r>
              <a:rPr kumimoji="0" lang="da-DK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BH Black" panose="00000A00000000000000" pitchFamily="2" charset="0"/>
                <a:ea typeface="+mn-ea"/>
                <a:cs typeface="+mn-cs"/>
              </a:rPr>
              <a:t>BUF </a:t>
            </a:r>
            <a:r>
              <a:rPr lang="da-DK" sz="2000" dirty="0">
                <a:latin typeface="KBH Demibold" panose="00000700000000000000" pitchFamily="2" charset="0"/>
              </a:rPr>
              <a:t>Område Nord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D76956E-35B5-892B-8619-77955129B2A8}"/>
              </a:ext>
            </a:extLst>
          </p:cNvPr>
          <p:cNvSpPr/>
          <p:nvPr/>
        </p:nvSpPr>
        <p:spPr>
          <a:xfrm>
            <a:off x="1524025" y="3356418"/>
            <a:ext cx="8523465" cy="2582496"/>
          </a:xfrm>
          <a:prstGeom prst="rect">
            <a:avLst/>
          </a:prstGeom>
          <a:noFill/>
          <a:ln w="28575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9219876-09F8-1F76-AB1E-C930B29D6850}"/>
              </a:ext>
            </a:extLst>
          </p:cNvPr>
          <p:cNvSpPr/>
          <p:nvPr/>
        </p:nvSpPr>
        <p:spPr>
          <a:xfrm>
            <a:off x="1685644" y="3574687"/>
            <a:ext cx="4047059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BD89F073-5392-FC7A-43F2-BF8C8789DC89}"/>
              </a:ext>
            </a:extLst>
          </p:cNvPr>
          <p:cNvGrpSpPr/>
          <p:nvPr/>
        </p:nvGrpSpPr>
        <p:grpSpPr>
          <a:xfrm>
            <a:off x="3194240" y="4050851"/>
            <a:ext cx="923758" cy="537706"/>
            <a:chOff x="9660630" y="5083652"/>
            <a:chExt cx="923758" cy="537706"/>
          </a:xfrm>
        </p:grpSpPr>
        <p:cxnSp>
          <p:nvCxnSpPr>
            <p:cNvPr id="42" name="Lige forbindelse 41">
              <a:extLst>
                <a:ext uri="{FF2B5EF4-FFF2-40B4-BE49-F238E27FC236}">
                  <a16:creationId xmlns:a16="http://schemas.microsoft.com/office/drawing/2014/main" id="{944D0F5E-EA67-E2A4-842C-23CFB21186A2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0EA7BA93-8FBD-6E2F-EE7C-34B4D3AB4102}"/>
                </a:ext>
              </a:extLst>
            </p:cNvPr>
            <p:cNvCxnSpPr>
              <a:cxnSpLocks/>
            </p:cNvCxnSpPr>
            <p:nvPr/>
          </p:nvCxnSpPr>
          <p:spPr>
            <a:xfrm>
              <a:off x="9660630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ge forbindelse 53">
              <a:extLst>
                <a:ext uri="{FF2B5EF4-FFF2-40B4-BE49-F238E27FC236}">
                  <a16:creationId xmlns:a16="http://schemas.microsoft.com/office/drawing/2014/main" id="{217C8DE2-E121-570D-1B8A-1FB7E36CDE0C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387A7B0B-507B-80D9-B2F9-D92DBAA8AB79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F5DC8ED1-4318-AAB5-59AE-58C7EDFF5FC7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5732703" y="3844687"/>
            <a:ext cx="96583" cy="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62FD8851-58B0-F94B-E9FF-F0BA1583600E}"/>
              </a:ext>
            </a:extLst>
          </p:cNvPr>
          <p:cNvSpPr/>
          <p:nvPr/>
        </p:nvSpPr>
        <p:spPr>
          <a:xfrm>
            <a:off x="5829286" y="3574687"/>
            <a:ext cx="4066107" cy="540000"/>
          </a:xfrm>
          <a:prstGeom prst="rect">
            <a:avLst/>
          </a:prstGeom>
          <a:solidFill>
            <a:srgbClr val="266782"/>
          </a:solidFill>
          <a:ln w="12700">
            <a:solidFill>
              <a:srgbClr val="26678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r>
              <a:rPr lang="da-DK" sz="1200" dirty="0">
                <a:solidFill>
                  <a:prstClr val="white"/>
                </a:solidFill>
                <a:latin typeface="KBH" panose="00000500000000000000" pitchFamily="2" charset="0"/>
              </a:rPr>
              <a:t>Faglig chef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220B571D-71B4-2A12-2C27-6249B40705DD}"/>
              </a:ext>
            </a:extLst>
          </p:cNvPr>
          <p:cNvGrpSpPr/>
          <p:nvPr/>
        </p:nvGrpSpPr>
        <p:grpSpPr>
          <a:xfrm>
            <a:off x="7355477" y="4050851"/>
            <a:ext cx="924629" cy="1089249"/>
            <a:chOff x="9651955" y="5083652"/>
            <a:chExt cx="924629" cy="1089249"/>
          </a:xfrm>
        </p:grpSpPr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352ECE51-6A18-FFEB-9D40-1932907C4EE0}"/>
                </a:ext>
              </a:extLst>
            </p:cNvPr>
            <p:cNvCxnSpPr>
              <a:cxnSpLocks/>
            </p:cNvCxnSpPr>
            <p:nvPr/>
          </p:nvCxnSpPr>
          <p:spPr>
            <a:xfrm>
              <a:off x="9666728" y="5352505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7E171416-8761-04F3-DDE8-CA11A91166A6}"/>
                </a:ext>
              </a:extLst>
            </p:cNvPr>
            <p:cNvCxnSpPr>
              <a:cxnSpLocks/>
            </p:cNvCxnSpPr>
            <p:nvPr/>
          </p:nvCxnSpPr>
          <p:spPr>
            <a:xfrm>
              <a:off x="9651955" y="5352505"/>
              <a:ext cx="923758" cy="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ge forbindelse 24">
              <a:extLst>
                <a:ext uri="{FF2B5EF4-FFF2-40B4-BE49-F238E27FC236}">
                  <a16:creationId xmlns:a16="http://schemas.microsoft.com/office/drawing/2014/main" id="{5C2AC33E-9BBF-A1B7-9DC3-BA0C2ED14A84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84" y="5345311"/>
              <a:ext cx="0" cy="827590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>
              <a:extLst>
                <a:ext uri="{FF2B5EF4-FFF2-40B4-BE49-F238E27FC236}">
                  <a16:creationId xmlns:a16="http://schemas.microsoft.com/office/drawing/2014/main" id="{0C3D4D6A-E2D3-F662-5FD3-BD3A2C432C0F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018" y="5083652"/>
              <a:ext cx="0" cy="268853"/>
            </a:xfrm>
            <a:prstGeom prst="line">
              <a:avLst/>
            </a:prstGeom>
            <a:ln w="28575">
              <a:solidFill>
                <a:srgbClr val="266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B7CC6E32-74B5-92A4-7062-FB692E0F89A0}"/>
              </a:ext>
            </a:extLst>
          </p:cNvPr>
          <p:cNvSpPr/>
          <p:nvPr/>
        </p:nvSpPr>
        <p:spPr>
          <a:xfrm>
            <a:off x="7915395" y="5140477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Konsulenter</a:t>
            </a:r>
          </a:p>
        </p:txBody>
      </p: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31C304D0-4ACB-6736-3150-9FC5B6202B79}"/>
              </a:ext>
            </a:extLst>
          </p:cNvPr>
          <p:cNvGrpSpPr/>
          <p:nvPr/>
        </p:nvGrpSpPr>
        <p:grpSpPr>
          <a:xfrm>
            <a:off x="5829287" y="4511827"/>
            <a:ext cx="1989525" cy="1168650"/>
            <a:chOff x="5829287" y="4511827"/>
            <a:chExt cx="1989525" cy="116865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8E64E69F-17D1-9FCC-86BE-3A939AC8E9C0}"/>
                </a:ext>
              </a:extLst>
            </p:cNvPr>
            <p:cNvSpPr/>
            <p:nvPr/>
          </p:nvSpPr>
          <p:spPr>
            <a:xfrm>
              <a:off x="5829287" y="451182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C11E440-F074-7C5A-690B-046CDE36B324}"/>
                </a:ext>
              </a:extLst>
            </p:cNvPr>
            <p:cNvSpPr/>
            <p:nvPr/>
          </p:nvSpPr>
          <p:spPr>
            <a:xfrm>
              <a:off x="5838812" y="5140477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KBH" panose="00000500000000000000" pitchFamily="2" charset="0"/>
                  <a:ea typeface="+mn-ea"/>
                  <a:cs typeface="+mn-cs"/>
                </a:rPr>
                <a:t>Sundhedspleje</a:t>
              </a: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F1D1D3DA-39B8-D1DB-C246-03E9DD3DE29E}"/>
              </a:ext>
            </a:extLst>
          </p:cNvPr>
          <p:cNvSpPr/>
          <p:nvPr/>
        </p:nvSpPr>
        <p:spPr>
          <a:xfrm>
            <a:off x="3752703" y="4511827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1100" dirty="0">
                <a:solidFill>
                  <a:prstClr val="white"/>
                </a:solidFill>
                <a:latin typeface="KBH" panose="00000500000000000000" pitchFamily="2" charset="0"/>
              </a:rPr>
              <a:t>Leder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609495B-8A6F-16C3-C7CB-0C38D810DF3B}"/>
              </a:ext>
            </a:extLst>
          </p:cNvPr>
          <p:cNvSpPr/>
          <p:nvPr/>
        </p:nvSpPr>
        <p:spPr>
          <a:xfrm>
            <a:off x="3762228" y="5140477"/>
            <a:ext cx="1980000" cy="540000"/>
          </a:xfrm>
          <a:prstGeom prst="rect">
            <a:avLst/>
          </a:prstGeom>
          <a:solidFill>
            <a:srgbClr val="266782"/>
          </a:solidFill>
          <a:ln>
            <a:solidFill>
              <a:srgbClr val="26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7000"/>
              </a:lnSpc>
              <a:defRPr/>
            </a:pPr>
            <a:endParaRPr lang="da-DK" sz="1100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DC8977A8-5879-8E2B-B75C-23CE8236ADF1}"/>
              </a:ext>
            </a:extLst>
          </p:cNvPr>
          <p:cNvGrpSpPr/>
          <p:nvPr/>
        </p:nvGrpSpPr>
        <p:grpSpPr>
          <a:xfrm>
            <a:off x="1676119" y="4511450"/>
            <a:ext cx="1989525" cy="1168650"/>
            <a:chOff x="1676119" y="4511450"/>
            <a:chExt cx="1989525" cy="1168650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9095094-FBCE-C9CA-C378-C3192970AD17}"/>
                </a:ext>
              </a:extLst>
            </p:cNvPr>
            <p:cNvSpPr/>
            <p:nvPr/>
          </p:nvSpPr>
          <p:spPr>
            <a:xfrm>
              <a:off x="1676119" y="451145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prstClr val="white"/>
                  </a:solidFill>
                  <a:latin typeface="KBH" panose="00000500000000000000" pitchFamily="2" charset="0"/>
                </a:rPr>
                <a:t>Leder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A56C871-8A48-536C-3DAD-1213785CE847}"/>
                </a:ext>
              </a:extLst>
            </p:cNvPr>
            <p:cNvSpPr/>
            <p:nvPr/>
          </p:nvSpPr>
          <p:spPr>
            <a:xfrm>
              <a:off x="1685644" y="5140100"/>
              <a:ext cx="1980000" cy="540000"/>
            </a:xfrm>
            <a:prstGeom prst="rect">
              <a:avLst/>
            </a:prstGeom>
            <a:solidFill>
              <a:srgbClr val="266782"/>
            </a:solidFill>
            <a:ln>
              <a:solidFill>
                <a:srgbClr val="266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da-DK" sz="1100" dirty="0">
                  <a:solidFill>
                    <a:schemeClr val="bg1"/>
                  </a:solidFill>
                  <a:latin typeface="KBH" panose="00000500000000000000" pitchFamily="2" charset="0"/>
                </a:rPr>
                <a:t>Psykologer, talehøre-konsulenter og Flex-teamet </a:t>
              </a:r>
            </a:p>
          </p:txBody>
        </p:sp>
      </p:grp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420A5EFD-5028-503C-E74E-C0FB0B8F3F46}"/>
              </a:ext>
            </a:extLst>
          </p:cNvPr>
          <p:cNvCxnSpPr>
            <a:cxnSpLocks/>
          </p:cNvCxnSpPr>
          <p:nvPr/>
        </p:nvCxnSpPr>
        <p:spPr>
          <a:xfrm>
            <a:off x="6824049" y="4961450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4480C45A-C1C4-FEFA-627C-0FC8D9A48411}"/>
              </a:ext>
            </a:extLst>
          </p:cNvPr>
          <p:cNvCxnSpPr>
            <a:cxnSpLocks/>
          </p:cNvCxnSpPr>
          <p:nvPr/>
        </p:nvCxnSpPr>
        <p:spPr>
          <a:xfrm>
            <a:off x="4747465" y="5051450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C4ADF9D1-97C2-E495-5D17-6F0B99A7FC06}"/>
              </a:ext>
            </a:extLst>
          </p:cNvPr>
          <p:cNvCxnSpPr>
            <a:cxnSpLocks/>
          </p:cNvCxnSpPr>
          <p:nvPr/>
        </p:nvCxnSpPr>
        <p:spPr>
          <a:xfrm>
            <a:off x="2670881" y="4997967"/>
            <a:ext cx="0" cy="180000"/>
          </a:xfrm>
          <a:prstGeom prst="line">
            <a:avLst/>
          </a:prstGeom>
          <a:ln w="28575">
            <a:solidFill>
              <a:srgbClr val="266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F9B20650-EBB7-0BB9-7250-F54568B942B6}"/>
              </a:ext>
            </a:extLst>
          </p:cNvPr>
          <p:cNvSpPr txBox="1"/>
          <p:nvPr/>
        </p:nvSpPr>
        <p:spPr>
          <a:xfrm>
            <a:off x="3738469" y="5124963"/>
            <a:ext cx="2072187" cy="58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" panose="00000500000000000000" pitchFamily="2" charset="0"/>
                <a:ea typeface="+mn-ea"/>
                <a:cs typeface="+mn-cs"/>
              </a:rPr>
              <a:t>Støtte-, kompetence-pædagoger, sprogvejledere og terapeuter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97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2_Blank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9a1eeed-d6ab-4ffd-b7cd-f01daf5eb70d" xsi:nil="true"/>
    <SharedWithUsers xmlns="5a4d85e5-ab63-4c1e-a00e-2028a07d65e4">
      <UserInfo>
        <DisplayName>Nina Hemmersam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83A69864E5794AB2C9C8E346B7A469" ma:contentTypeVersion="7" ma:contentTypeDescription="Opret et nyt dokument." ma:contentTypeScope="" ma:versionID="cba15813193174e28f5c036635341d28">
  <xsd:schema xmlns:xsd="http://www.w3.org/2001/XMLSchema" xmlns:xs="http://www.w3.org/2001/XMLSchema" xmlns:p="http://schemas.microsoft.com/office/2006/metadata/properties" xmlns:ns2="b9a1eeed-d6ab-4ffd-b7cd-f01daf5eb70d" xmlns:ns3="5a4d85e5-ab63-4c1e-a00e-2028a07d65e4" targetNamespace="http://schemas.microsoft.com/office/2006/metadata/properties" ma:root="true" ma:fieldsID="1ab8f66eaa296c4c4fdf6fadf89095d9" ns2:_="" ns3:_="">
    <xsd:import namespace="b9a1eeed-d6ab-4ffd-b7cd-f01daf5eb70d"/>
    <xsd:import namespace="5a4d85e5-ab63-4c1e-a00e-2028a07d6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e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1eeed-d6ab-4ffd-b7cd-f01daf5eb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Doc" ma:index="14" nillable="true" ma:displayName="eDoc" ma:internalName="eDo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d85e5-ab63-4c1e-a00e-2028a07d6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5a4d85e5-ab63-4c1e-a00e-2028a07d65e4"/>
    <ds:schemaRef ds:uri="b9a1eeed-d6ab-4ffd-b7cd-f01daf5eb70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ED699-811F-4500-A9F4-514F137CF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1eeed-d6ab-4ffd-b7cd-f01daf5eb70d"/>
    <ds:schemaRef ds:uri="5a4d85e5-ab63-4c1e-a00e-2028a07d6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2948</TotalTime>
  <Words>399</Words>
  <Application>Microsoft Office PowerPoint</Application>
  <PresentationFormat>Widescreen</PresentationFormat>
  <Paragraphs>244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9</vt:i4>
      </vt:variant>
    </vt:vector>
  </HeadingPairs>
  <TitlesOfParts>
    <vt:vector size="19" baseType="lpstr">
      <vt:lpstr>KBH Tekst</vt:lpstr>
      <vt:lpstr>KBH Black</vt:lpstr>
      <vt:lpstr>Gill Sans MT</vt:lpstr>
      <vt:lpstr>KBH Demibold</vt:lpstr>
      <vt:lpstr>Arial</vt:lpstr>
      <vt:lpstr>KBH</vt:lpstr>
      <vt:lpstr>KBH Medium</vt:lpstr>
      <vt:lpstr>Blank</vt:lpstr>
      <vt:lpstr>UK Blank</vt:lpstr>
      <vt:lpstr>2_Blank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Københavns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Tilpasning af BUF’s organisering</dc:title>
  <dc:creator>Jane Damm</dc:creator>
  <cp:lastModifiedBy>Ellen Poder Bjerregaard</cp:lastModifiedBy>
  <cp:revision>95</cp:revision>
  <dcterms:created xsi:type="dcterms:W3CDTF">2024-03-13T19:18:47Z</dcterms:created>
  <dcterms:modified xsi:type="dcterms:W3CDTF">2026-01-29T08:13:46Z</dcterms:modified>
</cp:coreProperties>
</file>