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tags/tag13.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301" r:id="rId3"/>
    <p:sldId id="303" r:id="rId4"/>
    <p:sldId id="305" r:id="rId5"/>
    <p:sldId id="309" r:id="rId6"/>
    <p:sldId id="315" r:id="rId7"/>
    <p:sldId id="313" r:id="rId8"/>
    <p:sldId id="316" r:id="rId9"/>
    <p:sldId id="317" r:id="rId10"/>
    <p:sldId id="294" r:id="rId11"/>
    <p:sldId id="287" r:id="rId12"/>
    <p:sldId id="314" r:id="rId13"/>
    <p:sldId id="284" r:id="rId14"/>
    <p:sldId id="312" r:id="rId15"/>
    <p:sldId id="299" r:id="rId1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kig" initials="N" lastIdx="1" clrIdx="0">
    <p:extLst/>
  </p:cmAuthor>
  <p:cmAuthor id="2" name="Debbie" initials="D" lastIdx="1" clrIdx="1"/>
  <p:cmAuthor id="3" name="Kristy" initials="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7021"/>
    <a:srgbClr val="D2D2D2"/>
    <a:srgbClr val="E6E6E6"/>
    <a:srgbClr val="8282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2948" autoAdjust="0"/>
  </p:normalViewPr>
  <p:slideViewPr>
    <p:cSldViewPr snapToGrid="0" snapToObjects="1">
      <p:cViewPr varScale="1">
        <p:scale>
          <a:sx n="70" d="100"/>
          <a:sy n="70" d="100"/>
        </p:scale>
        <p:origin x="-133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97B9D-6453-4813-9AE8-5C515DE1D77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28187F8-2EEF-469B-A3C1-95953177E4A1}">
      <dgm:prSet phldrT="[Text]" custT="1"/>
      <dgm:spPr>
        <a:solidFill>
          <a:srgbClr val="F37021"/>
        </a:solidFill>
      </dgm:spPr>
      <dgm:t>
        <a:bodyPr/>
        <a:lstStyle/>
        <a:p>
          <a:r>
            <a:rPr lang="en-US" sz="1600" b="1" dirty="0" smtClean="0"/>
            <a:t>Volunteer Engagement</a:t>
          </a:r>
        </a:p>
      </dgm:t>
    </dgm:pt>
    <dgm:pt modelId="{BECA8DBC-1C3D-4312-BF8B-E84521CE6A09}" type="parTrans" cxnId="{540753BF-4CFE-41F3-A0C3-17B55FF89063}">
      <dgm:prSet/>
      <dgm:spPr/>
      <dgm:t>
        <a:bodyPr/>
        <a:lstStyle/>
        <a:p>
          <a:endParaRPr lang="en-US"/>
        </a:p>
      </dgm:t>
    </dgm:pt>
    <dgm:pt modelId="{EE122AA3-5776-48EB-BF3B-34B48EF9A7E9}" type="sibTrans" cxnId="{540753BF-4CFE-41F3-A0C3-17B55FF89063}">
      <dgm:prSet/>
      <dgm:spPr>
        <a:solidFill>
          <a:schemeClr val="bg1">
            <a:lumMod val="85000"/>
          </a:schemeClr>
        </a:solidFill>
      </dgm:spPr>
      <dgm:t>
        <a:bodyPr/>
        <a:lstStyle/>
        <a:p>
          <a:endParaRPr lang="en-US" dirty="0"/>
        </a:p>
      </dgm:t>
    </dgm:pt>
    <dgm:pt modelId="{EFA2B228-080E-4591-A259-01251575FCCC}">
      <dgm:prSet phldrT="[Text]" custT="1"/>
      <dgm:spPr>
        <a:solidFill>
          <a:srgbClr val="F37021"/>
        </a:solidFill>
      </dgm:spPr>
      <dgm:t>
        <a:bodyPr/>
        <a:lstStyle/>
        <a:p>
          <a:r>
            <a:rPr lang="en-US" sz="1600" b="1" dirty="0" smtClean="0"/>
            <a:t>Employer Network</a:t>
          </a:r>
        </a:p>
      </dgm:t>
    </dgm:pt>
    <dgm:pt modelId="{7774172C-C4A8-4748-AB0B-9DE6F6D44609}" type="parTrans" cxnId="{47DE070E-DC19-4AD0-93A5-47257C93E1E3}">
      <dgm:prSet/>
      <dgm:spPr/>
      <dgm:t>
        <a:bodyPr/>
        <a:lstStyle/>
        <a:p>
          <a:endParaRPr lang="en-US"/>
        </a:p>
      </dgm:t>
    </dgm:pt>
    <dgm:pt modelId="{C4EC7298-8967-423C-A9B9-125662D22D99}" type="sibTrans" cxnId="{47DE070E-DC19-4AD0-93A5-47257C93E1E3}">
      <dgm:prSet/>
      <dgm:spPr>
        <a:solidFill>
          <a:schemeClr val="bg1">
            <a:lumMod val="85000"/>
          </a:schemeClr>
        </a:solidFill>
      </dgm:spPr>
      <dgm:t>
        <a:bodyPr/>
        <a:lstStyle/>
        <a:p>
          <a:endParaRPr lang="en-US" dirty="0"/>
        </a:p>
      </dgm:t>
    </dgm:pt>
    <dgm:pt modelId="{6C7D7138-2D2C-4D87-9E67-3294A3086BFC}">
      <dgm:prSet phldrT="[Text]" custT="1"/>
      <dgm:spPr>
        <a:solidFill>
          <a:srgbClr val="F37021"/>
        </a:solidFill>
      </dgm:spPr>
      <dgm:t>
        <a:bodyPr/>
        <a:lstStyle/>
        <a:p>
          <a:r>
            <a:rPr lang="en-US" sz="1600" b="1" dirty="0" smtClean="0"/>
            <a:t>Job Seeker Programs</a:t>
          </a:r>
          <a:endParaRPr lang="en-US" sz="1600" b="1" dirty="0"/>
        </a:p>
      </dgm:t>
    </dgm:pt>
    <dgm:pt modelId="{74B15464-9D3D-4508-8A37-5CAD4A0919F9}" type="sibTrans" cxnId="{4CD8BF8F-4604-4AB5-A84D-661E0E99A83B}">
      <dgm:prSet/>
      <dgm:spPr>
        <a:solidFill>
          <a:schemeClr val="bg1">
            <a:lumMod val="85000"/>
          </a:schemeClr>
        </a:solidFill>
        <a:ln>
          <a:solidFill>
            <a:schemeClr val="bg1">
              <a:lumMod val="85000"/>
            </a:schemeClr>
          </a:solidFill>
        </a:ln>
      </dgm:spPr>
      <dgm:t>
        <a:bodyPr/>
        <a:lstStyle/>
        <a:p>
          <a:endParaRPr lang="en-US" dirty="0"/>
        </a:p>
      </dgm:t>
    </dgm:pt>
    <dgm:pt modelId="{2A108EF7-A0EB-4F38-9D29-4EA5BD0D3217}" type="parTrans" cxnId="{4CD8BF8F-4604-4AB5-A84D-661E0E99A83B}">
      <dgm:prSet/>
      <dgm:spPr/>
      <dgm:t>
        <a:bodyPr/>
        <a:lstStyle/>
        <a:p>
          <a:endParaRPr lang="en-US"/>
        </a:p>
      </dgm:t>
    </dgm:pt>
    <dgm:pt modelId="{49C0A6FB-63FC-46BB-9396-2E8ACBD0F864}">
      <dgm:prSet phldrT="[Text]" phldr="1"/>
      <dgm:spPr>
        <a:noFill/>
        <a:ln>
          <a:noFill/>
        </a:ln>
      </dgm:spPr>
      <dgm:t>
        <a:bodyPr/>
        <a:lstStyle/>
        <a:p>
          <a:endParaRPr lang="en-US" dirty="0"/>
        </a:p>
      </dgm:t>
    </dgm:pt>
    <dgm:pt modelId="{01DD9893-E553-4C88-AE2C-9485BEBE7CC6}" type="sibTrans" cxnId="{CB7C2B6D-618A-46D1-81EE-2256D067F720}">
      <dgm:prSet/>
      <dgm:spPr/>
      <dgm:t>
        <a:bodyPr/>
        <a:lstStyle/>
        <a:p>
          <a:endParaRPr lang="en-US"/>
        </a:p>
      </dgm:t>
    </dgm:pt>
    <dgm:pt modelId="{8ACB7EFD-E028-4C74-AC02-9E4D29499929}" type="parTrans" cxnId="{CB7C2B6D-618A-46D1-81EE-2256D067F720}">
      <dgm:prSet/>
      <dgm:spPr/>
      <dgm:t>
        <a:bodyPr/>
        <a:lstStyle/>
        <a:p>
          <a:endParaRPr lang="en-US"/>
        </a:p>
      </dgm:t>
    </dgm:pt>
    <dgm:pt modelId="{B5A06974-BA88-4DCB-9121-B239B64F919B}" type="pres">
      <dgm:prSet presAssocID="{6C197B9D-6453-4813-9AE8-5C515DE1D777}" presName="Name0" presStyleCnt="0">
        <dgm:presLayoutVars>
          <dgm:chMax val="1"/>
          <dgm:dir/>
          <dgm:animLvl val="ctr"/>
          <dgm:resizeHandles val="exact"/>
        </dgm:presLayoutVars>
      </dgm:prSet>
      <dgm:spPr/>
      <dgm:t>
        <a:bodyPr/>
        <a:lstStyle/>
        <a:p>
          <a:endParaRPr lang="en-US"/>
        </a:p>
      </dgm:t>
    </dgm:pt>
    <dgm:pt modelId="{8F498AD5-9D29-4A83-A7A4-0DBE122AB574}" type="pres">
      <dgm:prSet presAssocID="{49C0A6FB-63FC-46BB-9396-2E8ACBD0F864}" presName="centerShape" presStyleLbl="node0" presStyleIdx="0" presStyleCnt="1" custScaleX="17828" custScaleY="15099" custLinFactNeighborX="0" custLinFactNeighborY="40827"/>
      <dgm:spPr/>
      <dgm:t>
        <a:bodyPr/>
        <a:lstStyle/>
        <a:p>
          <a:endParaRPr lang="en-US"/>
        </a:p>
      </dgm:t>
    </dgm:pt>
    <dgm:pt modelId="{9B5FD184-CFE5-48BE-A615-64590A97B3DF}" type="pres">
      <dgm:prSet presAssocID="{6C7D7138-2D2C-4D87-9E67-3294A3086BFC}" presName="node" presStyleLbl="node1" presStyleIdx="0" presStyleCnt="3" custScaleX="121235" custScaleY="113930">
        <dgm:presLayoutVars>
          <dgm:bulletEnabled val="1"/>
        </dgm:presLayoutVars>
      </dgm:prSet>
      <dgm:spPr/>
      <dgm:t>
        <a:bodyPr/>
        <a:lstStyle/>
        <a:p>
          <a:endParaRPr lang="en-US"/>
        </a:p>
      </dgm:t>
    </dgm:pt>
    <dgm:pt modelId="{8E529A8C-3925-4E79-90CD-CC7AB5ADAEAB}" type="pres">
      <dgm:prSet presAssocID="{6C7D7138-2D2C-4D87-9E67-3294A3086BFC}" presName="dummy" presStyleCnt="0"/>
      <dgm:spPr/>
    </dgm:pt>
    <dgm:pt modelId="{A326263D-3708-4283-B5B6-915DA0CD302A}" type="pres">
      <dgm:prSet presAssocID="{74B15464-9D3D-4508-8A37-5CAD4A0919F9}" presName="sibTrans" presStyleLbl="sibTrans2D1" presStyleIdx="0" presStyleCnt="3"/>
      <dgm:spPr/>
      <dgm:t>
        <a:bodyPr/>
        <a:lstStyle/>
        <a:p>
          <a:endParaRPr lang="en-US"/>
        </a:p>
      </dgm:t>
    </dgm:pt>
    <dgm:pt modelId="{98C9F915-0984-409A-AF41-9E302D0B9DC3}" type="pres">
      <dgm:prSet presAssocID="{528187F8-2EEF-469B-A3C1-95953177E4A1}" presName="node" presStyleLbl="node1" presStyleIdx="1" presStyleCnt="3" custScaleX="128971" custScaleY="113930">
        <dgm:presLayoutVars>
          <dgm:bulletEnabled val="1"/>
        </dgm:presLayoutVars>
      </dgm:prSet>
      <dgm:spPr/>
      <dgm:t>
        <a:bodyPr/>
        <a:lstStyle/>
        <a:p>
          <a:endParaRPr lang="en-US"/>
        </a:p>
      </dgm:t>
    </dgm:pt>
    <dgm:pt modelId="{3F1DFEFD-8A69-4A91-8495-60DA949625D3}" type="pres">
      <dgm:prSet presAssocID="{528187F8-2EEF-469B-A3C1-95953177E4A1}" presName="dummy" presStyleCnt="0"/>
      <dgm:spPr/>
    </dgm:pt>
    <dgm:pt modelId="{447944D3-E2BA-4091-84CE-279E9539B83F}" type="pres">
      <dgm:prSet presAssocID="{EE122AA3-5776-48EB-BF3B-34B48EF9A7E9}" presName="sibTrans" presStyleLbl="sibTrans2D1" presStyleIdx="1" presStyleCnt="3"/>
      <dgm:spPr/>
      <dgm:t>
        <a:bodyPr/>
        <a:lstStyle/>
        <a:p>
          <a:endParaRPr lang="en-US"/>
        </a:p>
      </dgm:t>
    </dgm:pt>
    <dgm:pt modelId="{54ADBD3C-7392-42C0-9F38-9FA3A95B0644}" type="pres">
      <dgm:prSet presAssocID="{EFA2B228-080E-4591-A259-01251575FCCC}" presName="node" presStyleLbl="node1" presStyleIdx="2" presStyleCnt="3" custScaleX="121235" custScaleY="113930">
        <dgm:presLayoutVars>
          <dgm:bulletEnabled val="1"/>
        </dgm:presLayoutVars>
      </dgm:prSet>
      <dgm:spPr/>
      <dgm:t>
        <a:bodyPr/>
        <a:lstStyle/>
        <a:p>
          <a:endParaRPr lang="en-US"/>
        </a:p>
      </dgm:t>
    </dgm:pt>
    <dgm:pt modelId="{88CCCCE5-B721-47B5-8C9C-A3F954B271B9}" type="pres">
      <dgm:prSet presAssocID="{EFA2B228-080E-4591-A259-01251575FCCC}" presName="dummy" presStyleCnt="0"/>
      <dgm:spPr/>
    </dgm:pt>
    <dgm:pt modelId="{82DC0C31-2BE3-40B3-B577-EC5B9BEC3683}" type="pres">
      <dgm:prSet presAssocID="{C4EC7298-8967-423C-A9B9-125662D22D99}" presName="sibTrans" presStyleLbl="sibTrans2D1" presStyleIdx="2" presStyleCnt="3"/>
      <dgm:spPr/>
      <dgm:t>
        <a:bodyPr/>
        <a:lstStyle/>
        <a:p>
          <a:endParaRPr lang="en-US"/>
        </a:p>
      </dgm:t>
    </dgm:pt>
  </dgm:ptLst>
  <dgm:cxnLst>
    <dgm:cxn modelId="{265F5B08-931F-49B7-BB49-76030058407B}" type="presOf" srcId="{6C7D7138-2D2C-4D87-9E67-3294A3086BFC}" destId="{9B5FD184-CFE5-48BE-A615-64590A97B3DF}" srcOrd="0" destOrd="0" presId="urn:microsoft.com/office/officeart/2005/8/layout/radial6"/>
    <dgm:cxn modelId="{1C3368F7-5386-459F-86CA-85F653596A07}" type="presOf" srcId="{6C197B9D-6453-4813-9AE8-5C515DE1D777}" destId="{B5A06974-BA88-4DCB-9121-B239B64F919B}" srcOrd="0" destOrd="0" presId="urn:microsoft.com/office/officeart/2005/8/layout/radial6"/>
    <dgm:cxn modelId="{CB7C2B6D-618A-46D1-81EE-2256D067F720}" srcId="{6C197B9D-6453-4813-9AE8-5C515DE1D777}" destId="{49C0A6FB-63FC-46BB-9396-2E8ACBD0F864}" srcOrd="0" destOrd="0" parTransId="{8ACB7EFD-E028-4C74-AC02-9E4D29499929}" sibTransId="{01DD9893-E553-4C88-AE2C-9485BEBE7CC6}"/>
    <dgm:cxn modelId="{42C98E0D-6E7C-4E8D-8520-A2CFA5E5E58A}" type="presOf" srcId="{74B15464-9D3D-4508-8A37-5CAD4A0919F9}" destId="{A326263D-3708-4283-B5B6-915DA0CD302A}" srcOrd="0" destOrd="0" presId="urn:microsoft.com/office/officeart/2005/8/layout/radial6"/>
    <dgm:cxn modelId="{76995BBA-F2C4-4E4A-85AA-1D9F92DC6B17}" type="presOf" srcId="{C4EC7298-8967-423C-A9B9-125662D22D99}" destId="{82DC0C31-2BE3-40B3-B577-EC5B9BEC3683}" srcOrd="0" destOrd="0" presId="urn:microsoft.com/office/officeart/2005/8/layout/radial6"/>
    <dgm:cxn modelId="{B68BF453-2576-4DCE-BD4E-0C1B3AABD4F4}" type="presOf" srcId="{528187F8-2EEF-469B-A3C1-95953177E4A1}" destId="{98C9F915-0984-409A-AF41-9E302D0B9DC3}" srcOrd="0" destOrd="0" presId="urn:microsoft.com/office/officeart/2005/8/layout/radial6"/>
    <dgm:cxn modelId="{540753BF-4CFE-41F3-A0C3-17B55FF89063}" srcId="{49C0A6FB-63FC-46BB-9396-2E8ACBD0F864}" destId="{528187F8-2EEF-469B-A3C1-95953177E4A1}" srcOrd="1" destOrd="0" parTransId="{BECA8DBC-1C3D-4312-BF8B-E84521CE6A09}" sibTransId="{EE122AA3-5776-48EB-BF3B-34B48EF9A7E9}"/>
    <dgm:cxn modelId="{CDE88978-873D-4329-B425-C80AA2DD23D5}" type="presOf" srcId="{EFA2B228-080E-4591-A259-01251575FCCC}" destId="{54ADBD3C-7392-42C0-9F38-9FA3A95B0644}" srcOrd="0" destOrd="0" presId="urn:microsoft.com/office/officeart/2005/8/layout/radial6"/>
    <dgm:cxn modelId="{33FDE039-938E-49D7-8434-B91F16C0DB6F}" type="presOf" srcId="{EE122AA3-5776-48EB-BF3B-34B48EF9A7E9}" destId="{447944D3-E2BA-4091-84CE-279E9539B83F}" srcOrd="0" destOrd="0" presId="urn:microsoft.com/office/officeart/2005/8/layout/radial6"/>
    <dgm:cxn modelId="{47DE070E-DC19-4AD0-93A5-47257C93E1E3}" srcId="{49C0A6FB-63FC-46BB-9396-2E8ACBD0F864}" destId="{EFA2B228-080E-4591-A259-01251575FCCC}" srcOrd="2" destOrd="0" parTransId="{7774172C-C4A8-4748-AB0B-9DE6F6D44609}" sibTransId="{C4EC7298-8967-423C-A9B9-125662D22D99}"/>
    <dgm:cxn modelId="{4CD8BF8F-4604-4AB5-A84D-661E0E99A83B}" srcId="{49C0A6FB-63FC-46BB-9396-2E8ACBD0F864}" destId="{6C7D7138-2D2C-4D87-9E67-3294A3086BFC}" srcOrd="0" destOrd="0" parTransId="{2A108EF7-A0EB-4F38-9D29-4EA5BD0D3217}" sibTransId="{74B15464-9D3D-4508-8A37-5CAD4A0919F9}"/>
    <dgm:cxn modelId="{21C79BD1-252C-4747-890A-CF6466EA025B}" type="presOf" srcId="{49C0A6FB-63FC-46BB-9396-2E8ACBD0F864}" destId="{8F498AD5-9D29-4A83-A7A4-0DBE122AB574}" srcOrd="0" destOrd="0" presId="urn:microsoft.com/office/officeart/2005/8/layout/radial6"/>
    <dgm:cxn modelId="{22FEE43F-C844-444C-A570-A2F531C4FC85}" type="presParOf" srcId="{B5A06974-BA88-4DCB-9121-B239B64F919B}" destId="{8F498AD5-9D29-4A83-A7A4-0DBE122AB574}" srcOrd="0" destOrd="0" presId="urn:microsoft.com/office/officeart/2005/8/layout/radial6"/>
    <dgm:cxn modelId="{96922817-AC5A-44B8-A7D2-72A389B6457B}" type="presParOf" srcId="{B5A06974-BA88-4DCB-9121-B239B64F919B}" destId="{9B5FD184-CFE5-48BE-A615-64590A97B3DF}" srcOrd="1" destOrd="0" presId="urn:microsoft.com/office/officeart/2005/8/layout/radial6"/>
    <dgm:cxn modelId="{FB70CCA3-073F-47EF-8135-5DB60070D89A}" type="presParOf" srcId="{B5A06974-BA88-4DCB-9121-B239B64F919B}" destId="{8E529A8C-3925-4E79-90CD-CC7AB5ADAEAB}" srcOrd="2" destOrd="0" presId="urn:microsoft.com/office/officeart/2005/8/layout/radial6"/>
    <dgm:cxn modelId="{564BA19E-AA21-490D-A9E5-7DA8A7514DC4}" type="presParOf" srcId="{B5A06974-BA88-4DCB-9121-B239B64F919B}" destId="{A326263D-3708-4283-B5B6-915DA0CD302A}" srcOrd="3" destOrd="0" presId="urn:microsoft.com/office/officeart/2005/8/layout/radial6"/>
    <dgm:cxn modelId="{FDFA20F5-8E94-40E4-B6EE-18E118BCDED3}" type="presParOf" srcId="{B5A06974-BA88-4DCB-9121-B239B64F919B}" destId="{98C9F915-0984-409A-AF41-9E302D0B9DC3}" srcOrd="4" destOrd="0" presId="urn:microsoft.com/office/officeart/2005/8/layout/radial6"/>
    <dgm:cxn modelId="{AE872AEA-74B6-43B5-928F-995554D5BCEE}" type="presParOf" srcId="{B5A06974-BA88-4DCB-9121-B239B64F919B}" destId="{3F1DFEFD-8A69-4A91-8495-60DA949625D3}" srcOrd="5" destOrd="0" presId="urn:microsoft.com/office/officeart/2005/8/layout/radial6"/>
    <dgm:cxn modelId="{597F9AF2-D183-4548-9070-A843B671DD36}" type="presParOf" srcId="{B5A06974-BA88-4DCB-9121-B239B64F919B}" destId="{447944D3-E2BA-4091-84CE-279E9539B83F}" srcOrd="6" destOrd="0" presId="urn:microsoft.com/office/officeart/2005/8/layout/radial6"/>
    <dgm:cxn modelId="{68F58A95-20FE-4D85-B1C4-42292CF15A9C}" type="presParOf" srcId="{B5A06974-BA88-4DCB-9121-B239B64F919B}" destId="{54ADBD3C-7392-42C0-9F38-9FA3A95B0644}" srcOrd="7" destOrd="0" presId="urn:microsoft.com/office/officeart/2005/8/layout/radial6"/>
    <dgm:cxn modelId="{A29B9810-B27A-4A19-A567-2D4BF16DF07F}" type="presParOf" srcId="{B5A06974-BA88-4DCB-9121-B239B64F919B}" destId="{88CCCCE5-B721-47B5-8C9C-A3F954B271B9}" srcOrd="8" destOrd="0" presId="urn:microsoft.com/office/officeart/2005/8/layout/radial6"/>
    <dgm:cxn modelId="{A76F6AF2-D49E-48BA-8E86-E16033AD2061}" type="presParOf" srcId="{B5A06974-BA88-4DCB-9121-B239B64F919B}" destId="{82DC0C31-2BE3-40B3-B577-EC5B9BEC3683}"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12C4D-E858-42A3-9FB5-5B28F6C662F7}"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de-DE"/>
        </a:p>
      </dgm:t>
    </dgm:pt>
    <dgm:pt modelId="{98A74DCC-AC80-4FD5-A6FC-E250E9E939F6}">
      <dgm:prSet phldrT="[Text]">
        <dgm:style>
          <a:lnRef idx="1">
            <a:schemeClr val="accent6"/>
          </a:lnRef>
          <a:fillRef idx="3">
            <a:schemeClr val="accent6"/>
          </a:fillRef>
          <a:effectRef idx="2">
            <a:schemeClr val="accent6"/>
          </a:effectRef>
          <a:fontRef idx="minor">
            <a:schemeClr val="lt1"/>
          </a:fontRef>
        </dgm:style>
      </dgm:prSet>
      <dgm:spPr>
        <a:ln>
          <a:noFill/>
        </a:ln>
      </dgm:spPr>
      <dgm:t>
        <a:bodyPr/>
        <a:lstStyle/>
        <a:p>
          <a:r>
            <a:rPr lang="de-DE" b="1" dirty="0" smtClean="0"/>
            <a:t>Upwardly Global </a:t>
          </a:r>
          <a:endParaRPr lang="de-DE" b="1" dirty="0"/>
        </a:p>
      </dgm:t>
    </dgm:pt>
    <dgm:pt modelId="{14E2A60C-38FD-45A3-BE7A-81263A68F7EF}" type="parTrans" cxnId="{664E5B8E-76EB-48E6-8CD0-DAF2BAB50A55}">
      <dgm:prSet/>
      <dgm:spPr/>
      <dgm:t>
        <a:bodyPr/>
        <a:lstStyle/>
        <a:p>
          <a:endParaRPr lang="de-DE"/>
        </a:p>
      </dgm:t>
    </dgm:pt>
    <dgm:pt modelId="{480E4527-8380-417D-B8C4-95A59FDAAA72}" type="sibTrans" cxnId="{664E5B8E-76EB-48E6-8CD0-DAF2BAB50A55}">
      <dgm:prSet/>
      <dgm:spPr/>
      <dgm:t>
        <a:bodyPr/>
        <a:lstStyle/>
        <a:p>
          <a:endParaRPr lang="de-DE"/>
        </a:p>
      </dgm:t>
    </dgm:pt>
    <dgm:pt modelId="{F2733DE2-95F0-4187-A87E-EA39AAFEFFDB}">
      <dgm:prSet phldrT="[Text]"/>
      <dgm:spPr/>
      <dgm:t>
        <a:bodyPr/>
        <a:lstStyle/>
        <a:p>
          <a:r>
            <a:rPr lang="de-DE" b="1" dirty="0" smtClean="0"/>
            <a:t>US Economy and Society</a:t>
          </a:r>
          <a:endParaRPr lang="de-DE" dirty="0"/>
        </a:p>
      </dgm:t>
    </dgm:pt>
    <dgm:pt modelId="{B53EFC54-8195-4E4C-87D4-E38E99CA2B56}" type="parTrans" cxnId="{88D1E171-22B9-47EB-9A17-621E7E1CF44D}">
      <dgm:prSet/>
      <dgm:spPr/>
      <dgm:t>
        <a:bodyPr/>
        <a:lstStyle/>
        <a:p>
          <a:endParaRPr lang="de-DE"/>
        </a:p>
      </dgm:t>
    </dgm:pt>
    <dgm:pt modelId="{C599F1C3-F854-4CF5-A4C7-6FB7278018C0}" type="sibTrans" cxnId="{88D1E171-22B9-47EB-9A17-621E7E1CF44D}">
      <dgm:prSet/>
      <dgm:spPr/>
      <dgm:t>
        <a:bodyPr/>
        <a:lstStyle/>
        <a:p>
          <a:endParaRPr lang="de-DE"/>
        </a:p>
      </dgm:t>
    </dgm:pt>
    <dgm:pt modelId="{4F83BAA4-A980-4F6B-90FA-41830B3067EE}">
      <dgm:prSet phldrT="[Text]" custT="1"/>
      <dgm:spPr/>
      <dgm:t>
        <a:bodyPr/>
        <a:lstStyle/>
        <a:p>
          <a:r>
            <a:rPr lang="en-US" sz="1200" b="1" dirty="0" smtClean="0">
              <a:ea typeface="ＭＳ Ｐゴシック" pitchFamily="34" charset="-128"/>
            </a:rPr>
            <a:t>Employers</a:t>
          </a:r>
          <a:endParaRPr lang="de-DE" sz="1200" b="1" dirty="0"/>
        </a:p>
      </dgm:t>
    </dgm:pt>
    <dgm:pt modelId="{8E217A6B-0BE6-40D4-B6A1-C8045B76DF2B}" type="parTrans" cxnId="{79B3E61B-331B-4494-9C89-A2D85DBD476A}">
      <dgm:prSet/>
      <dgm:spPr/>
      <dgm:t>
        <a:bodyPr/>
        <a:lstStyle/>
        <a:p>
          <a:endParaRPr lang="de-DE"/>
        </a:p>
      </dgm:t>
    </dgm:pt>
    <dgm:pt modelId="{7EBF86CC-3486-4E53-B61E-0AB35A84E1CF}" type="sibTrans" cxnId="{79B3E61B-331B-4494-9C89-A2D85DBD476A}">
      <dgm:prSet/>
      <dgm:spPr/>
      <dgm:t>
        <a:bodyPr/>
        <a:lstStyle/>
        <a:p>
          <a:endParaRPr lang="de-DE"/>
        </a:p>
      </dgm:t>
    </dgm:pt>
    <dgm:pt modelId="{9348D66E-11CC-402C-AA80-0765FB264D23}">
      <dgm:prSet phldrT="[Text]"/>
      <dgm:spPr/>
      <dgm:t>
        <a:bodyPr/>
        <a:lstStyle/>
        <a:p>
          <a:pPr rtl="0"/>
          <a:r>
            <a:rPr kumimoji="0" lang="en-US" b="1" i="0" u="none" strike="noStrike" cap="none" spc="0" normalizeH="0" baseline="0" noProof="0" dirty="0" smtClean="0">
              <a:ln>
                <a:noFill/>
              </a:ln>
              <a:effectLst/>
              <a:uLnTx/>
              <a:uFillTx/>
              <a:latin typeface="+mn-lt"/>
              <a:ea typeface="ＭＳ Ｐゴシック" pitchFamily="34" charset="-128"/>
              <a:cs typeface="ＭＳ Ｐゴシック" charset="0"/>
            </a:rPr>
            <a:t>Skilled Immigrants</a:t>
          </a:r>
          <a:endParaRPr lang="de-DE" dirty="0"/>
        </a:p>
      </dgm:t>
    </dgm:pt>
    <dgm:pt modelId="{1E2D225F-7BB3-4E14-98A3-893347193985}" type="sibTrans" cxnId="{73301A2A-A2AB-4A3F-9C62-6760E07634D9}">
      <dgm:prSet/>
      <dgm:spPr/>
      <dgm:t>
        <a:bodyPr/>
        <a:lstStyle/>
        <a:p>
          <a:endParaRPr lang="de-DE"/>
        </a:p>
      </dgm:t>
    </dgm:pt>
    <dgm:pt modelId="{81857786-8D79-41B9-BEA1-8B554CE57FF7}" type="parTrans" cxnId="{73301A2A-A2AB-4A3F-9C62-6760E07634D9}">
      <dgm:prSet/>
      <dgm:spPr/>
      <dgm:t>
        <a:bodyPr/>
        <a:lstStyle/>
        <a:p>
          <a:endParaRPr lang="de-DE"/>
        </a:p>
      </dgm:t>
    </dgm:pt>
    <dgm:pt modelId="{A5EEF70F-CDC3-4EF3-9222-99A88ACAEBC5}">
      <dgm:prSet phldrT="[Text]" phldr="1"/>
      <dgm:spPr>
        <a:solidFill>
          <a:schemeClr val="bg1"/>
        </a:solidFill>
        <a:effectLst/>
      </dgm:spPr>
      <dgm:t>
        <a:bodyPr/>
        <a:lstStyle/>
        <a:p>
          <a:endParaRPr lang="de-DE" dirty="0"/>
        </a:p>
      </dgm:t>
    </dgm:pt>
    <dgm:pt modelId="{108B5B34-458B-4FB3-8B63-C9147AE63190}" type="sibTrans" cxnId="{9D5E04C7-1087-4754-AF85-ED78C6701EFB}">
      <dgm:prSet/>
      <dgm:spPr/>
      <dgm:t>
        <a:bodyPr/>
        <a:lstStyle/>
        <a:p>
          <a:endParaRPr lang="de-DE"/>
        </a:p>
      </dgm:t>
    </dgm:pt>
    <dgm:pt modelId="{502FD8E8-EC4A-42F2-9C71-CD9AB830226A}" type="parTrans" cxnId="{9D5E04C7-1087-4754-AF85-ED78C6701EFB}">
      <dgm:prSet/>
      <dgm:spPr/>
      <dgm:t>
        <a:bodyPr/>
        <a:lstStyle/>
        <a:p>
          <a:endParaRPr lang="de-DE"/>
        </a:p>
      </dgm:t>
    </dgm:pt>
    <dgm:pt modelId="{2D094D67-CE2A-4FE0-A6E8-60EC9FEBE277}" type="pres">
      <dgm:prSet presAssocID="{41E12C4D-E858-42A3-9FB5-5B28F6C662F7}" presName="Name0" presStyleCnt="0">
        <dgm:presLayoutVars>
          <dgm:chMax val="1"/>
          <dgm:dir/>
          <dgm:animLvl val="ctr"/>
          <dgm:resizeHandles val="exact"/>
        </dgm:presLayoutVars>
      </dgm:prSet>
      <dgm:spPr/>
      <dgm:t>
        <a:bodyPr/>
        <a:lstStyle/>
        <a:p>
          <a:endParaRPr lang="de-DE"/>
        </a:p>
      </dgm:t>
    </dgm:pt>
    <dgm:pt modelId="{6DDB6845-672F-4510-A81F-FB8489F01F53}" type="pres">
      <dgm:prSet presAssocID="{98A74DCC-AC80-4FD5-A6FC-E250E9E939F6}" presName="centerShape" presStyleLbl="node0" presStyleIdx="0" presStyleCnt="1" custScaleX="133100" custScaleY="133100"/>
      <dgm:spPr/>
      <dgm:t>
        <a:bodyPr/>
        <a:lstStyle/>
        <a:p>
          <a:endParaRPr lang="de-DE"/>
        </a:p>
      </dgm:t>
    </dgm:pt>
    <dgm:pt modelId="{3A1E48A0-FDFF-45FC-8676-F20F76BA9994}" type="pres">
      <dgm:prSet presAssocID="{502FD8E8-EC4A-42F2-9C71-CD9AB830226A}" presName="parTrans" presStyleLbl="sibTrans2D1" presStyleIdx="0" presStyleCnt="4" custScaleX="170182" custScaleY="194872" custLinFactNeighborX="2245" custLinFactNeighborY="-5111"/>
      <dgm:spPr>
        <a:prstGeom prst="rightArrow">
          <a:avLst/>
        </a:prstGeom>
      </dgm:spPr>
      <dgm:t>
        <a:bodyPr/>
        <a:lstStyle/>
        <a:p>
          <a:endParaRPr lang="de-DE"/>
        </a:p>
      </dgm:t>
    </dgm:pt>
    <dgm:pt modelId="{D51A6B78-22C0-4877-A0E1-370A8B39C5BE}" type="pres">
      <dgm:prSet presAssocID="{502FD8E8-EC4A-42F2-9C71-CD9AB830226A}" presName="connectorText" presStyleLbl="sibTrans2D1" presStyleIdx="0" presStyleCnt="4"/>
      <dgm:spPr/>
      <dgm:t>
        <a:bodyPr/>
        <a:lstStyle/>
        <a:p>
          <a:endParaRPr lang="de-DE"/>
        </a:p>
      </dgm:t>
    </dgm:pt>
    <dgm:pt modelId="{FC81C7F8-B9C9-49CF-8026-2C451D930053}" type="pres">
      <dgm:prSet presAssocID="{A5EEF70F-CDC3-4EF3-9222-99A88ACAEBC5}" presName="node" presStyleLbl="node1" presStyleIdx="0" presStyleCnt="4" custScaleX="82645" custScaleY="82645">
        <dgm:presLayoutVars>
          <dgm:bulletEnabled val="1"/>
        </dgm:presLayoutVars>
      </dgm:prSet>
      <dgm:spPr/>
      <dgm:t>
        <a:bodyPr/>
        <a:lstStyle/>
        <a:p>
          <a:endParaRPr lang="de-DE"/>
        </a:p>
      </dgm:t>
    </dgm:pt>
    <dgm:pt modelId="{EF7DF5C1-539F-4A48-9A7B-759B5BF8B2C7}" type="pres">
      <dgm:prSet presAssocID="{81857786-8D79-41B9-BEA1-8B554CE57FF7}" presName="parTrans" presStyleLbl="sibTrans2D1" presStyleIdx="1" presStyleCnt="4" custScaleX="133100" custScaleY="133100"/>
      <dgm:spPr>
        <a:prstGeom prst="leftArrow">
          <a:avLst/>
        </a:prstGeom>
      </dgm:spPr>
      <dgm:t>
        <a:bodyPr/>
        <a:lstStyle/>
        <a:p>
          <a:endParaRPr lang="de-DE"/>
        </a:p>
      </dgm:t>
    </dgm:pt>
    <dgm:pt modelId="{D673CB26-C07E-4F19-ACA8-20470A936F67}" type="pres">
      <dgm:prSet presAssocID="{81857786-8D79-41B9-BEA1-8B554CE57FF7}" presName="connectorText" presStyleLbl="sibTrans2D1" presStyleIdx="1" presStyleCnt="4"/>
      <dgm:spPr/>
      <dgm:t>
        <a:bodyPr/>
        <a:lstStyle/>
        <a:p>
          <a:endParaRPr lang="de-DE"/>
        </a:p>
      </dgm:t>
    </dgm:pt>
    <dgm:pt modelId="{80C16533-8947-4A26-8F66-0E2A17A3597F}" type="pres">
      <dgm:prSet presAssocID="{9348D66E-11CC-402C-AA80-0765FB264D23}" presName="node" presStyleLbl="node1" presStyleIdx="1" presStyleCnt="4" custScaleX="110000" custScaleY="110000" custRadScaleRad="108532">
        <dgm:presLayoutVars>
          <dgm:bulletEnabled val="1"/>
        </dgm:presLayoutVars>
      </dgm:prSet>
      <dgm:spPr/>
      <dgm:t>
        <a:bodyPr/>
        <a:lstStyle/>
        <a:p>
          <a:endParaRPr lang="de-DE"/>
        </a:p>
      </dgm:t>
    </dgm:pt>
    <dgm:pt modelId="{D5CBACF9-8EB0-4732-82D1-ED65AC9F6208}" type="pres">
      <dgm:prSet presAssocID="{B53EFC54-8195-4E4C-87D4-E38E99CA2B56}" presName="parTrans" presStyleLbl="sibTrans2D1" presStyleIdx="2" presStyleCnt="4" custScaleX="133100" custScaleY="133100"/>
      <dgm:spPr>
        <a:prstGeom prst="leftArrow">
          <a:avLst/>
        </a:prstGeom>
      </dgm:spPr>
      <dgm:t>
        <a:bodyPr/>
        <a:lstStyle/>
        <a:p>
          <a:endParaRPr lang="de-DE"/>
        </a:p>
      </dgm:t>
    </dgm:pt>
    <dgm:pt modelId="{36294A6A-0C55-4F1F-B75F-95C33339A5D9}" type="pres">
      <dgm:prSet presAssocID="{B53EFC54-8195-4E4C-87D4-E38E99CA2B56}" presName="connectorText" presStyleLbl="sibTrans2D1" presStyleIdx="2" presStyleCnt="4"/>
      <dgm:spPr/>
      <dgm:t>
        <a:bodyPr/>
        <a:lstStyle/>
        <a:p>
          <a:endParaRPr lang="de-DE"/>
        </a:p>
      </dgm:t>
    </dgm:pt>
    <dgm:pt modelId="{A929758F-E168-4545-AB5C-3E21CF013118}" type="pres">
      <dgm:prSet presAssocID="{F2733DE2-95F0-4187-A87E-EA39AAFEFFDB}" presName="node" presStyleLbl="node1" presStyleIdx="2" presStyleCnt="4" custScaleX="110000" custScaleY="110000" custRadScaleRad="109808" custRadScaleInc="3144">
        <dgm:presLayoutVars>
          <dgm:bulletEnabled val="1"/>
        </dgm:presLayoutVars>
      </dgm:prSet>
      <dgm:spPr/>
      <dgm:t>
        <a:bodyPr/>
        <a:lstStyle/>
        <a:p>
          <a:endParaRPr lang="de-DE"/>
        </a:p>
      </dgm:t>
    </dgm:pt>
    <dgm:pt modelId="{30524C23-0C8E-4FB4-83E7-CFF06DE5F758}" type="pres">
      <dgm:prSet presAssocID="{8E217A6B-0BE6-40D4-B6A1-C8045B76DF2B}" presName="parTrans" presStyleLbl="sibTrans2D1" presStyleIdx="3" presStyleCnt="4" custScaleX="133100" custScaleY="133100"/>
      <dgm:spPr>
        <a:prstGeom prst="leftArrow">
          <a:avLst/>
        </a:prstGeom>
      </dgm:spPr>
      <dgm:t>
        <a:bodyPr/>
        <a:lstStyle/>
        <a:p>
          <a:endParaRPr lang="de-DE"/>
        </a:p>
      </dgm:t>
    </dgm:pt>
    <dgm:pt modelId="{D2272F4E-CD41-4263-B3CE-3623D4E379AF}" type="pres">
      <dgm:prSet presAssocID="{8E217A6B-0BE6-40D4-B6A1-C8045B76DF2B}" presName="connectorText" presStyleLbl="sibTrans2D1" presStyleIdx="3" presStyleCnt="4"/>
      <dgm:spPr/>
      <dgm:t>
        <a:bodyPr/>
        <a:lstStyle/>
        <a:p>
          <a:endParaRPr lang="de-DE"/>
        </a:p>
      </dgm:t>
    </dgm:pt>
    <dgm:pt modelId="{248BA8EA-FA47-4E04-8A71-1E7425BB804A}" type="pres">
      <dgm:prSet presAssocID="{4F83BAA4-A980-4F6B-90FA-41830B3067EE}" presName="node" presStyleLbl="node1" presStyleIdx="3" presStyleCnt="4" custScaleX="110000" custScaleY="110000" custRadScaleRad="108532">
        <dgm:presLayoutVars>
          <dgm:bulletEnabled val="1"/>
        </dgm:presLayoutVars>
      </dgm:prSet>
      <dgm:spPr/>
      <dgm:t>
        <a:bodyPr/>
        <a:lstStyle/>
        <a:p>
          <a:endParaRPr lang="de-DE"/>
        </a:p>
      </dgm:t>
    </dgm:pt>
  </dgm:ptLst>
  <dgm:cxnLst>
    <dgm:cxn modelId="{B30DB2CE-23C8-4BED-9DDD-ABA68945BFDB}" type="presOf" srcId="{98A74DCC-AC80-4FD5-A6FC-E250E9E939F6}" destId="{6DDB6845-672F-4510-A81F-FB8489F01F53}" srcOrd="0" destOrd="0" presId="urn:microsoft.com/office/officeart/2005/8/layout/radial5"/>
    <dgm:cxn modelId="{3D51B6DF-97EA-4318-A7B9-7AEDBF26D83B}" type="presOf" srcId="{B53EFC54-8195-4E4C-87D4-E38E99CA2B56}" destId="{36294A6A-0C55-4F1F-B75F-95C33339A5D9}" srcOrd="1" destOrd="0" presId="urn:microsoft.com/office/officeart/2005/8/layout/radial5"/>
    <dgm:cxn modelId="{19C7B712-0975-49B5-BBB0-1E6837A0A394}" type="presOf" srcId="{41E12C4D-E858-42A3-9FB5-5B28F6C662F7}" destId="{2D094D67-CE2A-4FE0-A6E8-60EC9FEBE277}" srcOrd="0" destOrd="0" presId="urn:microsoft.com/office/officeart/2005/8/layout/radial5"/>
    <dgm:cxn modelId="{FC060F41-ED09-48FF-B4AC-1BA0CE69B24E}" type="presOf" srcId="{4F83BAA4-A980-4F6B-90FA-41830B3067EE}" destId="{248BA8EA-FA47-4E04-8A71-1E7425BB804A}" srcOrd="0" destOrd="0" presId="urn:microsoft.com/office/officeart/2005/8/layout/radial5"/>
    <dgm:cxn modelId="{73301A2A-A2AB-4A3F-9C62-6760E07634D9}" srcId="{98A74DCC-AC80-4FD5-A6FC-E250E9E939F6}" destId="{9348D66E-11CC-402C-AA80-0765FB264D23}" srcOrd="1" destOrd="0" parTransId="{81857786-8D79-41B9-BEA1-8B554CE57FF7}" sibTransId="{1E2D225F-7BB3-4E14-98A3-893347193985}"/>
    <dgm:cxn modelId="{2AF5DDB7-07FE-4135-8BBD-C29F4A221B52}" type="presOf" srcId="{9348D66E-11CC-402C-AA80-0765FB264D23}" destId="{80C16533-8947-4A26-8F66-0E2A17A3597F}" srcOrd="0" destOrd="0" presId="urn:microsoft.com/office/officeart/2005/8/layout/radial5"/>
    <dgm:cxn modelId="{9D5E04C7-1087-4754-AF85-ED78C6701EFB}" srcId="{98A74DCC-AC80-4FD5-A6FC-E250E9E939F6}" destId="{A5EEF70F-CDC3-4EF3-9222-99A88ACAEBC5}" srcOrd="0" destOrd="0" parTransId="{502FD8E8-EC4A-42F2-9C71-CD9AB830226A}" sibTransId="{108B5B34-458B-4FB3-8B63-C9147AE63190}"/>
    <dgm:cxn modelId="{C64D12A0-2BAA-4DEC-97BF-1D2B69C4AFFA}" type="presOf" srcId="{F2733DE2-95F0-4187-A87E-EA39AAFEFFDB}" destId="{A929758F-E168-4545-AB5C-3E21CF013118}" srcOrd="0" destOrd="0" presId="urn:microsoft.com/office/officeart/2005/8/layout/radial5"/>
    <dgm:cxn modelId="{1C91F434-B3C3-478D-ACC2-641EE2FD9D0D}" type="presOf" srcId="{502FD8E8-EC4A-42F2-9C71-CD9AB830226A}" destId="{D51A6B78-22C0-4877-A0E1-370A8B39C5BE}" srcOrd="1" destOrd="0" presId="urn:microsoft.com/office/officeart/2005/8/layout/radial5"/>
    <dgm:cxn modelId="{88D1E171-22B9-47EB-9A17-621E7E1CF44D}" srcId="{98A74DCC-AC80-4FD5-A6FC-E250E9E939F6}" destId="{F2733DE2-95F0-4187-A87E-EA39AAFEFFDB}" srcOrd="2" destOrd="0" parTransId="{B53EFC54-8195-4E4C-87D4-E38E99CA2B56}" sibTransId="{C599F1C3-F854-4CF5-A4C7-6FB7278018C0}"/>
    <dgm:cxn modelId="{FFF483CA-B0FD-4AA0-B426-9E69563C89B7}" type="presOf" srcId="{B53EFC54-8195-4E4C-87D4-E38E99CA2B56}" destId="{D5CBACF9-8EB0-4732-82D1-ED65AC9F6208}" srcOrd="0" destOrd="0" presId="urn:microsoft.com/office/officeart/2005/8/layout/radial5"/>
    <dgm:cxn modelId="{79B3E61B-331B-4494-9C89-A2D85DBD476A}" srcId="{98A74DCC-AC80-4FD5-A6FC-E250E9E939F6}" destId="{4F83BAA4-A980-4F6B-90FA-41830B3067EE}" srcOrd="3" destOrd="0" parTransId="{8E217A6B-0BE6-40D4-B6A1-C8045B76DF2B}" sibTransId="{7EBF86CC-3486-4E53-B61E-0AB35A84E1CF}"/>
    <dgm:cxn modelId="{664E5B8E-76EB-48E6-8CD0-DAF2BAB50A55}" srcId="{41E12C4D-E858-42A3-9FB5-5B28F6C662F7}" destId="{98A74DCC-AC80-4FD5-A6FC-E250E9E939F6}" srcOrd="0" destOrd="0" parTransId="{14E2A60C-38FD-45A3-BE7A-81263A68F7EF}" sibTransId="{480E4527-8380-417D-B8C4-95A59FDAAA72}"/>
    <dgm:cxn modelId="{6A269E30-23DF-494A-94F8-67758B05F85A}" type="presOf" srcId="{8E217A6B-0BE6-40D4-B6A1-C8045B76DF2B}" destId="{30524C23-0C8E-4FB4-83E7-CFF06DE5F758}" srcOrd="0" destOrd="0" presId="urn:microsoft.com/office/officeart/2005/8/layout/radial5"/>
    <dgm:cxn modelId="{6AA0F8E8-FAC7-4F9A-A34B-1FF6C9970C44}" type="presOf" srcId="{A5EEF70F-CDC3-4EF3-9222-99A88ACAEBC5}" destId="{FC81C7F8-B9C9-49CF-8026-2C451D930053}" srcOrd="0" destOrd="0" presId="urn:microsoft.com/office/officeart/2005/8/layout/radial5"/>
    <dgm:cxn modelId="{B679447C-6716-4458-A18A-5DE9283C0C6E}" type="presOf" srcId="{502FD8E8-EC4A-42F2-9C71-CD9AB830226A}" destId="{3A1E48A0-FDFF-45FC-8676-F20F76BA9994}" srcOrd="0" destOrd="0" presId="urn:microsoft.com/office/officeart/2005/8/layout/radial5"/>
    <dgm:cxn modelId="{1DD8ED25-CB80-423E-A5B6-E6E471613706}" type="presOf" srcId="{81857786-8D79-41B9-BEA1-8B554CE57FF7}" destId="{D673CB26-C07E-4F19-ACA8-20470A936F67}" srcOrd="1" destOrd="0" presId="urn:microsoft.com/office/officeart/2005/8/layout/radial5"/>
    <dgm:cxn modelId="{71476BE5-5D1C-47CE-9522-1235948C6DBE}" type="presOf" srcId="{8E217A6B-0BE6-40D4-B6A1-C8045B76DF2B}" destId="{D2272F4E-CD41-4263-B3CE-3623D4E379AF}" srcOrd="1" destOrd="0" presId="urn:microsoft.com/office/officeart/2005/8/layout/radial5"/>
    <dgm:cxn modelId="{FF540605-48E3-4C86-BC3B-FAB68A5FCD65}" type="presOf" srcId="{81857786-8D79-41B9-BEA1-8B554CE57FF7}" destId="{EF7DF5C1-539F-4A48-9A7B-759B5BF8B2C7}" srcOrd="0" destOrd="0" presId="urn:microsoft.com/office/officeart/2005/8/layout/radial5"/>
    <dgm:cxn modelId="{1CABB582-B119-48E0-BD8A-D436380EAA3C}" type="presParOf" srcId="{2D094D67-CE2A-4FE0-A6E8-60EC9FEBE277}" destId="{6DDB6845-672F-4510-A81F-FB8489F01F53}" srcOrd="0" destOrd="0" presId="urn:microsoft.com/office/officeart/2005/8/layout/radial5"/>
    <dgm:cxn modelId="{689293EE-DCCA-4CC9-81CE-EA4A5641B0AA}" type="presParOf" srcId="{2D094D67-CE2A-4FE0-A6E8-60EC9FEBE277}" destId="{3A1E48A0-FDFF-45FC-8676-F20F76BA9994}" srcOrd="1" destOrd="0" presId="urn:microsoft.com/office/officeart/2005/8/layout/radial5"/>
    <dgm:cxn modelId="{D2A579C6-0523-4199-A3FE-57B2CFECE096}" type="presParOf" srcId="{3A1E48A0-FDFF-45FC-8676-F20F76BA9994}" destId="{D51A6B78-22C0-4877-A0E1-370A8B39C5BE}" srcOrd="0" destOrd="0" presId="urn:microsoft.com/office/officeart/2005/8/layout/radial5"/>
    <dgm:cxn modelId="{9616CDB9-849A-4310-BFCF-270DFB668A8B}" type="presParOf" srcId="{2D094D67-CE2A-4FE0-A6E8-60EC9FEBE277}" destId="{FC81C7F8-B9C9-49CF-8026-2C451D930053}" srcOrd="2" destOrd="0" presId="urn:microsoft.com/office/officeart/2005/8/layout/radial5"/>
    <dgm:cxn modelId="{D839783F-21A3-46BD-86D5-C74DFAC76388}" type="presParOf" srcId="{2D094D67-CE2A-4FE0-A6E8-60EC9FEBE277}" destId="{EF7DF5C1-539F-4A48-9A7B-759B5BF8B2C7}" srcOrd="3" destOrd="0" presId="urn:microsoft.com/office/officeart/2005/8/layout/radial5"/>
    <dgm:cxn modelId="{B46971F7-86D7-4E9F-A666-741773175509}" type="presParOf" srcId="{EF7DF5C1-539F-4A48-9A7B-759B5BF8B2C7}" destId="{D673CB26-C07E-4F19-ACA8-20470A936F67}" srcOrd="0" destOrd="0" presId="urn:microsoft.com/office/officeart/2005/8/layout/radial5"/>
    <dgm:cxn modelId="{5369540D-49B0-40AA-A87D-77D57DB80FB6}" type="presParOf" srcId="{2D094D67-CE2A-4FE0-A6E8-60EC9FEBE277}" destId="{80C16533-8947-4A26-8F66-0E2A17A3597F}" srcOrd="4" destOrd="0" presId="urn:microsoft.com/office/officeart/2005/8/layout/radial5"/>
    <dgm:cxn modelId="{71A63DEF-B9F8-448B-9052-249497B2B2DA}" type="presParOf" srcId="{2D094D67-CE2A-4FE0-A6E8-60EC9FEBE277}" destId="{D5CBACF9-8EB0-4732-82D1-ED65AC9F6208}" srcOrd="5" destOrd="0" presId="urn:microsoft.com/office/officeart/2005/8/layout/radial5"/>
    <dgm:cxn modelId="{A7E9242D-90A7-4FBC-8EAA-35FA6A9D16CC}" type="presParOf" srcId="{D5CBACF9-8EB0-4732-82D1-ED65AC9F6208}" destId="{36294A6A-0C55-4F1F-B75F-95C33339A5D9}" srcOrd="0" destOrd="0" presId="urn:microsoft.com/office/officeart/2005/8/layout/radial5"/>
    <dgm:cxn modelId="{507BCFE9-E884-4C9E-A338-2DE5D5EDDB24}" type="presParOf" srcId="{2D094D67-CE2A-4FE0-A6E8-60EC9FEBE277}" destId="{A929758F-E168-4545-AB5C-3E21CF013118}" srcOrd="6" destOrd="0" presId="urn:microsoft.com/office/officeart/2005/8/layout/radial5"/>
    <dgm:cxn modelId="{A4843974-3A12-4738-8D2E-F3F92B601C77}" type="presParOf" srcId="{2D094D67-CE2A-4FE0-A6E8-60EC9FEBE277}" destId="{30524C23-0C8E-4FB4-83E7-CFF06DE5F758}" srcOrd="7" destOrd="0" presId="urn:microsoft.com/office/officeart/2005/8/layout/radial5"/>
    <dgm:cxn modelId="{3BA19FF0-D0F7-4217-B953-307288984705}" type="presParOf" srcId="{30524C23-0C8E-4FB4-83E7-CFF06DE5F758}" destId="{D2272F4E-CD41-4263-B3CE-3623D4E379AF}" srcOrd="0" destOrd="0" presId="urn:microsoft.com/office/officeart/2005/8/layout/radial5"/>
    <dgm:cxn modelId="{D6A80444-9666-408E-BA5C-13297E262362}" type="presParOf" srcId="{2D094D67-CE2A-4FE0-A6E8-60EC9FEBE277}" destId="{248BA8EA-FA47-4E04-8A71-1E7425BB804A}"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DC0C31-2BE3-40B3-B577-EC5B9BEC3683}">
      <dsp:nvSpPr>
        <dsp:cNvPr id="0" name=""/>
        <dsp:cNvSpPr/>
      </dsp:nvSpPr>
      <dsp:spPr>
        <a:xfrm>
          <a:off x="2257102" y="734203"/>
          <a:ext cx="4553984" cy="4553984"/>
        </a:xfrm>
        <a:prstGeom prst="blockArc">
          <a:avLst>
            <a:gd name="adj1" fmla="val 9000000"/>
            <a:gd name="adj2" fmla="val 16200000"/>
            <a:gd name="adj3" fmla="val 464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447944D3-E2BA-4091-84CE-279E9539B83F}">
      <dsp:nvSpPr>
        <dsp:cNvPr id="0" name=""/>
        <dsp:cNvSpPr/>
      </dsp:nvSpPr>
      <dsp:spPr>
        <a:xfrm>
          <a:off x="2257102" y="734203"/>
          <a:ext cx="4553984" cy="4553984"/>
        </a:xfrm>
        <a:prstGeom prst="blockArc">
          <a:avLst>
            <a:gd name="adj1" fmla="val 1800000"/>
            <a:gd name="adj2" fmla="val 9000000"/>
            <a:gd name="adj3" fmla="val 464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A326263D-3708-4283-B5B6-915DA0CD302A}">
      <dsp:nvSpPr>
        <dsp:cNvPr id="0" name=""/>
        <dsp:cNvSpPr/>
      </dsp:nvSpPr>
      <dsp:spPr>
        <a:xfrm>
          <a:off x="2257102" y="734203"/>
          <a:ext cx="4553984" cy="4553984"/>
        </a:xfrm>
        <a:prstGeom prst="blockArc">
          <a:avLst>
            <a:gd name="adj1" fmla="val 16200000"/>
            <a:gd name="adj2" fmla="val 1800000"/>
            <a:gd name="adj3" fmla="val 4640"/>
          </a:avLst>
        </a:prstGeom>
        <a:solidFill>
          <a:schemeClr val="bg1">
            <a:lumMod val="8500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sp>
    <dsp:sp modelId="{8F498AD5-9D29-4A83-A7A4-0DBE122AB574}">
      <dsp:nvSpPr>
        <dsp:cNvPr id="0" name=""/>
        <dsp:cNvSpPr/>
      </dsp:nvSpPr>
      <dsp:spPr>
        <a:xfrm>
          <a:off x="4347227" y="4669052"/>
          <a:ext cx="373734" cy="31652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347227" y="4669052"/>
        <a:ext cx="373734" cy="316525"/>
      </dsp:txXfrm>
    </dsp:sp>
    <dsp:sp modelId="{9B5FD184-CFE5-48BE-A615-64590A97B3DF}">
      <dsp:nvSpPr>
        <dsp:cNvPr id="0" name=""/>
        <dsp:cNvSpPr/>
      </dsp:nvSpPr>
      <dsp:spPr>
        <a:xfrm>
          <a:off x="3644573" y="-48892"/>
          <a:ext cx="1779042" cy="1671846"/>
        </a:xfrm>
        <a:prstGeom prst="ellipse">
          <a:avLst/>
        </a:prstGeom>
        <a:solidFill>
          <a:srgbClr val="F37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Job Seeker Programs</a:t>
          </a:r>
          <a:endParaRPr lang="en-US" sz="1600" b="1" kern="1200" dirty="0"/>
        </a:p>
      </dsp:txBody>
      <dsp:txXfrm>
        <a:off x="3644573" y="-48892"/>
        <a:ext cx="1779042" cy="1671846"/>
      </dsp:txXfrm>
    </dsp:sp>
    <dsp:sp modelId="{98C9F915-0984-409A-AF41-9E302D0B9DC3}">
      <dsp:nvSpPr>
        <dsp:cNvPr id="0" name=""/>
        <dsp:cNvSpPr/>
      </dsp:nvSpPr>
      <dsp:spPr>
        <a:xfrm>
          <a:off x="5513996" y="3287355"/>
          <a:ext cx="1892562" cy="1671846"/>
        </a:xfrm>
        <a:prstGeom prst="ellipse">
          <a:avLst/>
        </a:prstGeom>
        <a:solidFill>
          <a:srgbClr val="F37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Volunteer Engagement</a:t>
          </a:r>
        </a:p>
      </dsp:txBody>
      <dsp:txXfrm>
        <a:off x="5513996" y="3287355"/>
        <a:ext cx="1892562" cy="1671846"/>
      </dsp:txXfrm>
    </dsp:sp>
    <dsp:sp modelId="{54ADBD3C-7392-42C0-9F38-9FA3A95B0644}">
      <dsp:nvSpPr>
        <dsp:cNvPr id="0" name=""/>
        <dsp:cNvSpPr/>
      </dsp:nvSpPr>
      <dsp:spPr>
        <a:xfrm>
          <a:off x="1718390" y="3287355"/>
          <a:ext cx="1779042" cy="1671846"/>
        </a:xfrm>
        <a:prstGeom prst="ellipse">
          <a:avLst/>
        </a:prstGeom>
        <a:solidFill>
          <a:srgbClr val="F37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Employer Network</a:t>
          </a:r>
        </a:p>
      </dsp:txBody>
      <dsp:txXfrm>
        <a:off x="1718390" y="3287355"/>
        <a:ext cx="1779042" cy="16718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DB6845-672F-4510-A81F-FB8489F01F53}">
      <dsp:nvSpPr>
        <dsp:cNvPr id="0" name=""/>
        <dsp:cNvSpPr/>
      </dsp:nvSpPr>
      <dsp:spPr>
        <a:xfrm>
          <a:off x="1990837" y="1560909"/>
          <a:ext cx="1466625" cy="1466625"/>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t>Upwardly Global </a:t>
          </a:r>
          <a:endParaRPr lang="de-DE" sz="1600" b="1" kern="1200" dirty="0"/>
        </a:p>
      </dsp:txBody>
      <dsp:txXfrm>
        <a:off x="1990837" y="1560909"/>
        <a:ext cx="1466625" cy="1466625"/>
      </dsp:txXfrm>
    </dsp:sp>
    <dsp:sp modelId="{3A1E48A0-FDFF-45FC-8676-F20F76BA9994}">
      <dsp:nvSpPr>
        <dsp:cNvPr id="0" name=""/>
        <dsp:cNvSpPr/>
      </dsp:nvSpPr>
      <dsp:spPr>
        <a:xfrm rot="16200000">
          <a:off x="2514299" y="944926"/>
          <a:ext cx="431075" cy="730078"/>
        </a:xfrm>
        <a:prstGeom prst="righ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16200000">
        <a:off x="2514299" y="944926"/>
        <a:ext cx="431075" cy="730078"/>
      </dsp:txXfrm>
    </dsp:sp>
    <dsp:sp modelId="{FC81C7F8-B9C9-49CF-8026-2C451D930053}">
      <dsp:nvSpPr>
        <dsp:cNvPr id="0" name=""/>
        <dsp:cNvSpPr/>
      </dsp:nvSpPr>
      <dsp:spPr>
        <a:xfrm>
          <a:off x="2253764" y="142208"/>
          <a:ext cx="940771" cy="940771"/>
        </a:xfrm>
        <a:prstGeom prst="ellipse">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de-DE" sz="1500" kern="1200" dirty="0"/>
        </a:p>
      </dsp:txBody>
      <dsp:txXfrm>
        <a:off x="2253764" y="142208"/>
        <a:ext cx="940771" cy="940771"/>
      </dsp:txXfrm>
    </dsp:sp>
    <dsp:sp modelId="{EF7DF5C1-539F-4A48-9A7B-759B5BF8B2C7}">
      <dsp:nvSpPr>
        <dsp:cNvPr id="0" name=""/>
        <dsp:cNvSpPr/>
      </dsp:nvSpPr>
      <dsp:spPr>
        <a:xfrm>
          <a:off x="3519069" y="2044896"/>
          <a:ext cx="328526" cy="498652"/>
        </a:xfrm>
        <a:prstGeom prst="lef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a:off x="3519069" y="2044896"/>
        <a:ext cx="328526" cy="498652"/>
      </dsp:txXfrm>
    </dsp:sp>
    <dsp:sp modelId="{80C16533-8947-4A26-8F66-0E2A17A3597F}">
      <dsp:nvSpPr>
        <dsp:cNvPr id="0" name=""/>
        <dsp:cNvSpPr/>
      </dsp:nvSpPr>
      <dsp:spPr>
        <a:xfrm>
          <a:off x="3923173" y="1668141"/>
          <a:ext cx="1252161" cy="12521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kumimoji="0" lang="en-US" sz="1200" b="1" i="0" u="none" strike="noStrike" kern="1200" cap="none" spc="0" normalizeH="0" baseline="0" noProof="0" dirty="0" smtClean="0">
              <a:ln>
                <a:noFill/>
              </a:ln>
              <a:effectLst/>
              <a:uLnTx/>
              <a:uFillTx/>
              <a:latin typeface="+mn-lt"/>
              <a:ea typeface="ＭＳ Ｐゴシック" pitchFamily="34" charset="-128"/>
              <a:cs typeface="ＭＳ Ｐゴシック" charset="0"/>
            </a:rPr>
            <a:t>Skilled Immigrants</a:t>
          </a:r>
          <a:endParaRPr lang="de-DE" sz="1200" kern="1200" dirty="0"/>
        </a:p>
      </dsp:txBody>
      <dsp:txXfrm>
        <a:off x="3923173" y="1668141"/>
        <a:ext cx="1252161" cy="1252161"/>
      </dsp:txXfrm>
    </dsp:sp>
    <dsp:sp modelId="{D5CBACF9-8EB0-4732-82D1-ED65AC9F6208}">
      <dsp:nvSpPr>
        <dsp:cNvPr id="0" name=""/>
        <dsp:cNvSpPr/>
      </dsp:nvSpPr>
      <dsp:spPr>
        <a:xfrm rot="5485919">
          <a:off x="2536171" y="3003440"/>
          <a:ext cx="328033" cy="498652"/>
        </a:xfrm>
        <a:prstGeom prst="lef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5485919">
        <a:off x="2536171" y="3003440"/>
        <a:ext cx="328033" cy="498652"/>
      </dsp:txXfrm>
    </dsp:sp>
    <dsp:sp modelId="{A929758F-E168-4545-AB5C-3E21CF013118}">
      <dsp:nvSpPr>
        <dsp:cNvPr id="0" name=""/>
        <dsp:cNvSpPr/>
      </dsp:nvSpPr>
      <dsp:spPr>
        <a:xfrm>
          <a:off x="2052476" y="3491978"/>
          <a:ext cx="1252161" cy="12521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smtClean="0"/>
            <a:t>US Economy and Society</a:t>
          </a:r>
          <a:endParaRPr lang="de-DE" sz="1200" kern="1200" dirty="0"/>
        </a:p>
      </dsp:txBody>
      <dsp:txXfrm>
        <a:off x="2052476" y="3491978"/>
        <a:ext cx="1252161" cy="1252161"/>
      </dsp:txXfrm>
    </dsp:sp>
    <dsp:sp modelId="{30524C23-0C8E-4FB4-83E7-CFF06DE5F758}">
      <dsp:nvSpPr>
        <dsp:cNvPr id="0" name=""/>
        <dsp:cNvSpPr/>
      </dsp:nvSpPr>
      <dsp:spPr>
        <a:xfrm rot="10800000">
          <a:off x="1600704" y="2044896"/>
          <a:ext cx="328526" cy="498652"/>
        </a:xfrm>
        <a:prstGeom prst="lef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10800000">
        <a:off x="1600704" y="2044896"/>
        <a:ext cx="328526" cy="498652"/>
      </dsp:txXfrm>
    </dsp:sp>
    <dsp:sp modelId="{248BA8EA-FA47-4E04-8A71-1E7425BB804A}">
      <dsp:nvSpPr>
        <dsp:cNvPr id="0" name=""/>
        <dsp:cNvSpPr/>
      </dsp:nvSpPr>
      <dsp:spPr>
        <a:xfrm>
          <a:off x="272964" y="1668141"/>
          <a:ext cx="1252161" cy="12521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ea typeface="ＭＳ Ｐゴシック" pitchFamily="34" charset="-128"/>
            </a:rPr>
            <a:t>Employers</a:t>
          </a:r>
          <a:endParaRPr lang="de-DE" sz="1200" b="1" kern="1200" dirty="0"/>
        </a:p>
      </dsp:txBody>
      <dsp:txXfrm>
        <a:off x="272964" y="1668141"/>
        <a:ext cx="1252161" cy="125216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92" tIns="46246" rIns="92492" bIns="46246"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r>
              <a:rPr lang="en-US" smtClean="0"/>
              <a:t>5/16/2014</a:t>
            </a:r>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2492" tIns="46246" rIns="92492" bIns="46246"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A88B19A2-117A-421F-9C0D-4950CCE4000D}" type="slidenum">
              <a:rPr lang="en-US"/>
              <a:pPr>
                <a:defRPr/>
              </a:pPr>
              <a:t>‹nr.›</a:t>
            </a:fld>
            <a:endParaRPr lang="en-US" dirty="0"/>
          </a:p>
        </p:txBody>
      </p:sp>
    </p:spTree>
    <p:extLst>
      <p:ext uri="{BB962C8B-B14F-4D97-AF65-F5344CB8AC3E}">
        <p14:creationId xmlns:p14="http://schemas.microsoft.com/office/powerpoint/2010/main" xmlns="" val="21664192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92" tIns="46246" rIns="92492" bIns="46246"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r>
              <a:rPr lang="en-US" smtClean="0"/>
              <a:t>5/16/2014</a:t>
            </a:r>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2492" tIns="46246" rIns="92492" bIns="46246"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684F2EBA-5917-4E2C-A025-836F824446DB}" type="slidenum">
              <a:rPr lang="en-US"/>
              <a:pPr>
                <a:defRPr/>
              </a:pPr>
              <a:t>‹nr.›</a:t>
            </a:fld>
            <a:endParaRPr lang="en-US" dirty="0"/>
          </a:p>
        </p:txBody>
      </p:sp>
    </p:spTree>
    <p:extLst>
      <p:ext uri="{BB962C8B-B14F-4D97-AF65-F5344CB8AC3E}">
        <p14:creationId xmlns:p14="http://schemas.microsoft.com/office/powerpoint/2010/main" xmlns="" val="2566543580"/>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4F2EBA-5917-4E2C-A025-836F824446DB}"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260304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000" dirty="0" smtClean="0">
                <a:ea typeface="ＭＳ Ｐゴシック" pitchFamily="34" charset="-128"/>
              </a:rPr>
              <a:t>On a national level, work with 600 employers that range in size from small medium enterprises to Fortune 15 companies. </a:t>
            </a:r>
          </a:p>
          <a:p>
            <a:pPr>
              <a:lnSpc>
                <a:spcPct val="80000"/>
              </a:lnSpc>
            </a:pPr>
            <a:r>
              <a:rPr lang="en-US" altLang="en-US" sz="1000" dirty="0" smtClean="0">
                <a:ea typeface="ＭＳ Ｐゴシック" pitchFamily="34" charset="-128"/>
              </a:rPr>
              <a:t>We work with a variety of people inside corporations and institutions. On the program side we source candidates to recruiters and hiring managers </a:t>
            </a:r>
          </a:p>
          <a:p>
            <a:pPr>
              <a:lnSpc>
                <a:spcPct val="80000"/>
              </a:lnSpc>
            </a:pPr>
            <a:r>
              <a:rPr lang="en-US" altLang="en-US" sz="1000" dirty="0" smtClean="0">
                <a:ea typeface="ＭＳ Ｐゴシック" pitchFamily="34" charset="-128"/>
              </a:rPr>
              <a:t>On the business side we partner with different lines of business including  Human Resources, Diversity, corporate foundation and corporate social responsibility leads.</a:t>
            </a:r>
          </a:p>
          <a:p>
            <a:pPr>
              <a:lnSpc>
                <a:spcPct val="80000"/>
              </a:lnSpc>
            </a:pPr>
            <a:endParaRPr lang="en-US" altLang="en-US" sz="1000" dirty="0" smtClean="0">
              <a:ea typeface="ＭＳ Ｐゴシック" pitchFamily="34" charset="-128"/>
            </a:endParaRPr>
          </a:p>
          <a:p>
            <a:pPr>
              <a:lnSpc>
                <a:spcPct val="80000"/>
              </a:lnSpc>
            </a:pPr>
            <a:r>
              <a:rPr lang="en-US" altLang="en-US" sz="1000" dirty="0" smtClean="0">
                <a:ea typeface="ＭＳ Ｐゴシック" pitchFamily="34" charset="-128"/>
              </a:rPr>
              <a:t>In NYC, for</a:t>
            </a:r>
            <a:r>
              <a:rPr lang="en-US" altLang="en-US" sz="1000" baseline="0" dirty="0" smtClean="0">
                <a:ea typeface="ＭＳ Ｐゴシック" pitchFamily="34" charset="-128"/>
              </a:rPr>
              <a:t> example, we have p</a:t>
            </a:r>
            <a:r>
              <a:rPr lang="en-US" altLang="en-US" sz="1000" dirty="0" smtClean="0">
                <a:ea typeface="ＭＳ Ｐゴシック" pitchFamily="34" charset="-128"/>
              </a:rPr>
              <a:t>laced 4 people at </a:t>
            </a:r>
            <a:r>
              <a:rPr lang="en-US" altLang="en-US" sz="1000" dirty="0" smtClean="0">
                <a:solidFill>
                  <a:srgbClr val="FF0000"/>
                </a:solidFill>
                <a:ea typeface="ＭＳ Ｐゴシック" pitchFamily="34" charset="-128"/>
              </a:rPr>
              <a:t>Small Business Services</a:t>
            </a:r>
            <a:r>
              <a:rPr lang="en-US" altLang="en-US" sz="1000" baseline="0" dirty="0" smtClean="0">
                <a:solidFill>
                  <a:srgbClr val="FF0000"/>
                </a:solidFill>
                <a:ea typeface="ＭＳ Ｐゴシック" pitchFamily="34" charset="-128"/>
              </a:rPr>
              <a:t>, and 2 people at the New York City Housing Authority; there is also 1 more former jobseeker awaiting a contract at NYCHA. </a:t>
            </a:r>
            <a:endParaRPr lang="en-US" altLang="en-US" sz="1000" dirty="0" smtClean="0">
              <a:ea typeface="ＭＳ Ｐゴシック" pitchFamily="34" charset="-128"/>
            </a:endParaRPr>
          </a:p>
        </p:txBody>
      </p:sp>
      <p:sp>
        <p:nvSpPr>
          <p:cNvPr id="2" name="Date Placeholder 1"/>
          <p:cNvSpPr>
            <a:spLocks noGrp="1"/>
          </p:cNvSpPr>
          <p:nvPr>
            <p:ph type="dt" idx="10"/>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44974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Pathways:</a:t>
            </a:r>
            <a:r>
              <a:rPr lang="en-US" baseline="0" dirty="0" smtClean="0"/>
              <a:t> Physicians (clinical researchers, surgical skills for tissue transplantation) </a:t>
            </a:r>
            <a:endParaRPr lang="en-US" dirty="0" smtClean="0"/>
          </a:p>
          <a:p>
            <a:r>
              <a:rPr lang="en-US" dirty="0" smtClean="0"/>
              <a:t>6-18 months,</a:t>
            </a:r>
            <a:r>
              <a:rPr lang="en-US" baseline="0" dirty="0" smtClean="0"/>
              <a:t> 50% placed into jobs</a:t>
            </a:r>
          </a:p>
          <a:p>
            <a:r>
              <a:rPr lang="en-US" baseline="0" dirty="0" smtClean="0"/>
              <a:t>Eligibility Requirements</a:t>
            </a:r>
          </a:p>
          <a:p>
            <a:pPr marL="1028700" lvl="1" indent="-571500">
              <a:spcBef>
                <a:spcPct val="20000"/>
              </a:spcBef>
              <a:spcAft>
                <a:spcPts val="800"/>
              </a:spcAft>
              <a:buFont typeface="Arial" pitchFamily="-123" charset="0"/>
              <a:buAutoNum type="arabicPeriod"/>
            </a:pPr>
            <a:r>
              <a:rPr lang="en-US" sz="2500" dirty="0" smtClean="0"/>
              <a:t>Arrived in U.S. within the past 5 years</a:t>
            </a:r>
          </a:p>
          <a:p>
            <a:pPr marL="1028700" lvl="1" indent="-571500">
              <a:spcBef>
                <a:spcPct val="20000"/>
              </a:spcBef>
              <a:spcAft>
                <a:spcPts val="800"/>
              </a:spcAft>
              <a:buFont typeface="Arial" pitchFamily="-123" charset="0"/>
              <a:buAutoNum type="arabicPeriod"/>
            </a:pPr>
            <a:r>
              <a:rPr lang="en-US" sz="2500" dirty="0" smtClean="0"/>
              <a:t>Full, permanent work authorization (Green Card or I-94 with </a:t>
            </a:r>
            <a:r>
              <a:rPr lang="en-US" sz="2500" dirty="0" err="1" smtClean="0"/>
              <a:t>Asylee</a:t>
            </a:r>
            <a:r>
              <a:rPr lang="en-US" sz="2500" dirty="0" smtClean="0"/>
              <a:t> or Refugee status)</a:t>
            </a:r>
          </a:p>
          <a:p>
            <a:pPr marL="1028700" lvl="1" indent="-571500">
              <a:spcBef>
                <a:spcPct val="20000"/>
              </a:spcBef>
              <a:spcAft>
                <a:spcPts val="800"/>
              </a:spcAft>
              <a:buFont typeface="Arial" pitchFamily="-123" charset="0"/>
              <a:buAutoNum type="arabicPeriod"/>
            </a:pPr>
            <a:r>
              <a:rPr lang="en-US" sz="2500" dirty="0" smtClean="0"/>
              <a:t>Minimum of a BA degree from outside the U.S.</a:t>
            </a:r>
          </a:p>
          <a:p>
            <a:pPr marL="1028700" lvl="1" indent="-571500">
              <a:spcBef>
                <a:spcPct val="20000"/>
              </a:spcBef>
              <a:spcAft>
                <a:spcPts val="800"/>
              </a:spcAft>
              <a:buFont typeface="Arial" pitchFamily="-123" charset="0"/>
              <a:buAutoNum type="arabicPeriod"/>
            </a:pPr>
            <a:r>
              <a:rPr lang="en-US" sz="2500" dirty="0" smtClean="0"/>
              <a:t>At least 2 years</a:t>
            </a:r>
            <a:r>
              <a:rPr lang="en-US" sz="2500" baseline="0" dirty="0" smtClean="0"/>
              <a:t> </a:t>
            </a:r>
            <a:r>
              <a:rPr lang="en-US" sz="2500" dirty="0" smtClean="0"/>
              <a:t>Professional work experience in home country</a:t>
            </a:r>
          </a:p>
          <a:p>
            <a:pPr marL="1028700" lvl="1" indent="-571500">
              <a:spcBef>
                <a:spcPct val="20000"/>
              </a:spcBef>
              <a:spcAft>
                <a:spcPts val="800"/>
              </a:spcAft>
              <a:buFont typeface="Arial" pitchFamily="-123" charset="0"/>
              <a:buAutoNum type="arabicPeriod"/>
            </a:pPr>
            <a:r>
              <a:rPr lang="en-US" sz="2500" dirty="0" smtClean="0"/>
              <a:t>Job seekers must speak English well enough to work in their field in the U.S.</a:t>
            </a:r>
          </a:p>
          <a:p>
            <a:pPr marL="1028700" lvl="1" indent="-571500">
              <a:spcBef>
                <a:spcPct val="20000"/>
              </a:spcBef>
              <a:spcAft>
                <a:spcPts val="800"/>
              </a:spcAft>
              <a:buFont typeface="Arial" pitchFamily="-123" charset="0"/>
              <a:buAutoNum type="arabicPeriod"/>
            </a:pPr>
            <a:r>
              <a:rPr lang="en-US" sz="2500" dirty="0" smtClean="0"/>
              <a:t>Proficient with computers </a:t>
            </a:r>
          </a:p>
          <a:p>
            <a:pPr marL="1028700" lvl="1" indent="-571500">
              <a:spcBef>
                <a:spcPct val="20000"/>
              </a:spcBef>
              <a:spcAft>
                <a:spcPts val="800"/>
              </a:spcAft>
              <a:buFont typeface="Arial" pitchFamily="-123" charset="0"/>
              <a:buAutoNum type="arabicPeriod"/>
            </a:pPr>
            <a:r>
              <a:rPr lang="en-US" sz="2500" dirty="0" smtClean="0"/>
              <a:t>Commitment to their job search and completing all required workshops</a:t>
            </a:r>
          </a:p>
          <a:p>
            <a:endParaRPr lang="en-US" dirty="0"/>
          </a:p>
        </p:txBody>
      </p:sp>
      <p:sp>
        <p:nvSpPr>
          <p:cNvPr id="4" name="Slide Number Placeholder 3"/>
          <p:cNvSpPr>
            <a:spLocks noGrp="1"/>
          </p:cNvSpPr>
          <p:nvPr>
            <p:ph type="sldNum" sz="quarter" idx="10"/>
          </p:nvPr>
        </p:nvSpPr>
        <p:spPr/>
        <p:txBody>
          <a:bodyPr/>
          <a:lstStyle/>
          <a:p>
            <a:pPr>
              <a:defRPr/>
            </a:pPr>
            <a:fld id="{684F2EBA-5917-4E2C-A025-836F824446DB}"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141458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11687D-2DFE-4AD3-BF40-2BF06136607C}"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82510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4F2EBA-5917-4E2C-A025-836F824446DB}" type="slidenum">
              <a:rPr lang="en-US" smtClean="0"/>
              <a:pPr>
                <a:defRPr/>
              </a:pPr>
              <a:t>13</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36063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algn="ctr" defTabSz="907633">
              <a:defRPr/>
            </a:pPr>
            <a:r>
              <a:rPr lang="en-US" sz="1400" dirty="0">
                <a:cs typeface="Times New Roman" charset="0"/>
              </a:rPr>
              <a:t>At any point in time there are 2.7 million skilled immigrants who are either unemployed or working in low-skill jobs far below their education and experience. </a:t>
            </a:r>
          </a:p>
          <a:p>
            <a:r>
              <a:rPr lang="en-US" sz="1400" dirty="0"/>
              <a:t>Upwardly Global’s work is all about matching these talented job seekers with employers who need global talent to be able to compete both locally and internationally. </a:t>
            </a:r>
          </a:p>
          <a:p>
            <a:r>
              <a:rPr lang="en-US" sz="1400" dirty="0"/>
              <a:t> </a:t>
            </a:r>
          </a:p>
          <a:p>
            <a:r>
              <a:rPr lang="en-US" sz="1400" dirty="0"/>
              <a:t>We are still in a recovering economy and unemployment remains unacceptably high, but at the same time there is a critical talent gap in America today, with 3 million open positions that employers are finding hard to fill. 49% of employers surveyed by Manpower in 2012  had delays in filling mission critical positions at their companies because of a lack of suitably qualified applicants. </a:t>
            </a:r>
          </a:p>
          <a:p>
            <a:r>
              <a:rPr lang="en-US" sz="1400" dirty="0"/>
              <a:t> </a:t>
            </a:r>
          </a:p>
          <a:p>
            <a:r>
              <a:rPr lang="en-US" sz="1400" dirty="0"/>
              <a:t>These positions call for skills and experience that employers say they cannot find in our domestic workforce. For example, they need STEM professionals with science, engineering, math and technology backgrounds and skilled immigrants particularly from developing countries like India, China and Russia are a great fit for these roles. </a:t>
            </a:r>
          </a:p>
          <a:p>
            <a:r>
              <a:rPr lang="en-US" sz="1400" dirty="0"/>
              <a:t> </a:t>
            </a:r>
          </a:p>
          <a:p>
            <a:r>
              <a:rPr lang="en-US" sz="1400" dirty="0"/>
              <a:t>The good news is that Upwardly Global has already been able to find a way to help more than 1500 job seekers get their first professional jobs in America.  Last year 75% of our job seekers were unemployed when they joined our program and the remainder earned less than $20,000 per year. After completing our program they secured jobs with an average starting salary of $50,000 . Typically 9 out of 10 of those placed  are still in their employment at the end of 12 months and, in fact,  go on to secure further salary raises and promotions.  So we’re not only helping these individuals and families rebuild their lives but we also help employers fill key talent gaps.  Our work has directly resulted in $118m in additional income generated for immigrant families and their communities. </a:t>
            </a:r>
          </a:p>
          <a:p>
            <a:endParaRPr lang="en-US" sz="1400" dirty="0"/>
          </a:p>
          <a:p>
            <a:r>
              <a:rPr lang="en-US" sz="1400" dirty="0"/>
              <a:t>Now we want to scale our work to reach thousands, hundreds of thousands and ultimately 2.7 million skilled immigrants</a:t>
            </a:r>
          </a:p>
          <a:p>
            <a:pPr algn="ctr" defTabSz="907633">
              <a:defRPr/>
            </a:pPr>
            <a:endParaRPr lang="en-US" sz="1400" dirty="0">
              <a:cs typeface="Times New Roman" charset="0"/>
            </a:endParaRPr>
          </a:p>
        </p:txBody>
      </p:sp>
      <p:sp>
        <p:nvSpPr>
          <p:cNvPr id="4" name="Foliennummernplatzhalter 3"/>
          <p:cNvSpPr>
            <a:spLocks noGrp="1"/>
          </p:cNvSpPr>
          <p:nvPr>
            <p:ph type="sldNum" sz="quarter" idx="10"/>
          </p:nvPr>
        </p:nvSpPr>
        <p:spPr/>
        <p:txBody>
          <a:bodyPr/>
          <a:lstStyle/>
          <a:p>
            <a:pPr>
              <a:defRPr/>
            </a:pPr>
            <a:fld id="{FA11687D-2DFE-4AD3-BF40-2BF06136607C}" type="slidenum">
              <a:rPr lang="en-US" smtClean="0"/>
              <a:pPr>
                <a:defRPr/>
              </a:pPr>
              <a:t>14</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215794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4F2EBA-5917-4E2C-A025-836F824446DB}"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126206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B1DA37-F2A7-43E4-BE5B-73AD37938AA8}" type="slidenum">
              <a:rPr lang="en-US" altLang="en-US" sz="1200" smtClean="0">
                <a:latin typeface="Calibri" pitchFamily="34" charset="0"/>
              </a:rPr>
              <a:pPr eaLnBrk="1" hangingPunct="1"/>
              <a:t>2</a:t>
            </a:fld>
            <a:endParaRPr lang="en-US" altLang="en-US" sz="1200" smtClean="0">
              <a:latin typeface="Calibri" pitchFamily="34" charset="0"/>
            </a:endParaRPr>
          </a:p>
        </p:txBody>
      </p:sp>
      <p:sp>
        <p:nvSpPr>
          <p:cNvPr id="2" name="Date Placeholder 1"/>
          <p:cNvSpPr>
            <a:spLocks noGrp="1"/>
          </p:cNvSpPr>
          <p:nvPr>
            <p:ph type="dt" idx="10"/>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1427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survey</a:t>
            </a:r>
            <a:r>
              <a:rPr lang="en-US" baseline="0" dirty="0" smtClean="0"/>
              <a:t> by MPI revealed that m</a:t>
            </a:r>
            <a:r>
              <a:rPr lang="en-US" dirty="0" smtClean="0"/>
              <a:t>ore than 1.3 million college-educated immigrants are unemployed or working in unskilled jobs</a:t>
            </a:r>
          </a:p>
          <a:p>
            <a:r>
              <a:rPr lang="en-US" dirty="0" smtClean="0"/>
              <a:t>21% of all college-educated immigrants (or 1 out of every 5 skilled immigrants) are working in unskilled jobs</a:t>
            </a:r>
          </a:p>
          <a:p>
            <a:r>
              <a:rPr lang="en-US" dirty="0" smtClean="0"/>
              <a:t>Another 22% of immigrants are in semi-skilled jobs – carpenters, electricians, massage therapists, etc.</a:t>
            </a:r>
          </a:p>
          <a:p>
            <a:pPr>
              <a:buNone/>
            </a:pPr>
            <a:r>
              <a:rPr lang="en-US" sz="1600" b="1" dirty="0" smtClean="0"/>
              <a:t>Brain waste is a reality</a:t>
            </a:r>
          </a:p>
          <a:p>
            <a:endParaRPr lang="en-US" dirty="0"/>
          </a:p>
        </p:txBody>
      </p:sp>
      <p:sp>
        <p:nvSpPr>
          <p:cNvPr id="4" name="Slide Number Placeholder 3"/>
          <p:cNvSpPr>
            <a:spLocks noGrp="1"/>
          </p:cNvSpPr>
          <p:nvPr>
            <p:ph type="sldNum" sz="quarter" idx="10"/>
          </p:nvPr>
        </p:nvSpPr>
        <p:spPr/>
        <p:txBody>
          <a:bodyPr/>
          <a:lstStyle/>
          <a:p>
            <a:pPr>
              <a:defRPr/>
            </a:pPr>
            <a:fld id="{684F2EBA-5917-4E2C-A025-836F824446DB}"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42253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dirty="0" smtClean="0">
                <a:ea typeface="ＭＳ Ｐゴシック" pitchFamily="34" charset="-128"/>
              </a:rPr>
              <a:t>*Focus on the “Fully work authorized”*. Job Seekers come to US through family reunification, </a:t>
            </a:r>
            <a:r>
              <a:rPr lang="en-US" altLang="en-US" dirty="0" err="1" smtClean="0">
                <a:ea typeface="ＭＳ Ｐゴシック" pitchFamily="34" charset="-128"/>
              </a:rPr>
              <a:t>greencard</a:t>
            </a:r>
            <a:r>
              <a:rPr lang="en-US" altLang="en-US" dirty="0" smtClean="0">
                <a:ea typeface="ＭＳ Ｐゴシック" pitchFamily="34" charset="-128"/>
              </a:rPr>
              <a:t> lottery or as </a:t>
            </a:r>
            <a:r>
              <a:rPr lang="en-US" altLang="en-US" dirty="0" err="1" smtClean="0">
                <a:ea typeface="ＭＳ Ｐゴシック" pitchFamily="34" charset="-128"/>
              </a:rPr>
              <a:t>asylee</a:t>
            </a:r>
            <a:r>
              <a:rPr lang="en-US" altLang="en-US" dirty="0" smtClean="0">
                <a:ea typeface="ＭＳ Ｐゴシック" pitchFamily="34" charset="-128"/>
              </a:rPr>
              <a:t>/refugee</a:t>
            </a:r>
          </a:p>
          <a:p>
            <a:pPr marL="171450" indent="-171450">
              <a:buFontTx/>
              <a:buChar char="-"/>
            </a:pPr>
            <a:r>
              <a:rPr lang="en-US" altLang="en-US" dirty="0" smtClean="0">
                <a:ea typeface="ＭＳ Ｐゴシック" pitchFamily="34" charset="-128"/>
              </a:rPr>
              <a:t>Most people</a:t>
            </a:r>
            <a:r>
              <a:rPr lang="en-US" altLang="en-US" baseline="0" dirty="0" smtClean="0">
                <a:ea typeface="ＭＳ Ｐゴシック" pitchFamily="34" charset="-128"/>
              </a:rPr>
              <a:t> learn about </a:t>
            </a:r>
            <a:r>
              <a:rPr lang="en-US" altLang="en-US" baseline="0" dirty="0" err="1" smtClean="0">
                <a:ea typeface="ＭＳ Ｐゴシック" pitchFamily="34" charset="-128"/>
              </a:rPr>
              <a:t>UpGlo</a:t>
            </a:r>
            <a:r>
              <a:rPr lang="en-US" altLang="en-US" baseline="0" dirty="0" smtClean="0">
                <a:ea typeface="ＭＳ Ｐゴシック" pitchFamily="34" charset="-128"/>
              </a:rPr>
              <a:t> through word of mouth</a:t>
            </a:r>
            <a:endParaRPr lang="en-US" altLang="en-US" dirty="0"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5138" eaLnBrk="0" hangingPunct="0">
              <a:spcBef>
                <a:spcPct val="30000"/>
              </a:spcBef>
              <a:defRPr sz="1200">
                <a:solidFill>
                  <a:schemeClr val="tx1"/>
                </a:solidFill>
                <a:latin typeface="Calibri" pitchFamily="34" charset="0"/>
                <a:ea typeface="ＭＳ Ｐゴシック" pitchFamily="34" charset="-128"/>
              </a:defRPr>
            </a:lvl1pPr>
            <a:lvl2pPr marL="742950" indent="-285750" defTabSz="465138" eaLnBrk="0" hangingPunct="0">
              <a:spcBef>
                <a:spcPct val="30000"/>
              </a:spcBef>
              <a:defRPr sz="1200">
                <a:solidFill>
                  <a:schemeClr val="tx1"/>
                </a:solidFill>
                <a:latin typeface="Calibri" pitchFamily="34" charset="0"/>
                <a:ea typeface="ＭＳ Ｐゴシック" pitchFamily="34" charset="-128"/>
              </a:defRPr>
            </a:lvl2pPr>
            <a:lvl3pPr marL="1143000" indent="-228600" defTabSz="465138" eaLnBrk="0" hangingPunct="0">
              <a:spcBef>
                <a:spcPct val="30000"/>
              </a:spcBef>
              <a:defRPr sz="1200">
                <a:solidFill>
                  <a:schemeClr val="tx1"/>
                </a:solidFill>
                <a:latin typeface="Calibri" pitchFamily="34" charset="0"/>
                <a:ea typeface="ＭＳ Ｐゴシック" pitchFamily="34" charset="-128"/>
              </a:defRPr>
            </a:lvl3pPr>
            <a:lvl4pPr marL="1600200" indent="-228600" defTabSz="465138" eaLnBrk="0" hangingPunct="0">
              <a:spcBef>
                <a:spcPct val="30000"/>
              </a:spcBef>
              <a:defRPr sz="1200">
                <a:solidFill>
                  <a:schemeClr val="tx1"/>
                </a:solidFill>
                <a:latin typeface="Calibri" pitchFamily="34" charset="0"/>
                <a:ea typeface="ＭＳ Ｐゴシック" pitchFamily="34" charset="-128"/>
              </a:defRPr>
            </a:lvl4pPr>
            <a:lvl5pPr marL="2057400" indent="-228600" defTabSz="465138" eaLnBrk="0" hangingPunct="0">
              <a:spcBef>
                <a:spcPct val="30000"/>
              </a:spcBef>
              <a:defRPr sz="1200">
                <a:solidFill>
                  <a:schemeClr val="tx1"/>
                </a:solidFill>
                <a:latin typeface="Calibri" pitchFamily="34" charset="0"/>
                <a:ea typeface="ＭＳ Ｐゴシック" pitchFamily="34" charset="-128"/>
              </a:defRPr>
            </a:lvl5pPr>
            <a:lvl6pPr marL="2514600" indent="-228600" defTabSz="4651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651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651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651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82A0A68-9BB7-4A31-9A49-6EC46BD7F209}" type="slidenum">
              <a:rPr lang="en-US" altLang="en-US" smtClean="0"/>
              <a:pPr eaLnBrk="1" hangingPunct="1">
                <a:spcBef>
                  <a:spcPct val="0"/>
                </a:spcBef>
              </a:pPr>
              <a:t>4</a:t>
            </a:fld>
            <a:endParaRPr lang="en-US" altLang="en-US" smtClean="0"/>
          </a:p>
        </p:txBody>
      </p:sp>
      <p:sp>
        <p:nvSpPr>
          <p:cNvPr id="2" name="Date Placeholder 1"/>
          <p:cNvSpPr>
            <a:spLocks noGrp="1"/>
          </p:cNvSpPr>
          <p:nvPr>
            <p:ph type="dt" idx="10"/>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251583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Resume: picture, date of birth, 5-pages to be credible</a:t>
            </a:r>
          </a:p>
          <a:p>
            <a:r>
              <a:rPr lang="en-US" dirty="0" smtClean="0"/>
              <a:t>Interview: China- inappropriate</a:t>
            </a:r>
            <a:r>
              <a:rPr lang="en-US" baseline="0" dirty="0" smtClean="0"/>
              <a:t> to ask questions, firm hand shake, seen as boasting to talk about INDIVIDUAL experience</a:t>
            </a:r>
          </a:p>
          <a:p>
            <a:r>
              <a:rPr lang="en-US" baseline="0" dirty="0" smtClean="0"/>
              <a:t>Follow-up: US appreciates polite persistent follow-up</a:t>
            </a:r>
            <a:endParaRPr lang="en-US" dirty="0"/>
          </a:p>
        </p:txBody>
      </p:sp>
      <p:sp>
        <p:nvSpPr>
          <p:cNvPr id="4" name="Slide Number Placeholder 3"/>
          <p:cNvSpPr>
            <a:spLocks noGrp="1"/>
          </p:cNvSpPr>
          <p:nvPr>
            <p:ph type="sldNum" sz="quarter" idx="10"/>
          </p:nvPr>
        </p:nvSpPr>
        <p:spPr/>
        <p:txBody>
          <a:bodyPr/>
          <a:lstStyle/>
          <a:p>
            <a:pPr>
              <a:defRPr/>
            </a:pPr>
            <a:fld id="{684F2EBA-5917-4E2C-A025-836F824446DB}"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250337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817">
              <a:defRPr/>
            </a:pPr>
            <a:r>
              <a:rPr lang="en-US" sz="1600" dirty="0"/>
              <a:t>Upwardly Global is filling skills gaps in the U.S. and therefore having on overall positive impact on our economy.</a:t>
            </a:r>
          </a:p>
          <a:p>
            <a:pPr defTabSz="453817">
              <a:defRPr/>
            </a:pPr>
            <a:r>
              <a:rPr lang="en-US" sz="1600" dirty="0"/>
              <a:t>Here is an info graphic showing which industries UpGlo job seekers are coming from. You can see from this slide that our placements align with the need in our economy – heavy in science and engineering, IT, accounting and finance.  We also place many employees in global companies who need cross-cultural business skills and language skills to help them do business around the world.</a:t>
            </a:r>
          </a:p>
          <a:p>
            <a:pPr defTabSz="453817">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B462A10F-A017-4183-8C08-C698CF6F98DD}"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191467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dirty="0" smtClean="0">
              <a:ea typeface="ＭＳ Ｐゴシック" pitchFamily="34" charset="-128"/>
              <a:cs typeface="Times New Roman" pitchFamily="18"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80E98D8-67AD-4765-AA70-74EAD0E9B9D5}" type="slidenum">
              <a:rPr lang="en-US" altLang="en-US" smtClean="0"/>
              <a:pPr eaLnBrk="1" hangingPunct="1">
                <a:spcBef>
                  <a:spcPct val="0"/>
                </a:spcBef>
              </a:pPr>
              <a:t>7</a:t>
            </a:fld>
            <a:endParaRPr lang="en-US" altLang="en-US" smtClean="0"/>
          </a:p>
        </p:txBody>
      </p:sp>
      <p:sp>
        <p:nvSpPr>
          <p:cNvPr id="2" name="Date Placeholder 1"/>
          <p:cNvSpPr>
            <a:spLocks noGrp="1"/>
          </p:cNvSpPr>
          <p:nvPr>
            <p:ph type="dt" idx="10"/>
          </p:nvPr>
        </p:nvSpPr>
        <p:spPr/>
        <p:txBody>
          <a:bodyPr/>
          <a:lstStyle/>
          <a:p>
            <a:pPr>
              <a:defRPr/>
            </a:pPr>
            <a:r>
              <a:rPr lang="en-US" smtClean="0"/>
              <a:t>5/16/2014</a:t>
            </a:r>
            <a:endParaRPr lang="en-US" dirty="0"/>
          </a:p>
        </p:txBody>
      </p:sp>
    </p:spTree>
    <p:extLst>
      <p:ext uri="{BB962C8B-B14F-4D97-AF65-F5344CB8AC3E}">
        <p14:creationId xmlns:p14="http://schemas.microsoft.com/office/powerpoint/2010/main" xmlns="" val="34215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b="1" smtClean="0">
                <a:ea typeface="ＭＳ Ｐゴシック" panose="020B0600070205080204" pitchFamily="34" charset="-128"/>
              </a:rPr>
              <a:t> </a:t>
            </a:r>
          </a:p>
          <a:p>
            <a:pPr eaLnBrk="1" hangingPunct="1">
              <a:spcBef>
                <a:spcPct val="0"/>
              </a:spcBef>
            </a:pPr>
            <a:r>
              <a:rPr lang="en-US" altLang="en-US" sz="1600" b="1" smtClean="0">
                <a:ea typeface="ＭＳ Ｐゴシック" panose="020B0600070205080204" pitchFamily="34" charset="-128"/>
              </a:rPr>
              <a:t>	</a:t>
            </a:r>
            <a:endParaRPr lang="en-US" altLang="en-US" sz="1800"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0204C9A-8FB3-423B-8D5B-53858BF93BC4}"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xmlns="" val="103108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smtClean="0">
                <a:ea typeface="ＭＳ Ｐゴシック" panose="020B0600070205080204" pitchFamily="34" charset="-128"/>
              </a:rPr>
              <a:t>Who are your current partners</a:t>
            </a:r>
          </a:p>
          <a:p>
            <a:pPr marL="171450" indent="-171450" eaLnBrk="1" hangingPunct="1">
              <a:buFontTx/>
              <a:buChar char="•"/>
            </a:pPr>
            <a:r>
              <a:rPr lang="en-US" altLang="en-US" smtClean="0">
                <a:ea typeface="ＭＳ Ｐゴシック" panose="020B0600070205080204" pitchFamily="34" charset="-128"/>
              </a:rPr>
              <a:t>What projects are you currently collaborating with them </a:t>
            </a:r>
          </a:p>
          <a:p>
            <a:pPr marL="171450" indent="-171450" eaLnBrk="1" hangingPunct="1">
              <a:buFontTx/>
              <a:buChar char="•"/>
            </a:pPr>
            <a:r>
              <a:rPr lang="en-US" altLang="en-US" smtClean="0">
                <a:ea typeface="ＭＳ Ｐゴシック" panose="020B0600070205080204" pitchFamily="34" charset="-128"/>
              </a:rPr>
              <a:t>What values do you see in those partnership</a:t>
            </a:r>
          </a:p>
          <a:p>
            <a:pPr marL="171450" indent="-171450" eaLnBrk="1" hangingPunct="1">
              <a:buFontTx/>
              <a:buChar char="•"/>
            </a:pPr>
            <a:r>
              <a:rPr lang="en-US" altLang="en-US" smtClean="0">
                <a:ea typeface="ＭＳ Ｐゴシック" panose="020B0600070205080204" pitchFamily="34" charset="-128"/>
              </a:rPr>
              <a:t>How can we become a valuable partner</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A714F43-98B0-4FFC-877B-7AB59981555B}"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xmlns="" val="276563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2566"/>
            <a:ext cx="7772400" cy="1177884"/>
          </a:xfrm>
        </p:spPr>
        <p:txBody>
          <a:bodyPr>
            <a:normAutofit/>
          </a:bodyPr>
          <a:lstStyle>
            <a:lvl1pPr>
              <a:defRPr sz="40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00450"/>
            <a:ext cx="6400800" cy="1752600"/>
          </a:xfrm>
        </p:spPr>
        <p:txBody>
          <a:bodyPr/>
          <a:lstStyle>
            <a:lvl1pPr marL="0" indent="0" algn="ctr">
              <a:buNone/>
              <a:defRPr baseline="0">
                <a:solidFill>
                  <a:srgbClr val="F3702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sz="1600" b="1">
                <a:solidFill>
                  <a:srgbClr val="F37021"/>
                </a:solidFill>
              </a:defRPr>
            </a:lvl1pPr>
          </a:lstStyle>
          <a:p>
            <a:pPr>
              <a:defRPr/>
            </a:pPr>
            <a:fld id="{6880B6C5-DA2D-4487-850F-ADE6002DE0B2}"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ner Photo">
    <p:spTree>
      <p:nvGrpSpPr>
        <p:cNvPr id="1" name=""/>
        <p:cNvGrpSpPr/>
        <p:nvPr/>
      </p:nvGrpSpPr>
      <p:grpSpPr>
        <a:xfrm>
          <a:off x="0" y="0"/>
          <a:ext cx="0" cy="0"/>
          <a:chOff x="0" y="0"/>
          <a:chExt cx="0" cy="0"/>
        </a:xfrm>
      </p:grpSpPr>
      <p:sp>
        <p:nvSpPr>
          <p:cNvPr id="6"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665164" y="1200150"/>
            <a:ext cx="7089424" cy="2327275"/>
          </a:xfrm>
        </p:spPr>
        <p:txBody>
          <a:bodyPr/>
          <a:lstStyle>
            <a:lvl1pPr>
              <a:buNone/>
              <a:defRPr sz="2400"/>
            </a:lvl1pPr>
            <a:lvl2pPr>
              <a:defRPr sz="2000"/>
            </a:lvl2pPr>
          </a:lstStyle>
          <a:p>
            <a:pPr lvl="0"/>
            <a:r>
              <a:rPr lang="en-US" smtClean="0"/>
              <a:t>Click to edit Master text styles</a:t>
            </a:r>
          </a:p>
          <a:p>
            <a:pPr lvl="1"/>
            <a:r>
              <a:rPr lang="en-US" smtClean="0"/>
              <a:t>Second level</a:t>
            </a:r>
          </a:p>
        </p:txBody>
      </p:sp>
      <p:sp>
        <p:nvSpPr>
          <p:cNvPr id="10" name="Picture Placeholder 9"/>
          <p:cNvSpPr>
            <a:spLocks noGrp="1"/>
          </p:cNvSpPr>
          <p:nvPr>
            <p:ph type="pic" sz="quarter" idx="14"/>
          </p:nvPr>
        </p:nvSpPr>
        <p:spPr>
          <a:xfrm>
            <a:off x="5414963" y="3527425"/>
            <a:ext cx="3271837" cy="2422525"/>
          </a:xfrm>
        </p:spPr>
        <p:txBody>
          <a:bodyPr/>
          <a:lstStyle/>
          <a:p>
            <a:pPr lvl="0"/>
            <a:r>
              <a:rPr lang="en-US" noProof="0" smtClean="0"/>
              <a:t>Click icon to add picture</a:t>
            </a:r>
            <a:endParaRPr lang="en-US" noProof="0" dirty="0"/>
          </a:p>
        </p:txBody>
      </p:sp>
      <p:sp>
        <p:nvSpPr>
          <p:cNvPr id="12" name="Text Placeholder 11"/>
          <p:cNvSpPr>
            <a:spLocks noGrp="1"/>
          </p:cNvSpPr>
          <p:nvPr>
            <p:ph type="body" sz="quarter" idx="15"/>
          </p:nvPr>
        </p:nvSpPr>
        <p:spPr>
          <a:xfrm>
            <a:off x="665163" y="3527425"/>
            <a:ext cx="4394200" cy="2422525"/>
          </a:xfrm>
        </p:spPr>
        <p:txBody>
          <a:bodyPr/>
          <a:lstStyle>
            <a:lvl1pPr>
              <a:buNone/>
              <a:defRPr sz="2400"/>
            </a:lvl1pPr>
            <a:lvl2pPr>
              <a:defRPr sz="2000"/>
            </a:lvl2pPr>
          </a:lstStyle>
          <a:p>
            <a:pPr lvl="0"/>
            <a:r>
              <a:rPr lang="en-US" smtClean="0"/>
              <a:t>Click to edit Master text styles</a:t>
            </a:r>
          </a:p>
          <a:p>
            <a:pPr lvl="1"/>
            <a:r>
              <a:rPr lang="en-US" smtClean="0"/>
              <a:t>Second level</a:t>
            </a:r>
          </a:p>
        </p:txBody>
      </p:sp>
      <p:sp>
        <p:nvSpPr>
          <p:cNvPr id="7" name="Date Placeholder 2"/>
          <p:cNvSpPr>
            <a:spLocks noGrp="1"/>
          </p:cNvSpPr>
          <p:nvPr>
            <p:ph type="dt" sz="half" idx="16"/>
          </p:nvPr>
        </p:nvSpPr>
        <p:spPr/>
        <p:txBody>
          <a:bodyPr/>
          <a:lstStyle>
            <a:lvl1pPr>
              <a:defRPr smtClean="0"/>
            </a:lvl1pPr>
          </a:lstStyle>
          <a:p>
            <a:pPr>
              <a:defRPr/>
            </a:pPr>
            <a:endParaRPr lang="en-US" dirty="0"/>
          </a:p>
        </p:txBody>
      </p:sp>
      <p:sp>
        <p:nvSpPr>
          <p:cNvPr id="9" name="Footer Placeholder 3"/>
          <p:cNvSpPr>
            <a:spLocks noGrp="1"/>
          </p:cNvSpPr>
          <p:nvPr>
            <p:ph type="ftr" sz="quarter" idx="17"/>
          </p:nvPr>
        </p:nvSpPr>
        <p:spPr/>
        <p:txBody>
          <a:bodyPr/>
          <a:lstStyle>
            <a:lvl1pPr>
              <a:defRPr/>
            </a:lvl1pPr>
          </a:lstStyle>
          <a:p>
            <a:pPr>
              <a:defRPr/>
            </a:pPr>
            <a:endParaRPr lang="en-US"/>
          </a:p>
        </p:txBody>
      </p:sp>
      <p:sp>
        <p:nvSpPr>
          <p:cNvPr id="11" name="Slide Number Placeholder 4"/>
          <p:cNvSpPr>
            <a:spLocks noGrp="1"/>
          </p:cNvSpPr>
          <p:nvPr>
            <p:ph type="sldNum" sz="quarter" idx="18"/>
          </p:nvPr>
        </p:nvSpPr>
        <p:spPr/>
        <p:txBody>
          <a:bodyPr/>
          <a:lstStyle>
            <a:lvl1pPr>
              <a:defRPr sz="1600" b="1" i="0" baseline="0" smtClean="0">
                <a:solidFill>
                  <a:srgbClr val="F37021"/>
                </a:solidFill>
              </a:defRPr>
            </a:lvl1pPr>
          </a:lstStyle>
          <a:p>
            <a:pPr>
              <a:defRPr/>
            </a:pPr>
            <a:fld id="{31498D9A-87A4-4D14-BFA2-1D8FAA08920C}"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endParaRPr lang="en-US" dirty="0"/>
          </a:p>
        </p:txBody>
      </p:sp>
      <p:sp>
        <p:nvSpPr>
          <p:cNvPr id="4" name="Fußzeilenplatzhalt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Foliennummernplatzhalter 4"/>
          <p:cNvSpPr>
            <a:spLocks noGrp="1"/>
          </p:cNvSpPr>
          <p:nvPr>
            <p:ph type="sldNum" sz="quarter" idx="12"/>
          </p:nvPr>
        </p:nvSpPr>
        <p:spPr/>
        <p:txBody>
          <a:bodyPr/>
          <a:lstStyle/>
          <a:p>
            <a:pPr>
              <a:defRPr/>
            </a:pPr>
            <a:fld id="{378862A6-C2FE-4AC6-B12B-50F4250C1505}" type="slidenum">
              <a:rPr lang="en-US" smtClean="0"/>
              <a:pPr>
                <a:defRPr/>
              </a:pPr>
              <a:t>‹nr.›</a:t>
            </a:fld>
            <a:endParaRPr lang="en-US" dirty="0"/>
          </a:p>
        </p:txBody>
      </p:sp>
      <p:sp>
        <p:nvSpPr>
          <p:cNvPr id="6"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72191220"/>
      </p:ext>
    </p:extLst>
  </p:cSld>
  <p:clrMapOvr>
    <a:masterClrMapping/>
  </p:clrMapOvr>
  <p:transition spd="slow" advTm="1774">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068" y="201881"/>
            <a:ext cx="7570520" cy="629392"/>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buNone/>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4" name="Slide Number Placeholder 5"/>
          <p:cNvSpPr>
            <a:spLocks noGrp="1"/>
          </p:cNvSpPr>
          <p:nvPr>
            <p:ph type="sldNum" sz="quarter" idx="10"/>
          </p:nvPr>
        </p:nvSpPr>
        <p:spPr/>
        <p:txBody>
          <a:bodyPr/>
          <a:lstStyle>
            <a:lvl1pPr>
              <a:defRPr sz="1600" b="1">
                <a:solidFill>
                  <a:srgbClr val="F37021"/>
                </a:solidFill>
              </a:defRPr>
            </a:lvl1pPr>
          </a:lstStyle>
          <a:p>
            <a:pPr>
              <a:defRPr/>
            </a:pPr>
            <a:fld id="{226562E5-EB24-4783-B357-2C66B5626488}"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9" name="Content Placeholder 2"/>
          <p:cNvSpPr>
            <a:spLocks noGrp="1"/>
          </p:cNvSpPr>
          <p:nvPr>
            <p:ph sz="half" idx="13"/>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4"/>
          </p:nvPr>
        </p:nvSpPr>
        <p:spPr/>
        <p:txBody>
          <a:bodyPr/>
          <a:lstStyle>
            <a:lvl1pPr>
              <a:defRPr/>
            </a:lvl1pPr>
          </a:lstStyle>
          <a:p>
            <a:pPr>
              <a:defRPr/>
            </a:pPr>
            <a:endParaRPr lang="en-US" dirty="0"/>
          </a:p>
        </p:txBody>
      </p:sp>
      <p:sp>
        <p:nvSpPr>
          <p:cNvPr id="6" name="Footer Placeholder 5"/>
          <p:cNvSpPr>
            <a:spLocks noGrp="1"/>
          </p:cNvSpPr>
          <p:nvPr>
            <p:ph type="ftr" sz="quarter" idx="15"/>
          </p:nvPr>
        </p:nvSpPr>
        <p:spPr/>
        <p:txBody>
          <a:bodyPr/>
          <a:lstStyle>
            <a:lvl1pPr>
              <a:defRPr dirty="0"/>
            </a:lvl1pPr>
          </a:lstStyle>
          <a:p>
            <a:pPr>
              <a:defRPr/>
            </a:pPr>
            <a:endParaRPr lang="en-US"/>
          </a:p>
        </p:txBody>
      </p:sp>
      <p:sp>
        <p:nvSpPr>
          <p:cNvPr id="7" name="Slide Number Placeholder 6"/>
          <p:cNvSpPr>
            <a:spLocks noGrp="1"/>
          </p:cNvSpPr>
          <p:nvPr>
            <p:ph type="sldNum" sz="quarter" idx="16"/>
          </p:nvPr>
        </p:nvSpPr>
        <p:spPr/>
        <p:txBody>
          <a:bodyPr/>
          <a:lstStyle>
            <a:lvl1pPr>
              <a:defRPr sz="1600" b="1">
                <a:solidFill>
                  <a:srgbClr val="F37021"/>
                </a:solidFill>
              </a:defRPr>
            </a:lvl1pPr>
          </a:lstStyle>
          <a:p>
            <a:pPr>
              <a:defRPr/>
            </a:pPr>
            <a:fld id="{47465668-48EE-4CD6-860B-326DE39A9C4B}"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11" name="Content Placeholder 3"/>
          <p:cNvSpPr>
            <a:spLocks noGrp="1"/>
          </p:cNvSpPr>
          <p:nvPr>
            <p:ph sz="half" idx="13"/>
          </p:nvPr>
        </p:nvSpPr>
        <p:spPr>
          <a:xfrm>
            <a:off x="4649788"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4"/>
          </p:nvPr>
        </p:nvSpPr>
        <p:spPr/>
        <p:txBody>
          <a:bodyPr/>
          <a:lstStyle>
            <a:lvl1pPr>
              <a:defRPr/>
            </a:lvl1pPr>
          </a:lstStyle>
          <a:p>
            <a:pPr>
              <a:defRPr/>
            </a:pPr>
            <a:endParaRPr lang="en-US" dirty="0"/>
          </a:p>
        </p:txBody>
      </p:sp>
      <p:sp>
        <p:nvSpPr>
          <p:cNvPr id="8" name="Footer Placeholder 7"/>
          <p:cNvSpPr>
            <a:spLocks noGrp="1"/>
          </p:cNvSpPr>
          <p:nvPr>
            <p:ph type="ftr" sz="quarter" idx="15"/>
          </p:nvPr>
        </p:nvSpPr>
        <p:spPr/>
        <p:txBody>
          <a:bodyPr/>
          <a:lstStyle>
            <a:lvl1pPr>
              <a:defRPr dirty="0"/>
            </a:lvl1pPr>
          </a:lstStyle>
          <a:p>
            <a:pPr>
              <a:defRPr/>
            </a:pPr>
            <a:endParaRPr lang="en-US"/>
          </a:p>
        </p:txBody>
      </p:sp>
      <p:sp>
        <p:nvSpPr>
          <p:cNvPr id="9" name="Slide Number Placeholder 8"/>
          <p:cNvSpPr>
            <a:spLocks noGrp="1"/>
          </p:cNvSpPr>
          <p:nvPr>
            <p:ph type="sldNum" sz="quarter" idx="16"/>
          </p:nvPr>
        </p:nvSpPr>
        <p:spPr/>
        <p:txBody>
          <a:bodyPr/>
          <a:lstStyle>
            <a:lvl1pPr>
              <a:defRPr sz="1600" b="1">
                <a:solidFill>
                  <a:srgbClr val="F37021"/>
                </a:solidFill>
              </a:defRPr>
            </a:lvl1pPr>
          </a:lstStyle>
          <a:p>
            <a:pPr>
              <a:defRPr/>
            </a:pPr>
            <a:fld id="{B459DC52-DD6E-4727-A09F-9BA9AB7360E1}"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a:p>
        </p:txBody>
      </p:sp>
      <p:sp>
        <p:nvSpPr>
          <p:cNvPr id="5" name="Slide Number Placeholder 4"/>
          <p:cNvSpPr>
            <a:spLocks noGrp="1"/>
          </p:cNvSpPr>
          <p:nvPr>
            <p:ph type="sldNum" sz="quarter" idx="12"/>
          </p:nvPr>
        </p:nvSpPr>
        <p:spPr/>
        <p:txBody>
          <a:bodyPr/>
          <a:lstStyle>
            <a:lvl1pPr>
              <a:defRPr sz="1600" b="1">
                <a:solidFill>
                  <a:srgbClr val="F37021"/>
                </a:solidFill>
              </a:defRPr>
            </a:lvl1pPr>
          </a:lstStyle>
          <a:p>
            <a:pPr>
              <a:defRPr/>
            </a:pPr>
            <a:fld id="{15BF9ABB-D9C3-43A0-87C4-77A2A572D173}"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6930" y="880237"/>
            <a:ext cx="5111750" cy="5257801"/>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733797"/>
            <a:ext cx="3008313" cy="43923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421576" y="880237"/>
            <a:ext cx="3043937" cy="605599"/>
          </a:xfrm>
        </p:spPr>
        <p:txBody>
          <a:bodyPr>
            <a:normAutofit/>
          </a:bodyPr>
          <a:lstStyle>
            <a:lvl1pPr algn="l">
              <a:defRPr sz="1800" b="0" baseline="0">
                <a:solidFill>
                  <a:schemeClr val="tx1"/>
                </a:solidFill>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sz="1600" b="1">
                <a:solidFill>
                  <a:srgbClr val="F37021"/>
                </a:solidFill>
              </a:defRPr>
            </a:lvl1pPr>
          </a:lstStyle>
          <a:p>
            <a:pPr>
              <a:defRPr/>
            </a:pPr>
            <a:fld id="{4F97CBB0-C475-4C06-AF00-02DD4979549C}"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2434441" y="1128156"/>
            <a:ext cx="4417209" cy="3657600"/>
          </a:xfrm>
        </p:spPr>
        <p:txBody>
          <a:bodyPr rtlCol="0">
            <a:normAutofit/>
          </a:bodyPr>
          <a:lstStyle/>
          <a:p>
            <a:pPr lvl="0"/>
            <a:r>
              <a:rPr lang="en-US" noProof="0" smtClean="0"/>
              <a:t>Click icon to add picture</a:t>
            </a:r>
            <a:endParaRPr lang="en-US" noProof="0" dirty="0"/>
          </a:p>
        </p:txBody>
      </p:sp>
      <p:sp>
        <p:nvSpPr>
          <p:cNvPr id="14" name="Text Placeholder 13"/>
          <p:cNvSpPr>
            <a:spLocks noGrp="1"/>
          </p:cNvSpPr>
          <p:nvPr>
            <p:ph type="body" sz="quarter" idx="14"/>
          </p:nvPr>
        </p:nvSpPr>
        <p:spPr>
          <a:xfrm>
            <a:off x="2435225" y="4786313"/>
            <a:ext cx="4416425" cy="1222375"/>
          </a:xfrm>
        </p:spPr>
        <p:txBody>
          <a:bodyPr>
            <a:normAutofit/>
          </a:bodyPr>
          <a:lstStyle>
            <a:lvl1pPr>
              <a:buNone/>
              <a:defRPr sz="1800" baseline="0"/>
            </a:lvl1pPr>
          </a:lstStyle>
          <a:p>
            <a:pPr lvl="0"/>
            <a:r>
              <a:rPr lang="en-US" smtClean="0"/>
              <a:t>Click to edit Master text styles</a:t>
            </a:r>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7" name="Footer Placeholder 3"/>
          <p:cNvSpPr>
            <a:spLocks noGrp="1"/>
          </p:cNvSpPr>
          <p:nvPr>
            <p:ph type="ftr" sz="quarter" idx="16"/>
          </p:nvPr>
        </p:nvSpPr>
        <p:spPr/>
        <p:txBody>
          <a:bodyPr/>
          <a:lstStyle>
            <a:lvl1pPr>
              <a:defRPr dirty="0"/>
            </a:lvl1pPr>
          </a:lstStyle>
          <a:p>
            <a:pPr>
              <a:defRPr/>
            </a:pPr>
            <a:endParaRPr lang="en-US"/>
          </a:p>
        </p:txBody>
      </p:sp>
      <p:sp>
        <p:nvSpPr>
          <p:cNvPr id="9" name="Slide Number Placeholder 4"/>
          <p:cNvSpPr>
            <a:spLocks noGrp="1"/>
          </p:cNvSpPr>
          <p:nvPr>
            <p:ph type="sldNum" sz="quarter" idx="17"/>
          </p:nvPr>
        </p:nvSpPr>
        <p:spPr/>
        <p:txBody>
          <a:bodyPr/>
          <a:lstStyle>
            <a:lvl1pPr>
              <a:defRPr sz="1600" b="1">
                <a:solidFill>
                  <a:srgbClr val="F37021"/>
                </a:solidFill>
              </a:defRPr>
            </a:lvl1pPr>
          </a:lstStyle>
          <a:p>
            <a:pPr>
              <a:defRPr/>
            </a:pPr>
            <a:fld id="{7D91003E-D9A1-4B0D-A113-0A6376A9325D}"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576263"/>
            <a:ext cx="8001000" cy="823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54200"/>
            <a:ext cx="3924300"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91100" y="1854200"/>
            <a:ext cx="3924300" cy="4546600"/>
          </a:xfrm>
        </p:spPr>
        <p:txBody>
          <a:bodyPr rtlCol="0">
            <a:normAutofit/>
          </a:bodyPr>
          <a:lstStyle/>
          <a:p>
            <a:pPr lvl="0"/>
            <a:r>
              <a:rPr lang="en-US" noProof="0" smtClean="0"/>
              <a:t>Click icon to add chart</a:t>
            </a:r>
            <a:endParaRPr lang="en-US" noProof="0" dirty="0" smtClean="0"/>
          </a:p>
        </p:txBody>
      </p:sp>
      <p:sp>
        <p:nvSpPr>
          <p:cNvPr id="5" name="Rectangle 4"/>
          <p:cNvSpPr>
            <a:spLocks noGrp="1" noChangeArrowheads="1"/>
          </p:cNvSpPr>
          <p:nvPr>
            <p:ph type="dt" sz="half" idx="10"/>
          </p:nvPr>
        </p:nvSpPr>
        <p:spPr/>
        <p:txBody>
          <a:bodyPr/>
          <a:lstStyle>
            <a:lvl1pPr>
              <a:defRPr dirty="0"/>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D0B5E0A-BC3E-4D95-B53A-BEA936C04C0B}"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84068" y="201168"/>
            <a:ext cx="7570520" cy="630936"/>
          </a:xfrm>
        </p:spPr>
        <p:txBody>
          <a:bodyPr>
            <a:normAutofit/>
          </a:bodyPr>
          <a:lstStyle>
            <a:lvl1pPr algn="l">
              <a:defRPr sz="2800" b="1">
                <a:solidFill>
                  <a:srgbClr val="F37021"/>
                </a:solidFill>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457200" y="1770113"/>
            <a:ext cx="3735388" cy="3703637"/>
          </a:xfrm>
        </p:spPr>
        <p:txBody>
          <a:bodyPr rtlCol="0">
            <a:normAutofit/>
          </a:bodyPr>
          <a:lstStyle/>
          <a:p>
            <a:pPr lvl="0"/>
            <a:r>
              <a:rPr lang="en-US" noProof="0" smtClean="0"/>
              <a:t>Click icon to add picture</a:t>
            </a:r>
            <a:endParaRPr lang="en-US" noProof="0" dirty="0"/>
          </a:p>
        </p:txBody>
      </p:sp>
      <p:sp>
        <p:nvSpPr>
          <p:cNvPr id="9" name="Picture Placeholder 7"/>
          <p:cNvSpPr>
            <a:spLocks noGrp="1"/>
          </p:cNvSpPr>
          <p:nvPr>
            <p:ph type="pic" sz="quarter" idx="14"/>
          </p:nvPr>
        </p:nvSpPr>
        <p:spPr>
          <a:xfrm>
            <a:off x="4685506" y="1781988"/>
            <a:ext cx="3735388" cy="3703637"/>
          </a:xfrm>
        </p:spPr>
        <p:txBody>
          <a:bodyPr rtlCol="0">
            <a:normAutofit/>
          </a:bodyPr>
          <a:lstStyle/>
          <a:p>
            <a:pPr lvl="0"/>
            <a:r>
              <a:rPr lang="en-US" noProof="0" smtClean="0"/>
              <a:t>Click icon to add picture</a:t>
            </a:r>
            <a:endParaRPr lang="en-US" noProof="0" dirty="0"/>
          </a:p>
        </p:txBody>
      </p:sp>
      <p:sp>
        <p:nvSpPr>
          <p:cNvPr id="11" name="Text Placeholder 10"/>
          <p:cNvSpPr>
            <a:spLocks noGrp="1"/>
          </p:cNvSpPr>
          <p:nvPr>
            <p:ph type="body" sz="quarter" idx="15"/>
          </p:nvPr>
        </p:nvSpPr>
        <p:spPr>
          <a:xfrm>
            <a:off x="457200" y="5725975"/>
            <a:ext cx="3735388" cy="381000"/>
          </a:xfrm>
        </p:spPr>
        <p:txBody>
          <a:bodyPr/>
          <a:lstStyle>
            <a:lvl1pPr>
              <a:buNone/>
              <a:defRPr sz="2000"/>
            </a:lvl1pPr>
          </a:lstStyle>
          <a:p>
            <a:pPr lvl="0"/>
            <a:r>
              <a:rPr lang="en-US" smtClean="0"/>
              <a:t>Click to edit Master text styles</a:t>
            </a:r>
          </a:p>
        </p:txBody>
      </p:sp>
      <p:sp>
        <p:nvSpPr>
          <p:cNvPr id="12" name="Text Placeholder 10"/>
          <p:cNvSpPr>
            <a:spLocks noGrp="1"/>
          </p:cNvSpPr>
          <p:nvPr>
            <p:ph type="body" sz="quarter" idx="16"/>
          </p:nvPr>
        </p:nvSpPr>
        <p:spPr>
          <a:xfrm>
            <a:off x="4685506" y="5702225"/>
            <a:ext cx="3735388" cy="381000"/>
          </a:xfrm>
        </p:spPr>
        <p:txBody>
          <a:bodyPr/>
          <a:lstStyle>
            <a:lvl1pPr>
              <a:buNone/>
              <a:defRPr sz="2000"/>
            </a:lvl1pPr>
          </a:lstStyle>
          <a:p>
            <a:pPr lvl="0"/>
            <a:r>
              <a:rPr lang="en-US" smtClean="0"/>
              <a:t>Click to edit Master text styles</a:t>
            </a:r>
          </a:p>
        </p:txBody>
      </p:sp>
      <p:sp>
        <p:nvSpPr>
          <p:cNvPr id="7" name="Date Placeholder 2"/>
          <p:cNvSpPr>
            <a:spLocks noGrp="1"/>
          </p:cNvSpPr>
          <p:nvPr>
            <p:ph type="dt" sz="half" idx="17"/>
          </p:nvPr>
        </p:nvSpPr>
        <p:spPr/>
        <p:txBody>
          <a:bodyPr/>
          <a:lstStyle>
            <a:lvl1pPr>
              <a:defRPr/>
            </a:lvl1pPr>
          </a:lstStyle>
          <a:p>
            <a:pPr>
              <a:defRPr/>
            </a:pPr>
            <a:endParaRPr lang="en-US" dirty="0"/>
          </a:p>
        </p:txBody>
      </p:sp>
      <p:sp>
        <p:nvSpPr>
          <p:cNvPr id="10" name="Footer Placeholder 3"/>
          <p:cNvSpPr>
            <a:spLocks noGrp="1"/>
          </p:cNvSpPr>
          <p:nvPr>
            <p:ph type="ftr" sz="quarter" idx="18"/>
          </p:nvPr>
        </p:nvSpPr>
        <p:spPr/>
        <p:txBody>
          <a:bodyPr/>
          <a:lstStyle>
            <a:lvl1pPr>
              <a:defRPr dirty="0"/>
            </a:lvl1pPr>
          </a:lstStyle>
          <a:p>
            <a:pPr>
              <a:defRPr/>
            </a:pPr>
            <a:endParaRPr lang="en-US"/>
          </a:p>
        </p:txBody>
      </p:sp>
      <p:sp>
        <p:nvSpPr>
          <p:cNvPr id="13" name="Slide Number Placeholder 4"/>
          <p:cNvSpPr>
            <a:spLocks noGrp="1"/>
          </p:cNvSpPr>
          <p:nvPr>
            <p:ph type="sldNum" sz="quarter" idx="19"/>
          </p:nvPr>
        </p:nvSpPr>
        <p:spPr/>
        <p:txBody>
          <a:bodyPr/>
          <a:lstStyle>
            <a:lvl1pPr>
              <a:defRPr sz="1600" b="1" i="0" baseline="0">
                <a:solidFill>
                  <a:srgbClr val="F37021"/>
                </a:solidFill>
              </a:defRPr>
            </a:lvl1pPr>
          </a:lstStyle>
          <a:p>
            <a:pPr>
              <a:defRPr/>
            </a:pPr>
            <a:fld id="{B4D88B71-F7E2-4451-94E2-23E69C85D9B7}"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730551-CEE9-4349-AC45-5260CC331773}" type="slidenum">
              <a:rPr lang="en-US"/>
              <a:pPr>
                <a:defRPr/>
              </a:pPr>
              <a:t>‹nr.›</a:t>
            </a:fld>
            <a:endParaRPr lang="en-US" dirty="0"/>
          </a:p>
        </p:txBody>
      </p:sp>
      <p:pic>
        <p:nvPicPr>
          <p:cNvPr id="1031" name="Picture 7" descr="interiorslideCV2.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gif"/><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wmf"/><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nikkig@upwardlyglobal.org"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notesSlide" Target="../notesSlides/notesSlide4.xml"/><Relationship Id="rId2" Type="http://schemas.openxmlformats.org/officeDocument/2006/relationships/tags" Target="../tags/tag1.xml"/><Relationship Id="rId16"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titleslideCV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291" name="TextBox 5"/>
          <p:cNvSpPr txBox="1">
            <a:spLocks noChangeArrowheads="1"/>
          </p:cNvSpPr>
          <p:nvPr/>
        </p:nvSpPr>
        <p:spPr bwMode="auto">
          <a:xfrm>
            <a:off x="327119" y="2557957"/>
            <a:ext cx="8397875" cy="2369880"/>
          </a:xfrm>
          <a:prstGeom prst="rect">
            <a:avLst/>
          </a:prstGeom>
          <a:noFill/>
          <a:ln w="9525">
            <a:noFill/>
            <a:miter lim="800000"/>
            <a:headEnd/>
            <a:tailEnd/>
          </a:ln>
        </p:spPr>
        <p:txBody>
          <a:bodyPr>
            <a:spAutoFit/>
          </a:bodyPr>
          <a:lstStyle/>
          <a:p>
            <a:r>
              <a:rPr lang="en-US" sz="3200" b="1" dirty="0" smtClean="0">
                <a:solidFill>
                  <a:schemeClr val="bg1"/>
                </a:solidFill>
              </a:rPr>
              <a:t>Upwardly Global Overview</a:t>
            </a:r>
          </a:p>
          <a:p>
            <a:endParaRPr lang="en-US" sz="1600" b="1" dirty="0" smtClean="0">
              <a:solidFill>
                <a:schemeClr val="bg1"/>
              </a:solidFill>
            </a:endParaRPr>
          </a:p>
          <a:p>
            <a:r>
              <a:rPr lang="en-US" sz="2000" dirty="0" smtClean="0">
                <a:solidFill>
                  <a:srgbClr val="D2D2D2"/>
                </a:solidFill>
              </a:rPr>
              <a:t/>
            </a:r>
            <a:br>
              <a:rPr lang="en-US" sz="2000" dirty="0" smtClean="0">
                <a:solidFill>
                  <a:srgbClr val="D2D2D2"/>
                </a:solidFill>
              </a:rPr>
            </a:br>
            <a:endParaRPr lang="en-US" sz="2000" dirty="0" smtClean="0">
              <a:solidFill>
                <a:srgbClr val="D2D2D2"/>
              </a:solidFill>
            </a:endParaRPr>
          </a:p>
          <a:p>
            <a:endParaRPr lang="en-US" sz="2000" dirty="0">
              <a:solidFill>
                <a:srgbClr val="D2D2D2"/>
              </a:solidFill>
            </a:endParaRPr>
          </a:p>
          <a:p>
            <a:endParaRPr lang="en-US" sz="2000" dirty="0" smtClean="0">
              <a:solidFill>
                <a:srgbClr val="D2D2D2"/>
              </a:solidFill>
            </a:endParaRPr>
          </a:p>
          <a:p>
            <a:endParaRPr lang="en-US" sz="2000" dirty="0">
              <a:solidFill>
                <a:srgbClr val="D2D2D2"/>
              </a:solidFill>
            </a:endParaRPr>
          </a:p>
        </p:txBody>
      </p:sp>
      <p:pic>
        <p:nvPicPr>
          <p:cNvPr id="12292" name="Picture 4" descr="UpGlo_2C.jpg"/>
          <p:cNvPicPr>
            <a:picLocks noChangeAspect="1"/>
          </p:cNvPicPr>
          <p:nvPr/>
        </p:nvPicPr>
        <p:blipFill>
          <a:blip r:embed="rId4"/>
          <a:srcRect/>
          <a:stretch>
            <a:fillRect/>
          </a:stretch>
        </p:blipFill>
        <p:spPr bwMode="auto">
          <a:xfrm>
            <a:off x="5300663" y="231775"/>
            <a:ext cx="3457575" cy="1228725"/>
          </a:xfrm>
          <a:prstGeom prst="rect">
            <a:avLst/>
          </a:prstGeom>
          <a:noFill/>
          <a:ln w="9525">
            <a:noFill/>
            <a:miter lim="800000"/>
            <a:headEnd/>
            <a:tailEnd/>
          </a:ln>
        </p:spPr>
      </p:pic>
      <p:sp>
        <p:nvSpPr>
          <p:cNvPr id="7" name="TextBox 6"/>
          <p:cNvSpPr txBox="1"/>
          <p:nvPr/>
        </p:nvSpPr>
        <p:spPr>
          <a:xfrm>
            <a:off x="4778697" y="3742897"/>
            <a:ext cx="4501506" cy="1938992"/>
          </a:xfrm>
          <a:prstGeom prst="rect">
            <a:avLst/>
          </a:prstGeom>
          <a:noFill/>
        </p:spPr>
        <p:txBody>
          <a:bodyPr wrap="square" rtlCol="0">
            <a:spAutoFit/>
          </a:bodyPr>
          <a:lstStyle/>
          <a:p>
            <a:endParaRPr lang="en-US" sz="2000" dirty="0" smtClean="0">
              <a:solidFill>
                <a:schemeClr val="bg1"/>
              </a:solidFill>
            </a:endParaRPr>
          </a:p>
          <a:p>
            <a:r>
              <a:rPr lang="en-US" sz="2000" dirty="0" smtClean="0">
                <a:solidFill>
                  <a:schemeClr val="bg1"/>
                </a:solidFill>
              </a:rPr>
              <a:t>Nikki Williams</a:t>
            </a:r>
          </a:p>
          <a:p>
            <a:r>
              <a:rPr lang="en-US" sz="2000" b="1" dirty="0" smtClean="0">
                <a:solidFill>
                  <a:schemeClr val="bg1"/>
                </a:solidFill>
              </a:rPr>
              <a:t>Program Manager</a:t>
            </a:r>
          </a:p>
          <a:p>
            <a:r>
              <a:rPr lang="en-US" sz="2000" b="1" dirty="0" smtClean="0">
                <a:solidFill>
                  <a:schemeClr val="bg1"/>
                </a:solidFill>
              </a:rPr>
              <a:t>Upwardly Global – New York</a:t>
            </a:r>
          </a:p>
          <a:p>
            <a:r>
              <a:rPr lang="en-US" sz="2000" b="1" dirty="0" smtClean="0">
                <a:solidFill>
                  <a:schemeClr val="bg1"/>
                </a:solidFill>
              </a:rPr>
              <a:t>nikkig@upwardlyglobal.org</a:t>
            </a:r>
          </a:p>
          <a:p>
            <a:endParaRPr lang="en-US" sz="2000" dirty="0" smtClean="0">
              <a:solidFill>
                <a:schemeClr val="bg1"/>
              </a:solidFill>
            </a:endParaRPr>
          </a:p>
        </p:txBody>
      </p:sp>
      <p:pic>
        <p:nvPicPr>
          <p:cNvPr id="8" name="Picture 3" descr="S:\EN_Companies_&amp;_Orgs\McKesson\2011 report\IMG_1070-1.JPG"/>
          <p:cNvPicPr>
            <a:picLocks noChangeAspect="1" noChangeArrowheads="1"/>
          </p:cNvPicPr>
          <p:nvPr/>
        </p:nvPicPr>
        <p:blipFill rotWithShape="1">
          <a:blip r:embed="rId5"/>
          <a:srcRect l="5569" t="18940" r="3872" b="15901"/>
          <a:stretch/>
        </p:blipFill>
        <p:spPr bwMode="auto">
          <a:xfrm>
            <a:off x="532585" y="3815130"/>
            <a:ext cx="2992582" cy="1614927"/>
          </a:xfrm>
          <a:prstGeom prst="rect">
            <a:avLst/>
          </a:prstGeom>
          <a:ln w="762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457950" y="975360"/>
            <a:ext cx="1781175"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bwMode="auto">
          <a:xfrm>
            <a:off x="277354" y="129222"/>
            <a:ext cx="6461125" cy="846138"/>
          </a:xfrm>
          <a:prstGeom prst="rect">
            <a:avLst/>
          </a:prstGeom>
          <a:noFill/>
          <a:ln w="12700">
            <a:noFill/>
            <a:miter lim="800000"/>
            <a:headEnd/>
            <a:tailEnd/>
          </a:ln>
        </p:spPr>
        <p:txBody>
          <a:bodyPr lIns="90488" tIns="44450" rIns="90488" bIns="44450" anchor="ctr"/>
          <a:lstStyle/>
          <a:p>
            <a:pPr defTabSz="914400" eaLnBrk="0" hangingPunct="0">
              <a:defRPr/>
            </a:pPr>
            <a:r>
              <a:rPr lang="en-US" sz="2800" b="1" kern="0" dirty="0">
                <a:solidFill>
                  <a:srgbClr val="F37021"/>
                </a:solidFill>
                <a:latin typeface="+mj-lt"/>
                <a:ea typeface="MS PGothic" pitchFamily="34" charset="-128"/>
                <a:cs typeface="+mj-cs"/>
              </a:rPr>
              <a:t>Our Partners at a Glance</a:t>
            </a:r>
          </a:p>
        </p:txBody>
      </p:sp>
      <p:pic>
        <p:nvPicPr>
          <p:cNvPr id="14340" name="Picture 2" descr="S:\Marketing\2012_Marketing_Materials\Employers\Employer Logos\Google Log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1123" y="3771424"/>
            <a:ext cx="1801812"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4" descr="S:\Marketing\2012_Marketing_Materials\Employers\Employer Logos\Wells-Fargo-Logo.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75287" y="5072222"/>
            <a:ext cx="982663"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10" descr="career builder.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49625" y="1258887"/>
            <a:ext cx="2444750"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12" descr="Logo2008_JPMC_Black.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897981" y="4003993"/>
            <a:ext cx="3348038"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13" descr="DEL_PRI_GREY.EPS"/>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12510" y="2596886"/>
            <a:ext cx="213042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7" name="Picture 14" descr="PwC_fl_4cp.eps"/>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3265805" y="5072222"/>
            <a:ext cx="13366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15" descr="MHFEI-red-pos-rgb.jpg"/>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6502876" y="3889692"/>
            <a:ext cx="2411413"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logo_wes.gif"/>
          <p:cNvPicPr>
            <a:picLocks noChangeAspect="1"/>
          </p:cNvPicPr>
          <p:nvPr/>
        </p:nvPicPr>
        <p:blipFill>
          <a:blip r:embed="rId11"/>
          <a:stretch>
            <a:fillRect/>
          </a:stretch>
        </p:blipFill>
        <p:spPr>
          <a:xfrm>
            <a:off x="6959056" y="5203825"/>
            <a:ext cx="1828800" cy="1152525"/>
          </a:xfrm>
          <a:prstGeom prst="rect">
            <a:avLst/>
          </a:prstGeom>
        </p:spPr>
      </p:pic>
      <p:pic>
        <p:nvPicPr>
          <p:cNvPr id="15" name="Picture 14" descr="ACC_logo.jpg"/>
          <p:cNvPicPr>
            <a:picLocks noChangeAspect="1"/>
          </p:cNvPicPr>
          <p:nvPr/>
        </p:nvPicPr>
        <p:blipFill>
          <a:blip r:embed="rId12"/>
          <a:stretch>
            <a:fillRect/>
          </a:stretch>
        </p:blipFill>
        <p:spPr>
          <a:xfrm>
            <a:off x="412913" y="975359"/>
            <a:ext cx="2258232" cy="1252855"/>
          </a:xfrm>
          <a:prstGeom prst="rect">
            <a:avLst/>
          </a:prstGeom>
        </p:spPr>
      </p:pic>
      <p:pic>
        <p:nvPicPr>
          <p:cNvPr id="6145" name="Picture 1" descr="NYCEDC_RGB_name"/>
          <p:cNvPicPr>
            <a:picLocks noChangeAspect="1" noChangeArrowheads="1"/>
          </p:cNvPicPr>
          <p:nvPr/>
        </p:nvPicPr>
        <p:blipFill>
          <a:blip r:embed="rId13"/>
          <a:srcRect/>
          <a:stretch>
            <a:fillRect/>
          </a:stretch>
        </p:blipFill>
        <p:spPr bwMode="auto">
          <a:xfrm>
            <a:off x="641123" y="5008722"/>
            <a:ext cx="2400300" cy="5715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226562E5-EB24-4783-B357-2C66B5626488}" type="slidenum">
              <a:rPr lang="en-US" smtClean="0"/>
              <a:pPr>
                <a:defRPr/>
              </a:pPr>
              <a:t>10</a:t>
            </a:fld>
            <a:endParaRPr lang="en-US" dirty="0"/>
          </a:p>
        </p:txBody>
      </p:sp>
      <p:pic>
        <p:nvPicPr>
          <p:cNvPr id="17" name="Picture 2" descr="C:\Users\upwardlyglobal\Desktop\Goldman-Sachs.jpg"/>
          <p:cNvPicPr>
            <a:picLocks noChangeAspect="1" noChangeArrowheads="1"/>
          </p:cNvPicPr>
          <p:nvPr/>
        </p:nvPicPr>
        <p:blipFill>
          <a:blip r:embed="rId14"/>
          <a:srcRect/>
          <a:stretch>
            <a:fillRect/>
          </a:stretch>
        </p:blipFill>
        <p:spPr bwMode="auto">
          <a:xfrm>
            <a:off x="7073304" y="2596886"/>
            <a:ext cx="1153438" cy="984514"/>
          </a:xfrm>
          <a:prstGeom prst="rect">
            <a:avLst/>
          </a:prstGeom>
          <a:noFill/>
        </p:spPr>
      </p:pic>
      <p:pic>
        <p:nvPicPr>
          <p:cNvPr id="18" name="Picture 3" descr="C:\Users\upwardlyglobal\Desktop\deutsche-bank-logo-1.jpg"/>
          <p:cNvPicPr>
            <a:picLocks noChangeAspect="1" noChangeArrowheads="1"/>
          </p:cNvPicPr>
          <p:nvPr/>
        </p:nvPicPr>
        <p:blipFill>
          <a:blip r:embed="rId15"/>
          <a:srcRect/>
          <a:stretch>
            <a:fillRect/>
          </a:stretch>
        </p:blipFill>
        <p:spPr bwMode="auto">
          <a:xfrm>
            <a:off x="2943378" y="2596886"/>
            <a:ext cx="3027371" cy="548566"/>
          </a:xfrm>
          <a:prstGeom prst="rect">
            <a:avLst/>
          </a:prstGeom>
          <a:noFill/>
        </p:spPr>
      </p:pic>
    </p:spTree>
    <p:extLst>
      <p:ext uri="{BB962C8B-B14F-4D97-AF65-F5344CB8AC3E}">
        <p14:creationId xmlns:p14="http://schemas.microsoft.com/office/powerpoint/2010/main" xmlns="" val="348595218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Job Seeker Services Program</a:t>
            </a:r>
            <a:endParaRPr lang="en-US" sz="2200" dirty="0"/>
          </a:p>
        </p:txBody>
      </p:sp>
      <p:sp>
        <p:nvSpPr>
          <p:cNvPr id="4" name="Slide Number Placeholder 3"/>
          <p:cNvSpPr>
            <a:spLocks noGrp="1"/>
          </p:cNvSpPr>
          <p:nvPr>
            <p:ph type="sldNum" sz="quarter" idx="10"/>
          </p:nvPr>
        </p:nvSpPr>
        <p:spPr/>
        <p:txBody>
          <a:bodyPr/>
          <a:lstStyle/>
          <a:p>
            <a:pPr>
              <a:defRPr/>
            </a:pPr>
            <a:fld id="{226562E5-EB24-4783-B357-2C66B5626488}" type="slidenum">
              <a:rPr lang="en-US" smtClean="0"/>
              <a:pPr>
                <a:defRPr/>
              </a:pPr>
              <a:t>11</a:t>
            </a:fld>
            <a:endParaRPr lang="en-US" dirty="0"/>
          </a:p>
        </p:txBody>
      </p:sp>
      <p:sp>
        <p:nvSpPr>
          <p:cNvPr id="6" name="Rectangle 5"/>
          <p:cNvSpPr/>
          <p:nvPr/>
        </p:nvSpPr>
        <p:spPr>
          <a:xfrm>
            <a:off x="2124220" y="1237956"/>
            <a:ext cx="5630367" cy="815926"/>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Applicants complete online application and participate in trial call </a:t>
            </a:r>
            <a:endParaRPr lang="en-US" sz="2000" dirty="0">
              <a:solidFill>
                <a:schemeClr val="tx1"/>
              </a:solidFill>
            </a:endParaRPr>
          </a:p>
        </p:txBody>
      </p:sp>
      <p:sp>
        <p:nvSpPr>
          <p:cNvPr id="13" name="Rounded Rectangle 12"/>
          <p:cNvSpPr/>
          <p:nvPr/>
        </p:nvSpPr>
        <p:spPr>
          <a:xfrm>
            <a:off x="689317" y="1237956"/>
            <a:ext cx="1111347" cy="81592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t>1</a:t>
            </a:r>
            <a:endParaRPr lang="en-US" b="1" dirty="0"/>
          </a:p>
        </p:txBody>
      </p:sp>
      <p:sp>
        <p:nvSpPr>
          <p:cNvPr id="15" name="Rounded Rectangle 14"/>
          <p:cNvSpPr/>
          <p:nvPr/>
        </p:nvSpPr>
        <p:spPr>
          <a:xfrm>
            <a:off x="689317" y="2304758"/>
            <a:ext cx="1111347" cy="81592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t>2</a:t>
            </a:r>
            <a:endParaRPr lang="en-US" dirty="0"/>
          </a:p>
        </p:txBody>
      </p:sp>
      <p:sp>
        <p:nvSpPr>
          <p:cNvPr id="16" name="Rounded Rectangle 15"/>
          <p:cNvSpPr/>
          <p:nvPr/>
        </p:nvSpPr>
        <p:spPr>
          <a:xfrm>
            <a:off x="689317" y="3413762"/>
            <a:ext cx="1111347" cy="81592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t>3</a:t>
            </a:r>
            <a:endParaRPr lang="en-US" b="1" dirty="0"/>
          </a:p>
        </p:txBody>
      </p:sp>
      <p:sp>
        <p:nvSpPr>
          <p:cNvPr id="17" name="Rounded Rectangle 16"/>
          <p:cNvSpPr/>
          <p:nvPr/>
        </p:nvSpPr>
        <p:spPr>
          <a:xfrm>
            <a:off x="689317" y="4506352"/>
            <a:ext cx="1111347" cy="81592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t>4</a:t>
            </a:r>
            <a:endParaRPr lang="en-US" b="1" dirty="0"/>
          </a:p>
        </p:txBody>
      </p:sp>
      <p:sp>
        <p:nvSpPr>
          <p:cNvPr id="18" name="Rounded Rectangle 17"/>
          <p:cNvSpPr/>
          <p:nvPr/>
        </p:nvSpPr>
        <p:spPr>
          <a:xfrm>
            <a:off x="689317" y="5568560"/>
            <a:ext cx="1111347" cy="81592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t>5</a:t>
            </a:r>
            <a:endParaRPr lang="en-US" b="1" dirty="0"/>
          </a:p>
        </p:txBody>
      </p:sp>
      <p:sp>
        <p:nvSpPr>
          <p:cNvPr id="19" name="Rectangle 18"/>
          <p:cNvSpPr/>
          <p:nvPr/>
        </p:nvSpPr>
        <p:spPr>
          <a:xfrm>
            <a:off x="2124220" y="2304758"/>
            <a:ext cx="5630367" cy="815926"/>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Accepted participants attend group orientation and complete online resume workshop</a:t>
            </a:r>
            <a:endParaRPr lang="en-US" sz="2000" dirty="0">
              <a:solidFill>
                <a:schemeClr val="tx1"/>
              </a:solidFill>
            </a:endParaRPr>
          </a:p>
        </p:txBody>
      </p:sp>
      <p:sp>
        <p:nvSpPr>
          <p:cNvPr id="20" name="Rectangle 19"/>
          <p:cNvSpPr/>
          <p:nvPr/>
        </p:nvSpPr>
        <p:spPr>
          <a:xfrm>
            <a:off x="2124220" y="3413762"/>
            <a:ext cx="5630367" cy="815926"/>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Complete training </a:t>
            </a:r>
            <a:br>
              <a:rPr lang="en-US" sz="2000" dirty="0" smtClean="0">
                <a:solidFill>
                  <a:schemeClr val="tx1"/>
                </a:solidFill>
              </a:rPr>
            </a:br>
            <a:r>
              <a:rPr lang="en-US" sz="2000" dirty="0" smtClean="0">
                <a:solidFill>
                  <a:schemeClr val="tx1"/>
                </a:solidFill>
              </a:rPr>
              <a:t>(3-Day Summit, 5-Week </a:t>
            </a:r>
            <a:r>
              <a:rPr lang="en-US" sz="2000" dirty="0">
                <a:solidFill>
                  <a:schemeClr val="tx1"/>
                </a:solidFill>
              </a:rPr>
              <a:t>C</a:t>
            </a:r>
            <a:r>
              <a:rPr lang="en-US" sz="2000" dirty="0" smtClean="0">
                <a:solidFill>
                  <a:schemeClr val="tx1"/>
                </a:solidFill>
              </a:rPr>
              <a:t>ohort, Online, or mix)</a:t>
            </a:r>
            <a:endParaRPr lang="en-US" sz="2000" dirty="0">
              <a:solidFill>
                <a:schemeClr val="tx1"/>
              </a:solidFill>
            </a:endParaRPr>
          </a:p>
        </p:txBody>
      </p:sp>
      <p:sp>
        <p:nvSpPr>
          <p:cNvPr id="21" name="Rectangle 20"/>
          <p:cNvSpPr/>
          <p:nvPr/>
        </p:nvSpPr>
        <p:spPr>
          <a:xfrm>
            <a:off x="2124220" y="4506352"/>
            <a:ext cx="5630368" cy="815926"/>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1-on-1 coaching: job search; presents to employers, referrals for degree evaluation, mentor intros; &amp; licensing/job pathway advice</a:t>
            </a:r>
            <a:endParaRPr lang="en-US" sz="2000" dirty="0">
              <a:solidFill>
                <a:schemeClr val="tx1"/>
              </a:solidFill>
            </a:endParaRPr>
          </a:p>
        </p:txBody>
      </p:sp>
      <p:sp>
        <p:nvSpPr>
          <p:cNvPr id="22" name="Rectangle 21"/>
          <p:cNvSpPr/>
          <p:nvPr/>
        </p:nvSpPr>
        <p:spPr>
          <a:xfrm>
            <a:off x="2124221" y="5540424"/>
            <a:ext cx="5630367" cy="815926"/>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Placements receive assistance negotiating salary offers/contracts and are invited to join the UpGlo Alumni Network </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UpGlo</a:t>
            </a:r>
            <a:r>
              <a:rPr lang="en-US" dirty="0" smtClean="0"/>
              <a:t> by </a:t>
            </a:r>
            <a:r>
              <a:rPr lang="en-US" dirty="0"/>
              <a:t>t</a:t>
            </a:r>
            <a:r>
              <a:rPr lang="en-US" dirty="0" smtClean="0"/>
              <a:t>he Numbers: National</a:t>
            </a:r>
            <a:endParaRPr lang="en-US" dirty="0"/>
          </a:p>
        </p:txBody>
      </p:sp>
      <p:sp>
        <p:nvSpPr>
          <p:cNvPr id="3" name="Content Placeholder 2"/>
          <p:cNvSpPr>
            <a:spLocks noGrp="1"/>
          </p:cNvSpPr>
          <p:nvPr>
            <p:ph idx="1"/>
          </p:nvPr>
        </p:nvSpPr>
        <p:spPr>
          <a:xfrm>
            <a:off x="457200" y="1131376"/>
            <a:ext cx="8229600" cy="4994787"/>
          </a:xfrm>
        </p:spPr>
        <p:txBody>
          <a:bodyPr/>
          <a:lstStyle/>
          <a:p>
            <a:r>
              <a:rPr lang="en-US" sz="2000" dirty="0" smtClean="0"/>
              <a:t>In the U.S., there are </a:t>
            </a:r>
            <a:r>
              <a:rPr lang="en-US" sz="2000" b="1" dirty="0" smtClean="0">
                <a:solidFill>
                  <a:srgbClr val="F37021"/>
                </a:solidFill>
              </a:rPr>
              <a:t>1.3 million </a:t>
            </a:r>
            <a:r>
              <a:rPr lang="en-US" sz="2000" dirty="0" smtClean="0"/>
              <a:t>work-authorized, experienced, and educated immigrants who are either unemployed or underemployed (</a:t>
            </a:r>
            <a:r>
              <a:rPr lang="en-US" sz="2000" i="1" dirty="0" smtClean="0"/>
              <a:t>Migration Policy Institute</a:t>
            </a:r>
            <a:r>
              <a:rPr lang="en-US" sz="2000" dirty="0" smtClean="0"/>
              <a:t>).</a:t>
            </a:r>
          </a:p>
          <a:p>
            <a:endParaRPr lang="en-US" sz="2000" dirty="0" smtClean="0"/>
          </a:p>
          <a:p>
            <a:r>
              <a:rPr lang="en-US" sz="2000" dirty="0" smtClean="0"/>
              <a:t>To date, UpGlo has coached </a:t>
            </a:r>
            <a:r>
              <a:rPr lang="en-US" sz="2000" b="1" dirty="0" smtClean="0">
                <a:solidFill>
                  <a:srgbClr val="F37021"/>
                </a:solidFill>
              </a:rPr>
              <a:t>5,000 skilled immigrants </a:t>
            </a:r>
            <a:r>
              <a:rPr lang="en-US" sz="2000" dirty="0" smtClean="0"/>
              <a:t>and directly assisted over </a:t>
            </a:r>
            <a:r>
              <a:rPr lang="en-US" sz="2000" b="1" dirty="0" smtClean="0">
                <a:solidFill>
                  <a:srgbClr val="F37021"/>
                </a:solidFill>
              </a:rPr>
              <a:t>2,000 professionals </a:t>
            </a:r>
            <a:r>
              <a:rPr lang="en-US" sz="2000" dirty="0" smtClean="0"/>
              <a:t>back into their career field with more than </a:t>
            </a:r>
            <a:r>
              <a:rPr lang="en-US" sz="2000" b="1" dirty="0">
                <a:solidFill>
                  <a:srgbClr val="F37021"/>
                </a:solidFill>
              </a:rPr>
              <a:t>$250M in direct economic </a:t>
            </a:r>
            <a:r>
              <a:rPr lang="en-US" sz="2000" b="1" dirty="0" smtClean="0">
                <a:solidFill>
                  <a:srgbClr val="F37021"/>
                </a:solidFill>
              </a:rPr>
              <a:t>impact</a:t>
            </a:r>
            <a:r>
              <a:rPr lang="en-US" sz="2000" b="1" dirty="0" smtClean="0"/>
              <a:t>.</a:t>
            </a:r>
            <a:endParaRPr lang="en-US" sz="2000" b="1" dirty="0"/>
          </a:p>
          <a:p>
            <a:pPr>
              <a:buNone/>
            </a:pPr>
            <a:endParaRPr lang="en-US" sz="1800" dirty="0" smtClean="0"/>
          </a:p>
          <a:p>
            <a:r>
              <a:rPr lang="en-US" sz="2000" dirty="0" smtClean="0"/>
              <a:t>UpGlo provides training on the U.S. job search, resume development, cover letter writing, and interview and networking practice to more than </a:t>
            </a:r>
            <a:r>
              <a:rPr lang="en-US" sz="2000" b="1" dirty="0" smtClean="0">
                <a:solidFill>
                  <a:srgbClr val="F37021"/>
                </a:solidFill>
              </a:rPr>
              <a:t>1,300</a:t>
            </a:r>
            <a:r>
              <a:rPr lang="en-US" sz="2000" dirty="0" smtClean="0"/>
              <a:t> </a:t>
            </a:r>
            <a:r>
              <a:rPr lang="en-US" sz="2000" b="1" dirty="0" smtClean="0">
                <a:solidFill>
                  <a:srgbClr val="F37021"/>
                </a:solidFill>
              </a:rPr>
              <a:t>skilled immigrants annually</a:t>
            </a:r>
            <a:r>
              <a:rPr lang="en-US" sz="2000" b="1" dirty="0" smtClean="0"/>
              <a:t>. </a:t>
            </a:r>
          </a:p>
          <a:p>
            <a:endParaRPr lang="en-US" sz="2000" dirty="0" smtClean="0"/>
          </a:p>
          <a:p>
            <a:r>
              <a:rPr lang="en-US" sz="2000" dirty="0" smtClean="0"/>
              <a:t>UpGlo has a network of more than </a:t>
            </a:r>
            <a:r>
              <a:rPr lang="en-US" sz="2000" b="1" dirty="0">
                <a:solidFill>
                  <a:srgbClr val="F37021"/>
                </a:solidFill>
              </a:rPr>
              <a:t>5</a:t>
            </a:r>
            <a:r>
              <a:rPr lang="en-US" sz="2000" b="1" dirty="0" smtClean="0">
                <a:solidFill>
                  <a:srgbClr val="F37021"/>
                </a:solidFill>
              </a:rPr>
              <a:t>00 employer partners </a:t>
            </a:r>
            <a:r>
              <a:rPr lang="en-US" sz="2000" dirty="0" smtClean="0"/>
              <a:t>including Fortune 1000 companies, nonprofits and public sector.</a:t>
            </a:r>
          </a:p>
          <a:p>
            <a:pPr>
              <a:buNone/>
            </a:pPr>
            <a:endParaRPr lang="en-US" sz="1800" dirty="0" smtClean="0"/>
          </a:p>
        </p:txBody>
      </p:sp>
    </p:spTree>
    <p:extLst>
      <p:ext uri="{BB962C8B-B14F-4D97-AF65-F5344CB8AC3E}">
        <p14:creationId xmlns:p14="http://schemas.microsoft.com/office/powerpoint/2010/main" xmlns="" val="385985910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7" y="201881"/>
            <a:ext cx="7730223" cy="629392"/>
          </a:xfrm>
        </p:spPr>
        <p:txBody>
          <a:bodyPr>
            <a:normAutofit/>
          </a:bodyPr>
          <a:lstStyle/>
          <a:p>
            <a:r>
              <a:rPr lang="en-US" altLang="en-US" dirty="0" err="1" smtClean="0">
                <a:ea typeface="ＭＳ Ｐゴシック" pitchFamily="34" charset="-128"/>
              </a:rPr>
              <a:t>UpGlo</a:t>
            </a:r>
            <a:r>
              <a:rPr lang="en-US" altLang="en-US" dirty="0" smtClean="0">
                <a:ea typeface="ＭＳ Ｐゴシック" pitchFamily="34" charset="-128"/>
              </a:rPr>
              <a:t> by </a:t>
            </a:r>
            <a:r>
              <a:rPr lang="en-US" altLang="en-US" dirty="0">
                <a:ea typeface="ＭＳ Ｐゴシック" pitchFamily="34" charset="-128"/>
              </a:rPr>
              <a:t>t</a:t>
            </a:r>
            <a:r>
              <a:rPr lang="en-US" altLang="en-US" dirty="0" smtClean="0">
                <a:ea typeface="ＭＳ Ｐゴシック" pitchFamily="34" charset="-128"/>
              </a:rPr>
              <a:t>he Numbers: New York</a:t>
            </a:r>
            <a:endParaRPr lang="en-US" dirty="0"/>
          </a:p>
        </p:txBody>
      </p:sp>
      <p:sp>
        <p:nvSpPr>
          <p:cNvPr id="3" name="Content Placeholder 2"/>
          <p:cNvSpPr>
            <a:spLocks noGrp="1"/>
          </p:cNvSpPr>
          <p:nvPr>
            <p:ph idx="1"/>
          </p:nvPr>
        </p:nvSpPr>
        <p:spPr>
          <a:xfrm>
            <a:off x="346841" y="1075522"/>
            <a:ext cx="8339959" cy="5468978"/>
          </a:xfrm>
        </p:spPr>
        <p:txBody>
          <a:bodyPr/>
          <a:lstStyle/>
          <a:p>
            <a:r>
              <a:rPr lang="en-US" sz="2200" dirty="0" smtClean="0"/>
              <a:t>Since the New York office launched in 2006, we have trained more than </a:t>
            </a:r>
            <a:r>
              <a:rPr lang="en-US" sz="2200" b="1" dirty="0" smtClean="0">
                <a:solidFill>
                  <a:srgbClr val="F37021"/>
                </a:solidFill>
              </a:rPr>
              <a:t>2,000</a:t>
            </a:r>
            <a:r>
              <a:rPr lang="en-US" sz="2200" dirty="0" smtClean="0"/>
              <a:t> skilled immigrants from </a:t>
            </a:r>
            <a:r>
              <a:rPr lang="en-US" sz="2200" b="1" dirty="0" smtClean="0">
                <a:solidFill>
                  <a:srgbClr val="F37021"/>
                </a:solidFill>
              </a:rPr>
              <a:t>100</a:t>
            </a:r>
            <a:r>
              <a:rPr lang="en-US" sz="2200" dirty="0" smtClean="0"/>
              <a:t> countries.</a:t>
            </a:r>
          </a:p>
          <a:p>
            <a:endParaRPr lang="en-US" sz="2200" dirty="0" smtClean="0"/>
          </a:p>
          <a:p>
            <a:r>
              <a:rPr lang="en-US" sz="2200" dirty="0" smtClean="0"/>
              <a:t>Placed more than </a:t>
            </a:r>
            <a:r>
              <a:rPr lang="en-US" sz="2200" b="1" dirty="0" smtClean="0">
                <a:solidFill>
                  <a:srgbClr val="F37021"/>
                </a:solidFill>
              </a:rPr>
              <a:t>803</a:t>
            </a:r>
            <a:r>
              <a:rPr lang="en-US" sz="2200" dirty="0" smtClean="0">
                <a:solidFill>
                  <a:srgbClr val="F37021"/>
                </a:solidFill>
              </a:rPr>
              <a:t> </a:t>
            </a:r>
            <a:r>
              <a:rPr lang="en-US" sz="2200" dirty="0" smtClean="0"/>
              <a:t>skilled immigrants with an average starting salary of $41,000 with benefits.</a:t>
            </a:r>
          </a:p>
          <a:p>
            <a:endParaRPr lang="en-US" sz="2200" dirty="0" smtClean="0"/>
          </a:p>
          <a:p>
            <a:r>
              <a:rPr lang="en-US" sz="2200" dirty="0" smtClean="0"/>
              <a:t>At least </a:t>
            </a:r>
            <a:r>
              <a:rPr lang="en-US" sz="2200" b="1" dirty="0" smtClean="0">
                <a:solidFill>
                  <a:srgbClr val="F37021"/>
                </a:solidFill>
              </a:rPr>
              <a:t>80</a:t>
            </a:r>
            <a:r>
              <a:rPr lang="en-US" sz="2200" b="1" dirty="0">
                <a:solidFill>
                  <a:srgbClr val="F37021"/>
                </a:solidFill>
              </a:rPr>
              <a:t>% </a:t>
            </a:r>
            <a:r>
              <a:rPr lang="en-US" sz="2200" dirty="0" smtClean="0"/>
              <a:t>of placements are still professionally employed one year later.</a:t>
            </a:r>
          </a:p>
          <a:p>
            <a:pPr lvl="1">
              <a:buNone/>
            </a:pPr>
            <a:endParaRPr lang="en-US" sz="2200" dirty="0" smtClean="0"/>
          </a:p>
          <a:p>
            <a:r>
              <a:rPr lang="en-US" sz="2200" dirty="0" smtClean="0"/>
              <a:t>Engage </a:t>
            </a:r>
            <a:r>
              <a:rPr lang="en-US" sz="2200" b="1" dirty="0" smtClean="0">
                <a:solidFill>
                  <a:srgbClr val="F37021"/>
                </a:solidFill>
              </a:rPr>
              <a:t>85 </a:t>
            </a:r>
            <a:r>
              <a:rPr lang="en-US" sz="2200" dirty="0" smtClean="0"/>
              <a:t>employers annually and maintain </a:t>
            </a:r>
            <a:r>
              <a:rPr lang="en-US" altLang="en-US" sz="2200" b="1" dirty="0" smtClean="0">
                <a:solidFill>
                  <a:srgbClr val="F37021"/>
                </a:solidFill>
                <a:ea typeface="ＭＳ Ｐゴシック" pitchFamily="34" charset="-128"/>
              </a:rPr>
              <a:t>600 </a:t>
            </a:r>
            <a:r>
              <a:rPr lang="en-US" altLang="en-US" sz="2200" dirty="0">
                <a:ea typeface="ＭＳ Ｐゴシック" pitchFamily="34" charset="-128"/>
              </a:rPr>
              <a:t>NY volunteers </a:t>
            </a:r>
            <a:r>
              <a:rPr lang="en-US" sz="2200" dirty="0" smtClean="0"/>
              <a:t>as partners to work towards systemic change</a:t>
            </a:r>
            <a:r>
              <a:rPr lang="en-US" sz="2200" dirty="0" smtClean="0">
                <a:ea typeface="ＭＳ Ｐゴシック" pitchFamily="34" charset="-128"/>
              </a:rPr>
              <a:t>. </a:t>
            </a:r>
          </a:p>
          <a:p>
            <a:endParaRPr lang="en-US" sz="2200" dirty="0" smtClean="0"/>
          </a:p>
          <a:p>
            <a:r>
              <a:rPr lang="en-US" sz="2200" dirty="0" smtClean="0"/>
              <a:t>Partnerships with close to </a:t>
            </a:r>
            <a:r>
              <a:rPr lang="en-US" sz="2200" b="1" dirty="0" smtClean="0">
                <a:solidFill>
                  <a:srgbClr val="F37021"/>
                </a:solidFill>
              </a:rPr>
              <a:t>100</a:t>
            </a:r>
            <a:r>
              <a:rPr lang="en-US" sz="2200" dirty="0" smtClean="0">
                <a:solidFill>
                  <a:srgbClr val="F37021"/>
                </a:solidFill>
              </a:rPr>
              <a:t> </a:t>
            </a:r>
            <a:r>
              <a:rPr lang="en-US" sz="2200" dirty="0" smtClean="0"/>
              <a:t>community organizations.</a:t>
            </a:r>
            <a:endParaRPr lang="en-US" sz="2200" dirty="0"/>
          </a:p>
        </p:txBody>
      </p:sp>
      <p:sp>
        <p:nvSpPr>
          <p:cNvPr id="4" name="Slide Number Placeholder 3"/>
          <p:cNvSpPr>
            <a:spLocks noGrp="1"/>
          </p:cNvSpPr>
          <p:nvPr>
            <p:ph type="sldNum" sz="quarter" idx="10"/>
          </p:nvPr>
        </p:nvSpPr>
        <p:spPr/>
        <p:txBody>
          <a:bodyPr/>
          <a:lstStyle/>
          <a:p>
            <a:pPr>
              <a:defRPr/>
            </a:pPr>
            <a:fld id="{226562E5-EB24-4783-B357-2C66B5626488}"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Recap: Immigrant Workforce Integration</a:t>
            </a:r>
            <a:endParaRPr lang="de-DE" dirty="0"/>
          </a:p>
        </p:txBody>
      </p:sp>
      <p:graphicFrame>
        <p:nvGraphicFramePr>
          <p:cNvPr id="4" name="Diagramm 3"/>
          <p:cNvGraphicFramePr/>
          <p:nvPr>
            <p:extLst>
              <p:ext uri="{D42A27DB-BD31-4B8C-83A1-F6EECF244321}">
                <p14:modId xmlns:p14="http://schemas.microsoft.com/office/powerpoint/2010/main" xmlns="" val="1966631109"/>
              </p:ext>
            </p:extLst>
          </p:nvPr>
        </p:nvGraphicFramePr>
        <p:xfrm>
          <a:off x="1847850" y="850749"/>
          <a:ext cx="5448300" cy="474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9988" y="1269959"/>
            <a:ext cx="1861493" cy="5037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7800" marR="0" lvl="0" indent="-177800" algn="l" defTabSz="457200" rtl="0" eaLnBrk="0" fontAlgn="base" latinLnBrk="0" hangingPunct="0">
              <a:lnSpc>
                <a:spcPct val="100000"/>
              </a:lnSpc>
              <a:spcBef>
                <a:spcPct val="20000"/>
              </a:spcBef>
              <a:spcAft>
                <a:spcPct val="0"/>
              </a:spcAft>
              <a:buClrTx/>
              <a:buSzTx/>
              <a:tabLst/>
              <a:defRPr/>
            </a:pPr>
            <a:r>
              <a:rPr kumimoji="0" lang="en-US" sz="1400" b="1"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Employers:</a:t>
            </a: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Need highly skilled, diverse professional</a:t>
            </a:r>
            <a:r>
              <a:rPr lang="en-US" sz="1400" dirty="0" smtClean="0">
                <a:latin typeface="+mn-lt"/>
                <a:cs typeface="ＭＳ Ｐゴシック" charset="0"/>
              </a:rPr>
              <a:t>s to stay ahead of demographic changes in the workforce</a:t>
            </a: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endParaRPr>
          </a:p>
          <a:p>
            <a:pPr marL="177800" lvl="0" indent="-177800" eaLnBrk="0" hangingPunct="0">
              <a:spcBef>
                <a:spcPct val="20000"/>
              </a:spcBef>
              <a:buFont typeface="Arial" pitchFamily="34" charset="0"/>
              <a:buChar char="•"/>
              <a:defRPr/>
            </a:pPr>
            <a:r>
              <a:rPr lang="en-US" sz="1400" dirty="0" smtClean="0">
                <a:latin typeface="+mn-lt"/>
                <a:cs typeface="ＭＳ Ｐゴシック" charset="0"/>
              </a:rPr>
              <a:t>Want to reduce effort and cost for attracting, hiring, and retaining new talent</a:t>
            </a:r>
          </a:p>
          <a:p>
            <a:pPr marL="177800" lvl="0" indent="-177800" eaLnBrk="0" hangingPunct="0">
              <a:spcBef>
                <a:spcPct val="20000"/>
              </a:spcBef>
              <a:defRPr/>
            </a:pPr>
            <a:endParaRPr lang="en-US" sz="1400" dirty="0" smtClean="0">
              <a:latin typeface="+mn-lt"/>
              <a:cs typeface="ＭＳ Ｐゴシック" charset="0"/>
            </a:endParaRP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n-US" sz="1400" dirty="0" smtClean="0">
                <a:latin typeface="+mn-lt"/>
                <a:cs typeface="ＭＳ Ｐゴシック" charset="0"/>
              </a:rPr>
              <a:t>Are looking for cost-effective ways to build employee skills and increase retention and engagement</a:t>
            </a:r>
          </a:p>
        </p:txBody>
      </p:sp>
      <p:sp>
        <p:nvSpPr>
          <p:cNvPr id="6" name="Content Placeholder 21"/>
          <p:cNvSpPr txBox="1">
            <a:spLocks/>
          </p:cNvSpPr>
          <p:nvPr/>
        </p:nvSpPr>
        <p:spPr bwMode="auto">
          <a:xfrm>
            <a:off x="7117110" y="1269959"/>
            <a:ext cx="1893886" cy="5451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7800" marR="0" lvl="0" indent="-177800" algn="l" defTabSz="457200" rtl="0" eaLnBrk="0" fontAlgn="base" latinLnBrk="0" hangingPunct="0">
              <a:lnSpc>
                <a:spcPct val="100000"/>
              </a:lnSpc>
              <a:spcBef>
                <a:spcPct val="20000"/>
              </a:spcBef>
              <a:spcAft>
                <a:spcPct val="0"/>
              </a:spcAft>
              <a:buClrTx/>
              <a:buSzTx/>
              <a:tabLst/>
              <a:defRPr/>
            </a:pPr>
            <a:r>
              <a:rPr kumimoji="0" lang="en-US" sz="1400" b="1"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Job</a:t>
            </a:r>
            <a:r>
              <a:rPr kumimoji="0" lang="en-US" sz="1400" b="1" i="0" u="none" strike="noStrike" kern="1200" cap="none" spc="0" normalizeH="0" noProof="0" dirty="0" smtClean="0">
                <a:ln>
                  <a:noFill/>
                </a:ln>
                <a:solidFill>
                  <a:schemeClr val="tx1"/>
                </a:solidFill>
                <a:effectLst/>
                <a:uLnTx/>
                <a:uFillTx/>
                <a:latin typeface="+mn-lt"/>
                <a:ea typeface="ＭＳ Ｐゴシック" pitchFamily="34" charset="-128"/>
                <a:cs typeface="ＭＳ Ｐゴシック" charset="0"/>
              </a:rPr>
              <a:t> seekers:</a:t>
            </a:r>
            <a:endParaRPr kumimoji="0" lang="en-US" sz="1400" b="1"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endParaRP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Are</a:t>
            </a:r>
            <a:r>
              <a:rPr kumimoji="0" lang="en-US" sz="1400" b="0" i="0" u="none" strike="noStrike" kern="1200" cap="none" spc="0" normalizeH="0" noProof="0" dirty="0" smtClean="0">
                <a:ln>
                  <a:noFill/>
                </a:ln>
                <a:solidFill>
                  <a:schemeClr val="tx1"/>
                </a:solidFill>
                <a:effectLst/>
                <a:uLnTx/>
                <a:uFillTx/>
                <a:latin typeface="+mn-lt"/>
                <a:ea typeface="ＭＳ Ｐゴシック" pitchFamily="34" charset="-128"/>
                <a:cs typeface="ＭＳ Ｐゴシック" charset="0"/>
              </a:rPr>
              <a:t> highly-skilled </a:t>
            </a: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and motivated</a:t>
            </a:r>
            <a:endParaRPr kumimoji="0" lang="en-US" sz="1400" b="0" i="0" u="none" strike="noStrike" kern="1200" cap="none" spc="0" normalizeH="0" noProof="0" dirty="0" smtClean="0">
              <a:ln>
                <a:noFill/>
              </a:ln>
              <a:solidFill>
                <a:schemeClr val="tx1"/>
              </a:solidFill>
              <a:effectLst/>
              <a:uLnTx/>
              <a:uFillTx/>
              <a:latin typeface="+mn-lt"/>
              <a:ea typeface="ＭＳ Ｐゴシック" pitchFamily="34" charset="-128"/>
              <a:cs typeface="ＭＳ Ｐゴシック" charset="0"/>
            </a:endParaRPr>
          </a:p>
          <a:p>
            <a:pPr marL="177800" marR="0" lvl="0" indent="-177800" algn="l" defTabSz="457200" rtl="0" eaLnBrk="0" fontAlgn="base" latinLnBrk="0" hangingPunct="0">
              <a:lnSpc>
                <a:spcPct val="100000"/>
              </a:lnSpc>
              <a:spcBef>
                <a:spcPct val="20000"/>
              </a:spcBef>
              <a:spcAft>
                <a:spcPct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 </a:t>
            </a: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Lack</a:t>
            </a:r>
            <a:r>
              <a:rPr lang="en-US" sz="1400" dirty="0" smtClean="0">
                <a:latin typeface="+mn-lt"/>
                <a:cs typeface="ＭＳ Ｐゴシック" charset="0"/>
              </a:rPr>
              <a:t> </a:t>
            </a: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professional networks and familiarity with the U.S. job application culture</a:t>
            </a: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endParaRPr lang="en-US" sz="1400" dirty="0" smtClean="0">
              <a:latin typeface="+mn-lt"/>
              <a:cs typeface="ＭＳ Ｐゴシック" charset="0"/>
            </a:endParaRPr>
          </a:p>
          <a:p>
            <a:pPr marL="177800" marR="0" lvl="0" indent="-1778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Need coaching from U.S.</a:t>
            </a:r>
            <a:r>
              <a:rPr kumimoji="0" lang="en-US" sz="1400" b="0" i="0" u="none" strike="noStrike" kern="1200" cap="none" spc="0" normalizeH="0" noProof="0" dirty="0" smtClean="0">
                <a:ln>
                  <a:noFill/>
                </a:ln>
                <a:solidFill>
                  <a:schemeClr val="tx1"/>
                </a:solidFill>
                <a:effectLst/>
                <a:uLnTx/>
                <a:uFillTx/>
                <a:latin typeface="+mn-lt"/>
                <a:ea typeface="ＭＳ Ｐゴシック" pitchFamily="34" charset="-128"/>
                <a:cs typeface="ＭＳ Ｐゴシック" charset="0"/>
              </a:rPr>
              <a:t> </a:t>
            </a:r>
            <a:r>
              <a:rPr lang="en-US" sz="1400" dirty="0" smtClean="0">
                <a:latin typeface="+mn-lt"/>
                <a:cs typeface="ＭＳ Ｐゴシック" charset="0"/>
              </a:rPr>
              <a:t>professionals  to help them understand how to meet the expectations of American employers</a:t>
            </a:r>
            <a:endParaRPr kumimoji="0" lang="en-US" sz="14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endParaRPr>
          </a:p>
        </p:txBody>
      </p:sp>
      <p:sp>
        <p:nvSpPr>
          <p:cNvPr id="7" name="Rechteck 6"/>
          <p:cNvSpPr/>
          <p:nvPr/>
        </p:nvSpPr>
        <p:spPr>
          <a:xfrm>
            <a:off x="2286000" y="1028874"/>
            <a:ext cx="4572000" cy="646331"/>
          </a:xfrm>
          <a:prstGeom prst="rect">
            <a:avLst/>
          </a:prstGeom>
        </p:spPr>
        <p:txBody>
          <a:bodyPr>
            <a:spAutoFit/>
          </a:bodyPr>
          <a:lstStyle/>
          <a:p>
            <a:pPr algn="ctr"/>
            <a:r>
              <a:rPr lang="en-US" b="1" dirty="0" smtClean="0"/>
              <a:t>Matching Skilled Immigrants with Employer Talent Needs</a:t>
            </a:r>
            <a:endParaRPr lang="en-US" b="1" strike="sngStrike" dirty="0" smtClean="0"/>
          </a:p>
        </p:txBody>
      </p:sp>
      <p:sp>
        <p:nvSpPr>
          <p:cNvPr id="8" name="Text Placeholder 11"/>
          <p:cNvSpPr txBox="1">
            <a:spLocks/>
          </p:cNvSpPr>
          <p:nvPr/>
        </p:nvSpPr>
        <p:spPr bwMode="auto">
          <a:xfrm>
            <a:off x="1120734" y="5810100"/>
            <a:ext cx="7518664" cy="91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7800" indent="-177800" eaLnBrk="0" hangingPunct="0">
              <a:spcBef>
                <a:spcPct val="20000"/>
              </a:spcBef>
              <a:buFont typeface="Arial" pitchFamily="34" charset="0"/>
              <a:buChar char="•"/>
              <a:defRPr/>
            </a:pPr>
            <a:endParaRPr lang="en-US" sz="1400" dirty="0" smtClean="0">
              <a:latin typeface="+mn-lt"/>
              <a:cs typeface="ＭＳ Ｐゴシック" charset="0"/>
            </a:endParaRPr>
          </a:p>
          <a:p>
            <a:pPr marL="177800" indent="-177800" eaLnBrk="0" hangingPunct="0">
              <a:spcBef>
                <a:spcPct val="20000"/>
              </a:spcBef>
              <a:buFont typeface="Arial" pitchFamily="34" charset="0"/>
              <a:buChar char="•"/>
              <a:defRPr/>
            </a:pPr>
            <a:endParaRPr lang="en-US" sz="1400" dirty="0" smtClean="0">
              <a:latin typeface="+mn-lt"/>
              <a:cs typeface="ＭＳ Ｐゴシック" charset="0"/>
            </a:endParaRPr>
          </a:p>
        </p:txBody>
      </p:sp>
      <p:sp>
        <p:nvSpPr>
          <p:cNvPr id="10" name="TextBox 9"/>
          <p:cNvSpPr txBox="1"/>
          <p:nvPr/>
        </p:nvSpPr>
        <p:spPr>
          <a:xfrm>
            <a:off x="2541725" y="5711264"/>
            <a:ext cx="4176794" cy="1169551"/>
          </a:xfrm>
          <a:prstGeom prst="rect">
            <a:avLst/>
          </a:prstGeom>
          <a:noFill/>
        </p:spPr>
        <p:txBody>
          <a:bodyPr wrap="square" rtlCol="0">
            <a:spAutoFit/>
          </a:bodyPr>
          <a:lstStyle/>
          <a:p>
            <a:r>
              <a:rPr lang="en-US" sz="1400" dirty="0" smtClean="0"/>
              <a:t>*There are currently more than 3 million job openings in the U.S. that are often left unfilled due to the lack of qualified workers </a:t>
            </a:r>
          </a:p>
          <a:p>
            <a:r>
              <a:rPr lang="en-US" sz="1400" i="1" dirty="0" smtClean="0"/>
              <a:t>(U.S. News &amp; World Report</a:t>
            </a:r>
            <a:r>
              <a:rPr lang="en-US" sz="1400" dirty="0" smtClean="0"/>
              <a:t>)</a:t>
            </a:r>
            <a:endParaRPr lang="en-US" sz="1400" i="1" dirty="0" smtClean="0"/>
          </a:p>
          <a:p>
            <a:pPr>
              <a:buFont typeface="Arial" pitchFamily="34" charset="0"/>
              <a:buChar char="•"/>
            </a:pPr>
            <a:endParaRPr lang="en-US" sz="1400" i="1" dirty="0"/>
          </a:p>
        </p:txBody>
      </p:sp>
    </p:spTree>
    <p:extLst>
      <p:ext uri="{BB962C8B-B14F-4D97-AF65-F5344CB8AC3E}">
        <p14:creationId xmlns:p14="http://schemas.microsoft.com/office/powerpoint/2010/main" xmlns="" val="1662917748"/>
      </p:ext>
    </p:extLst>
  </p:cSld>
  <p:clrMapOvr>
    <a:masterClrMapping/>
  </p:clrMapOvr>
  <p:transition spd="slow" advClick="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8862A6-C2FE-4AC6-B12B-50F4250C1505}" type="slidenum">
              <a:rPr lang="en-US" sz="1600" b="1" smtClean="0">
                <a:solidFill>
                  <a:schemeClr val="accent6"/>
                </a:solidFill>
              </a:rPr>
              <a:pPr>
                <a:defRPr/>
              </a:pPr>
              <a:t>15</a:t>
            </a:fld>
            <a:endParaRPr lang="en-US" sz="1600" b="1" dirty="0">
              <a:solidFill>
                <a:schemeClr val="accent6"/>
              </a:solidFill>
            </a:endParaRPr>
          </a:p>
        </p:txBody>
      </p:sp>
      <p:sp>
        <p:nvSpPr>
          <p:cNvPr id="3" name="Title 2"/>
          <p:cNvSpPr>
            <a:spLocks noGrp="1"/>
          </p:cNvSpPr>
          <p:nvPr>
            <p:ph type="title"/>
          </p:nvPr>
        </p:nvSpPr>
        <p:spPr/>
        <p:txBody>
          <a:bodyPr/>
          <a:lstStyle/>
          <a:p>
            <a:r>
              <a:rPr lang="en-US" dirty="0" smtClean="0"/>
              <a:t>Thank You!</a:t>
            </a:r>
            <a:endParaRPr lang="en-US" dirty="0"/>
          </a:p>
        </p:txBody>
      </p:sp>
      <p:sp>
        <p:nvSpPr>
          <p:cNvPr id="4" name="Content Placeholder 2"/>
          <p:cNvSpPr txBox="1">
            <a:spLocks/>
          </p:cNvSpPr>
          <p:nvPr/>
        </p:nvSpPr>
        <p:spPr>
          <a:xfrm>
            <a:off x="378369" y="1330830"/>
            <a:ext cx="8339959" cy="4896549"/>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u="sng" dirty="0"/>
              <a:t>Contact Information</a:t>
            </a:r>
            <a:r>
              <a:rPr lang="en-US" b="1" u="sng" dirty="0" smtClean="0"/>
              <a:t>:</a:t>
            </a:r>
            <a:r>
              <a:rPr lang="en-US" dirty="0" smtClean="0"/>
              <a:t/>
            </a:r>
            <a:br>
              <a:rPr lang="en-US" dirty="0" smtClean="0"/>
            </a:br>
            <a:endParaRPr lang="en-US" b="1" dirty="0">
              <a:solidFill>
                <a:srgbClr val="F37021"/>
              </a:solidFill>
            </a:endParaRPr>
          </a:p>
          <a:p>
            <a:pPr marL="0" indent="0">
              <a:buNone/>
            </a:pPr>
            <a:r>
              <a:rPr lang="en-US" b="1" dirty="0" smtClean="0">
                <a:solidFill>
                  <a:srgbClr val="F37021"/>
                </a:solidFill>
              </a:rPr>
              <a:t>Nikki Williams, Program Manager</a:t>
            </a:r>
            <a:endParaRPr lang="en-US" b="1" dirty="0">
              <a:solidFill>
                <a:srgbClr val="F37021"/>
              </a:solidFill>
            </a:endParaRPr>
          </a:p>
          <a:p>
            <a:pPr marL="0" indent="0">
              <a:buNone/>
            </a:pPr>
            <a:r>
              <a:rPr lang="en-US" dirty="0" smtClean="0"/>
              <a:t>212-219-8828 x. 205 </a:t>
            </a:r>
            <a:br>
              <a:rPr lang="en-US" dirty="0" smtClean="0"/>
            </a:br>
            <a:r>
              <a:rPr lang="en-US" dirty="0" smtClean="0">
                <a:hlinkClick r:id="rId3"/>
              </a:rPr>
              <a:t>nikkig@upwardlyglobal.org</a:t>
            </a:r>
            <a:r>
              <a:rPr lang="en-US" dirty="0" smtClean="0"/>
              <a:t> </a:t>
            </a:r>
            <a:r>
              <a:rPr lang="en-US" altLang="en-US" b="1" dirty="0" smtClean="0">
                <a:ea typeface="ＭＳ Ｐゴシック" pitchFamily="34" charset="-128"/>
              </a:rPr>
              <a:t> </a:t>
            </a:r>
          </a:p>
        </p:txBody>
      </p:sp>
    </p:spTree>
    <p:extLst>
      <p:ext uri="{BB962C8B-B14F-4D97-AF65-F5344CB8AC3E}">
        <p14:creationId xmlns:p14="http://schemas.microsoft.com/office/powerpoint/2010/main" xmlns="" val="617713768"/>
      </p:ext>
    </p:extLst>
  </p:cSld>
  <p:clrMapOvr>
    <a:masterClrMapping/>
  </p:clrMapOvr>
  <p:transition spd="slow" advTm="1774">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p:cNvSpPr>
          <p:nvPr>
            <p:ph type="title"/>
          </p:nvPr>
        </p:nvSpPr>
        <p:spPr>
          <a:xfrm>
            <a:off x="184150" y="201613"/>
            <a:ext cx="7570788" cy="630237"/>
          </a:xfrm>
        </p:spPr>
        <p:txBody>
          <a:bodyPr/>
          <a:lstStyle/>
          <a:p>
            <a:r>
              <a:rPr lang="en-US" altLang="en-US" dirty="0" smtClean="0">
                <a:ea typeface="ＭＳ Ｐゴシック" pitchFamily="34" charset="-128"/>
              </a:rPr>
              <a:t>Upwardly Global Overview</a:t>
            </a:r>
          </a:p>
        </p:txBody>
      </p:sp>
      <p:sp>
        <p:nvSpPr>
          <p:cNvPr id="10243" name="Content Placeholder 8"/>
          <p:cNvSpPr>
            <a:spLocks noGrp="1"/>
          </p:cNvSpPr>
          <p:nvPr>
            <p:ph idx="1"/>
          </p:nvPr>
        </p:nvSpPr>
        <p:spPr>
          <a:xfrm>
            <a:off x="86977" y="972185"/>
            <a:ext cx="8549948" cy="5243830"/>
          </a:xfrm>
        </p:spPr>
        <p:txBody>
          <a:bodyPr/>
          <a:lstStyle/>
          <a:p>
            <a:pPr marL="228600" lvl="1" algn="ctr">
              <a:buFont typeface="Arial" pitchFamily="34" charset="0"/>
              <a:buNone/>
            </a:pPr>
            <a:endParaRPr lang="en-US" altLang="en-US" sz="1500" b="1" dirty="0" smtClean="0">
              <a:solidFill>
                <a:srgbClr val="FF6600"/>
              </a:solidFill>
              <a:ea typeface="ＭＳ Ｐゴシック" pitchFamily="34" charset="-128"/>
            </a:endParaRPr>
          </a:p>
          <a:p>
            <a:pPr marL="228600" lvl="1" algn="ctr">
              <a:buFont typeface="Arial" pitchFamily="34" charset="0"/>
              <a:buNone/>
            </a:pPr>
            <a:r>
              <a:rPr lang="en-US" altLang="en-US" sz="1500" b="1" dirty="0" smtClean="0">
                <a:solidFill>
                  <a:srgbClr val="FF6600"/>
                </a:solidFill>
                <a:ea typeface="ＭＳ Ｐゴシック" pitchFamily="34" charset="-128"/>
              </a:rPr>
              <a:t> </a:t>
            </a:r>
            <a:r>
              <a:rPr lang="en-US" altLang="en-US" sz="2800" b="1" dirty="0" smtClean="0">
                <a:solidFill>
                  <a:srgbClr val="FF6600"/>
                </a:solidFill>
                <a:ea typeface="ＭＳ Ｐゴシック" pitchFamily="34" charset="-128"/>
              </a:rPr>
              <a:t>Mission: </a:t>
            </a:r>
          </a:p>
          <a:p>
            <a:pPr marL="228600" lvl="1" algn="ctr">
              <a:spcBef>
                <a:spcPts val="0"/>
              </a:spcBef>
              <a:buFont typeface="Arial" pitchFamily="34" charset="0"/>
              <a:buNone/>
            </a:pPr>
            <a:r>
              <a:rPr lang="en-US" altLang="en-US" sz="2800" dirty="0" smtClean="0">
                <a:ea typeface="ＭＳ Ｐゴシック" pitchFamily="34" charset="-128"/>
              </a:rPr>
              <a:t>To </a:t>
            </a:r>
            <a:r>
              <a:rPr lang="en-US" altLang="ja-JP" sz="2800" dirty="0" smtClean="0">
                <a:ea typeface="ＭＳ Ｐゴシック" pitchFamily="34" charset="-128"/>
              </a:rPr>
              <a:t>eliminate barriers for skilled immigrants and refugees and to integrate this population into the professional U.S. workforce.</a:t>
            </a:r>
          </a:p>
          <a:p>
            <a:pPr marL="406400" lvl="2" algn="ctr"/>
            <a:endParaRPr lang="en-US" altLang="en-US" sz="1500" dirty="0" smtClean="0">
              <a:ea typeface="ＭＳ Ｐゴシック" pitchFamily="34" charset="-128"/>
            </a:endParaRPr>
          </a:p>
          <a:p>
            <a:pPr marL="406400" lvl="2" algn="ctr"/>
            <a:endParaRPr lang="en-US" altLang="en-US" sz="1500" dirty="0" smtClean="0">
              <a:ea typeface="ＭＳ Ｐゴシック" pitchFamily="34" charset="-128"/>
            </a:endParaRPr>
          </a:p>
          <a:p>
            <a:pPr marL="406400" lvl="2" algn="ctr">
              <a:spcBef>
                <a:spcPts val="0"/>
              </a:spcBef>
            </a:pPr>
            <a:r>
              <a:rPr lang="en-US" altLang="en-US" sz="2800" b="1" dirty="0" smtClean="0">
                <a:solidFill>
                  <a:srgbClr val="FF6600"/>
                </a:solidFill>
                <a:ea typeface="ＭＳ Ｐゴシック" pitchFamily="34" charset="-128"/>
              </a:rPr>
              <a:t>Vision:</a:t>
            </a:r>
            <a:r>
              <a:rPr lang="en-US" altLang="en-US" sz="2800" dirty="0" smtClean="0">
                <a:ea typeface="ＭＳ Ｐゴシック" pitchFamily="34" charset="-128"/>
              </a:rPr>
              <a:t> </a:t>
            </a:r>
          </a:p>
          <a:p>
            <a:pPr marL="406400" lvl="2" algn="ctr">
              <a:spcBef>
                <a:spcPts val="0"/>
              </a:spcBef>
            </a:pPr>
            <a:r>
              <a:rPr lang="en-US" altLang="en-US" sz="2800" dirty="0" smtClean="0">
                <a:ea typeface="ＭＳ Ｐゴシック" pitchFamily="34" charset="-128"/>
              </a:rPr>
              <a:t>A United States where skilled immigrants are seamlessly integrated into the professional workforce and the fabric of American life, and are recognized for the value they add to both.</a:t>
            </a:r>
          </a:p>
        </p:txBody>
      </p:sp>
      <p:sp>
        <p:nvSpPr>
          <p:cNvPr id="2" name="Slide Number Placeholder 1"/>
          <p:cNvSpPr>
            <a:spLocks noGrp="1"/>
          </p:cNvSpPr>
          <p:nvPr>
            <p:ph type="sldNum" sz="quarter" idx="10"/>
          </p:nvPr>
        </p:nvSpPr>
        <p:spPr/>
        <p:txBody>
          <a:bodyPr/>
          <a:lstStyle/>
          <a:p>
            <a:pPr>
              <a:defRPr/>
            </a:pPr>
            <a:fld id="{226562E5-EB24-4783-B357-2C66B5626488}" type="slidenum">
              <a:rPr lang="en-US" smtClean="0"/>
              <a:pPr>
                <a:defRPr/>
              </a:pPr>
              <a:t>2</a:t>
            </a:fld>
            <a:endParaRPr lang="en-US" dirty="0"/>
          </a:p>
        </p:txBody>
      </p:sp>
    </p:spTree>
    <p:extLst>
      <p:ext uri="{BB962C8B-B14F-4D97-AF65-F5344CB8AC3E}">
        <p14:creationId xmlns:p14="http://schemas.microsoft.com/office/powerpoint/2010/main" xmlns="" val="153726636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4150" y="201613"/>
            <a:ext cx="7570788" cy="630237"/>
          </a:xfrm>
        </p:spPr>
        <p:txBody>
          <a:bodyPr>
            <a:normAutofit/>
          </a:bodyPr>
          <a:lstStyle/>
          <a:p>
            <a:r>
              <a:rPr lang="en-US" dirty="0" smtClean="0"/>
              <a:t>Why Does Upwardly Global Exist?</a:t>
            </a:r>
          </a:p>
        </p:txBody>
      </p:sp>
      <p:sp>
        <p:nvSpPr>
          <p:cNvPr id="4" name="Slide Number Placeholder 3"/>
          <p:cNvSpPr>
            <a:spLocks noGrp="1"/>
          </p:cNvSpPr>
          <p:nvPr>
            <p:ph type="sldNum" sz="quarter" idx="10"/>
          </p:nvPr>
        </p:nvSpPr>
        <p:spPr/>
        <p:txBody>
          <a:bodyPr/>
          <a:lstStyle/>
          <a:p>
            <a:pPr>
              <a:defRPr/>
            </a:pPr>
            <a:fld id="{55C11E42-FF4D-4E53-93C1-78B20EC8211F}" type="slidenum">
              <a:rPr lang="en-US" smtClean="0"/>
              <a:pPr>
                <a:defRPr/>
              </a:pPr>
              <a:t>3</a:t>
            </a:fld>
            <a:endParaRPr lang="en-US" dirty="0"/>
          </a:p>
        </p:txBody>
      </p:sp>
      <p:pic>
        <p:nvPicPr>
          <p:cNvPr id="6" name="Picture 9" descr="IMG_0040"/>
          <p:cNvPicPr>
            <a:picLocks noChangeAspect="1" noChangeArrowheads="1"/>
          </p:cNvPicPr>
          <p:nvPr/>
        </p:nvPicPr>
        <p:blipFill>
          <a:blip r:embed="rId3"/>
          <a:srcRect l="12144" r="20454"/>
          <a:stretch>
            <a:fillRect/>
          </a:stretch>
        </p:blipFill>
        <p:spPr bwMode="auto">
          <a:xfrm>
            <a:off x="982663" y="1374775"/>
            <a:ext cx="1622425" cy="1806575"/>
          </a:xfrm>
          <a:prstGeom prst="rect">
            <a:avLst/>
          </a:prstGeom>
          <a:noFill/>
          <a:ln w="9525">
            <a:noFill/>
            <a:miter lim="800000"/>
            <a:headEnd/>
            <a:tailEnd/>
          </a:ln>
        </p:spPr>
      </p:pic>
      <p:pic>
        <p:nvPicPr>
          <p:cNvPr id="7" name="Picture 26" descr="WasDSC00033.jpg"/>
          <p:cNvPicPr>
            <a:picLocks noChangeAspect="1"/>
          </p:cNvPicPr>
          <p:nvPr/>
        </p:nvPicPr>
        <p:blipFill>
          <a:blip r:embed="rId4"/>
          <a:srcRect/>
          <a:stretch>
            <a:fillRect/>
          </a:stretch>
        </p:blipFill>
        <p:spPr bwMode="auto">
          <a:xfrm>
            <a:off x="987425" y="3238500"/>
            <a:ext cx="1639888" cy="1833563"/>
          </a:xfrm>
          <a:prstGeom prst="rect">
            <a:avLst/>
          </a:prstGeom>
          <a:noFill/>
          <a:ln w="9525">
            <a:noFill/>
            <a:miter lim="800000"/>
            <a:headEnd/>
            <a:tailEnd/>
          </a:ln>
        </p:spPr>
      </p:pic>
      <p:pic>
        <p:nvPicPr>
          <p:cNvPr id="8" name="Picture 11" descr="Manizha_Khusiwal_face"/>
          <p:cNvPicPr>
            <a:picLocks noChangeAspect="1" noChangeArrowheads="1"/>
          </p:cNvPicPr>
          <p:nvPr/>
        </p:nvPicPr>
        <p:blipFill>
          <a:blip r:embed="rId5"/>
          <a:srcRect l="11250" r="3375"/>
          <a:stretch>
            <a:fillRect/>
          </a:stretch>
        </p:blipFill>
        <p:spPr bwMode="auto">
          <a:xfrm>
            <a:off x="987425" y="5129213"/>
            <a:ext cx="1636713" cy="1439862"/>
          </a:xfrm>
          <a:prstGeom prst="rect">
            <a:avLst/>
          </a:prstGeom>
          <a:noFill/>
          <a:ln w="9525">
            <a:noFill/>
            <a:miter lim="800000"/>
            <a:headEnd/>
            <a:tailEnd/>
          </a:ln>
        </p:spPr>
      </p:pic>
      <p:pic>
        <p:nvPicPr>
          <p:cNvPr id="9" name="Picture 12" descr="graal from brazil for sei"/>
          <p:cNvPicPr>
            <a:picLocks noChangeAspect="1" noChangeArrowheads="1"/>
          </p:cNvPicPr>
          <p:nvPr/>
        </p:nvPicPr>
        <p:blipFill>
          <a:blip r:embed="rId6"/>
          <a:srcRect l="14571" r="14571"/>
          <a:stretch>
            <a:fillRect/>
          </a:stretch>
        </p:blipFill>
        <p:spPr bwMode="auto">
          <a:xfrm>
            <a:off x="4787900" y="1465263"/>
            <a:ext cx="1654175" cy="1592262"/>
          </a:xfrm>
          <a:prstGeom prst="rect">
            <a:avLst/>
          </a:prstGeom>
          <a:noFill/>
          <a:ln w="9525">
            <a:noFill/>
            <a:miter lim="800000"/>
            <a:headEnd/>
            <a:tailEnd/>
          </a:ln>
        </p:spPr>
      </p:pic>
      <p:pic>
        <p:nvPicPr>
          <p:cNvPr id="10" name="Picture 13" descr="Faith_pre-award"/>
          <p:cNvPicPr>
            <a:picLocks noChangeAspect="1" noChangeArrowheads="1"/>
          </p:cNvPicPr>
          <p:nvPr/>
        </p:nvPicPr>
        <p:blipFill>
          <a:blip r:embed="rId7"/>
          <a:srcRect l="10126" t="4500" r="39375" b="22501"/>
          <a:stretch>
            <a:fillRect/>
          </a:stretch>
        </p:blipFill>
        <p:spPr bwMode="auto">
          <a:xfrm>
            <a:off x="4799013" y="3119438"/>
            <a:ext cx="1577975" cy="1711325"/>
          </a:xfrm>
          <a:prstGeom prst="rect">
            <a:avLst/>
          </a:prstGeom>
          <a:noFill/>
          <a:ln w="9525">
            <a:noFill/>
            <a:miter lim="800000"/>
            <a:headEnd/>
            <a:tailEnd/>
          </a:ln>
        </p:spPr>
      </p:pic>
      <p:pic>
        <p:nvPicPr>
          <p:cNvPr id="11" name="Picture 28" descr="IMG_3273.jpg"/>
          <p:cNvPicPr>
            <a:picLocks noChangeAspect="1"/>
          </p:cNvPicPr>
          <p:nvPr/>
        </p:nvPicPr>
        <p:blipFill>
          <a:blip r:embed="rId8"/>
          <a:srcRect/>
          <a:stretch>
            <a:fillRect/>
          </a:stretch>
        </p:blipFill>
        <p:spPr bwMode="auto">
          <a:xfrm>
            <a:off x="4803775" y="4945063"/>
            <a:ext cx="1544638" cy="1681162"/>
          </a:xfrm>
          <a:prstGeom prst="rect">
            <a:avLst/>
          </a:prstGeom>
          <a:noFill/>
          <a:ln w="9525">
            <a:noFill/>
            <a:miter lim="800000"/>
            <a:headEnd/>
            <a:tailEnd/>
          </a:ln>
        </p:spPr>
      </p:pic>
      <p:sp>
        <p:nvSpPr>
          <p:cNvPr id="12" name="Text Box 32"/>
          <p:cNvSpPr txBox="1">
            <a:spLocks noChangeArrowheads="1"/>
          </p:cNvSpPr>
          <p:nvPr/>
        </p:nvSpPr>
        <p:spPr bwMode="auto">
          <a:xfrm>
            <a:off x="922338" y="2416175"/>
            <a:ext cx="1770062" cy="641350"/>
          </a:xfrm>
          <a:prstGeom prst="rect">
            <a:avLst/>
          </a:prstGeom>
          <a:noFill/>
          <a:ln w="9525">
            <a:noFill/>
            <a:miter lim="800000"/>
            <a:headEnd/>
            <a:tailEnd/>
          </a:ln>
        </p:spPr>
        <p:txBody>
          <a:bodyPr>
            <a:spAutoFit/>
          </a:bodyPr>
          <a:lstStyle/>
          <a:p>
            <a:pPr algn="l"/>
            <a:endParaRPr lang="en-US" sz="1800" b="1" dirty="0">
              <a:solidFill>
                <a:schemeClr val="bg1"/>
              </a:solidFill>
              <a:latin typeface="Arial" pitchFamily="34" charset="0"/>
            </a:endParaRPr>
          </a:p>
          <a:p>
            <a:pPr algn="ctr"/>
            <a:r>
              <a:rPr lang="en-US" sz="1800" b="1" dirty="0">
                <a:solidFill>
                  <a:schemeClr val="bg1"/>
                </a:solidFill>
                <a:latin typeface="Arial" pitchFamily="34" charset="0"/>
              </a:rPr>
              <a:t>Housecleaner</a:t>
            </a:r>
          </a:p>
        </p:txBody>
      </p:sp>
      <p:sp>
        <p:nvSpPr>
          <p:cNvPr id="13" name="Text Box 29"/>
          <p:cNvSpPr txBox="1">
            <a:spLocks noChangeArrowheads="1"/>
          </p:cNvSpPr>
          <p:nvPr/>
        </p:nvSpPr>
        <p:spPr bwMode="auto">
          <a:xfrm>
            <a:off x="883443" y="4277407"/>
            <a:ext cx="1844675" cy="366713"/>
          </a:xfrm>
          <a:prstGeom prst="rect">
            <a:avLst/>
          </a:prstGeom>
          <a:noFill/>
          <a:ln w="9525">
            <a:noFill/>
            <a:miter lim="800000"/>
            <a:headEnd/>
            <a:tailEnd/>
          </a:ln>
        </p:spPr>
        <p:txBody>
          <a:bodyPr>
            <a:spAutoFit/>
          </a:bodyPr>
          <a:lstStyle/>
          <a:p>
            <a:pPr algn="ctr"/>
            <a:r>
              <a:rPr lang="en-US" sz="1800" b="1" dirty="0">
                <a:solidFill>
                  <a:schemeClr val="bg1"/>
                </a:solidFill>
                <a:latin typeface="Arial" pitchFamily="34" charset="0"/>
              </a:rPr>
              <a:t>Barista</a:t>
            </a:r>
          </a:p>
        </p:txBody>
      </p:sp>
      <p:sp>
        <p:nvSpPr>
          <p:cNvPr id="14" name="Text Box 27"/>
          <p:cNvSpPr txBox="1">
            <a:spLocks noChangeArrowheads="1"/>
          </p:cNvSpPr>
          <p:nvPr/>
        </p:nvSpPr>
        <p:spPr bwMode="auto">
          <a:xfrm>
            <a:off x="944563" y="6023968"/>
            <a:ext cx="1844675" cy="366713"/>
          </a:xfrm>
          <a:prstGeom prst="rect">
            <a:avLst/>
          </a:prstGeom>
          <a:noFill/>
          <a:ln w="9525">
            <a:noFill/>
            <a:miter lim="800000"/>
            <a:headEnd/>
            <a:tailEnd/>
          </a:ln>
        </p:spPr>
        <p:txBody>
          <a:bodyPr>
            <a:spAutoFit/>
          </a:bodyPr>
          <a:lstStyle/>
          <a:p>
            <a:pPr algn="ctr"/>
            <a:r>
              <a:rPr lang="en-US" sz="1800" b="1" dirty="0">
                <a:solidFill>
                  <a:schemeClr val="bg1"/>
                </a:solidFill>
                <a:latin typeface="Arial" pitchFamily="34" charset="0"/>
              </a:rPr>
              <a:t>Cashier</a:t>
            </a:r>
          </a:p>
        </p:txBody>
      </p:sp>
      <p:sp>
        <p:nvSpPr>
          <p:cNvPr id="15" name="Text Box 26"/>
          <p:cNvSpPr txBox="1">
            <a:spLocks noChangeArrowheads="1"/>
          </p:cNvSpPr>
          <p:nvPr/>
        </p:nvSpPr>
        <p:spPr bwMode="auto">
          <a:xfrm>
            <a:off x="2744788" y="1636713"/>
            <a:ext cx="1844675" cy="915987"/>
          </a:xfrm>
          <a:prstGeom prst="rect">
            <a:avLst/>
          </a:prstGeom>
          <a:noFill/>
          <a:ln w="9525">
            <a:noFill/>
            <a:miter lim="800000"/>
            <a:headEnd/>
            <a:tailEnd/>
          </a:ln>
        </p:spPr>
        <p:txBody>
          <a:bodyPr>
            <a:spAutoFit/>
          </a:bodyPr>
          <a:lstStyle/>
          <a:p>
            <a:pPr algn="l"/>
            <a:r>
              <a:rPr lang="en-US" sz="1800" b="1" dirty="0">
                <a:latin typeface="Arial" pitchFamily="34" charset="0"/>
              </a:rPr>
              <a:t>Evelyn</a:t>
            </a:r>
          </a:p>
          <a:p>
            <a:pPr algn="l"/>
            <a:r>
              <a:rPr lang="en-US" sz="1800" b="1" dirty="0">
                <a:latin typeface="Arial" pitchFamily="34" charset="0"/>
              </a:rPr>
              <a:t>El Salvador</a:t>
            </a:r>
          </a:p>
          <a:p>
            <a:pPr algn="l"/>
            <a:r>
              <a:rPr lang="en-US" sz="1800" b="1" dirty="0">
                <a:latin typeface="Arial" pitchFamily="34" charset="0"/>
              </a:rPr>
              <a:t>Engineer</a:t>
            </a:r>
          </a:p>
        </p:txBody>
      </p:sp>
      <p:sp>
        <p:nvSpPr>
          <p:cNvPr id="16" name="Text Box 20"/>
          <p:cNvSpPr txBox="1">
            <a:spLocks noChangeArrowheads="1"/>
          </p:cNvSpPr>
          <p:nvPr/>
        </p:nvSpPr>
        <p:spPr bwMode="auto">
          <a:xfrm>
            <a:off x="2714625" y="3468252"/>
            <a:ext cx="1844675" cy="923925"/>
          </a:xfrm>
          <a:prstGeom prst="rect">
            <a:avLst/>
          </a:prstGeom>
          <a:noFill/>
          <a:ln w="9525">
            <a:noFill/>
            <a:miter lim="800000"/>
            <a:headEnd/>
            <a:tailEnd/>
          </a:ln>
        </p:spPr>
        <p:txBody>
          <a:bodyPr>
            <a:spAutoFit/>
          </a:bodyPr>
          <a:lstStyle/>
          <a:p>
            <a:pPr algn="l"/>
            <a:r>
              <a:rPr lang="en-US" sz="1800" b="1" dirty="0">
                <a:latin typeface="Arial" pitchFamily="34" charset="0"/>
              </a:rPr>
              <a:t>Waspada </a:t>
            </a:r>
          </a:p>
          <a:p>
            <a:pPr algn="l"/>
            <a:r>
              <a:rPr lang="en-US" sz="1800" b="1" dirty="0">
                <a:latin typeface="Arial" pitchFamily="34" charset="0"/>
              </a:rPr>
              <a:t>Indonesia</a:t>
            </a:r>
          </a:p>
          <a:p>
            <a:pPr algn="l"/>
            <a:r>
              <a:rPr lang="en-US" sz="1800" b="1" dirty="0">
                <a:latin typeface="Arial" pitchFamily="34" charset="0"/>
              </a:rPr>
              <a:t>Auditor</a:t>
            </a:r>
          </a:p>
        </p:txBody>
      </p:sp>
      <p:sp>
        <p:nvSpPr>
          <p:cNvPr id="19" name="Text Box 21"/>
          <p:cNvSpPr txBox="1">
            <a:spLocks noChangeArrowheads="1"/>
          </p:cNvSpPr>
          <p:nvPr/>
        </p:nvSpPr>
        <p:spPr bwMode="auto">
          <a:xfrm>
            <a:off x="2728118" y="5453275"/>
            <a:ext cx="1844675" cy="923330"/>
          </a:xfrm>
          <a:prstGeom prst="rect">
            <a:avLst/>
          </a:prstGeom>
          <a:noFill/>
          <a:ln w="9525">
            <a:noFill/>
            <a:miter lim="800000"/>
            <a:headEnd/>
            <a:tailEnd/>
          </a:ln>
        </p:spPr>
        <p:txBody>
          <a:bodyPr>
            <a:spAutoFit/>
          </a:bodyPr>
          <a:lstStyle/>
          <a:p>
            <a:pPr algn="l"/>
            <a:r>
              <a:rPr lang="en-US" sz="1800" b="1" dirty="0" err="1" smtClean="0">
                <a:latin typeface="Arial" pitchFamily="34" charset="0"/>
              </a:rPr>
              <a:t>Manizha</a:t>
            </a:r>
            <a:endParaRPr lang="en-US" sz="1800" b="1" dirty="0">
              <a:latin typeface="Arial" pitchFamily="34" charset="0"/>
            </a:endParaRPr>
          </a:p>
          <a:p>
            <a:pPr algn="l"/>
            <a:r>
              <a:rPr lang="en-US" sz="1800" b="1" dirty="0">
                <a:latin typeface="Arial" pitchFamily="34" charset="0"/>
              </a:rPr>
              <a:t>Afghanistan</a:t>
            </a:r>
          </a:p>
          <a:p>
            <a:pPr algn="l"/>
            <a:r>
              <a:rPr lang="en-US" sz="1800" b="1" dirty="0">
                <a:latin typeface="Arial" pitchFamily="34" charset="0"/>
              </a:rPr>
              <a:t>Physician</a:t>
            </a:r>
          </a:p>
        </p:txBody>
      </p:sp>
      <p:sp>
        <p:nvSpPr>
          <p:cNvPr id="20" name="Text Box 28"/>
          <p:cNvSpPr txBox="1">
            <a:spLocks noChangeArrowheads="1"/>
          </p:cNvSpPr>
          <p:nvPr/>
        </p:nvSpPr>
        <p:spPr bwMode="auto">
          <a:xfrm>
            <a:off x="4872038" y="2463800"/>
            <a:ext cx="1589087" cy="366713"/>
          </a:xfrm>
          <a:prstGeom prst="rect">
            <a:avLst/>
          </a:prstGeom>
          <a:noFill/>
          <a:ln w="9525">
            <a:noFill/>
            <a:miter lim="800000"/>
            <a:headEnd/>
            <a:tailEnd/>
          </a:ln>
        </p:spPr>
        <p:txBody>
          <a:bodyPr>
            <a:spAutoFit/>
          </a:bodyPr>
          <a:lstStyle/>
          <a:p>
            <a:pPr algn="ctr"/>
            <a:r>
              <a:rPr lang="en-US" sz="1800" b="1" dirty="0">
                <a:solidFill>
                  <a:schemeClr val="bg1"/>
                </a:solidFill>
                <a:latin typeface="Arial" pitchFamily="34" charset="0"/>
              </a:rPr>
              <a:t>Waitress</a:t>
            </a:r>
          </a:p>
        </p:txBody>
      </p:sp>
      <p:sp>
        <p:nvSpPr>
          <p:cNvPr id="22" name="Text Box 29"/>
          <p:cNvSpPr txBox="1">
            <a:spLocks noChangeArrowheads="1"/>
          </p:cNvSpPr>
          <p:nvPr/>
        </p:nvSpPr>
        <p:spPr bwMode="auto">
          <a:xfrm>
            <a:off x="4787900" y="4441713"/>
            <a:ext cx="1844675" cy="366713"/>
          </a:xfrm>
          <a:prstGeom prst="rect">
            <a:avLst/>
          </a:prstGeom>
          <a:noFill/>
          <a:ln w="9525">
            <a:noFill/>
            <a:miter lim="800000"/>
            <a:headEnd/>
            <a:tailEnd/>
          </a:ln>
        </p:spPr>
        <p:txBody>
          <a:bodyPr>
            <a:spAutoFit/>
          </a:bodyPr>
          <a:lstStyle/>
          <a:p>
            <a:pPr algn="ctr"/>
            <a:r>
              <a:rPr lang="en-US" sz="1800" b="1" dirty="0">
                <a:solidFill>
                  <a:schemeClr val="bg1"/>
                </a:solidFill>
                <a:latin typeface="Arial" pitchFamily="34" charset="0"/>
              </a:rPr>
              <a:t>Nanny</a:t>
            </a:r>
          </a:p>
        </p:txBody>
      </p:sp>
      <p:sp>
        <p:nvSpPr>
          <p:cNvPr id="23" name="Text Box 29"/>
          <p:cNvSpPr txBox="1">
            <a:spLocks noChangeArrowheads="1"/>
          </p:cNvSpPr>
          <p:nvPr/>
        </p:nvSpPr>
        <p:spPr bwMode="auto">
          <a:xfrm>
            <a:off x="4708525" y="6172994"/>
            <a:ext cx="1844675" cy="366712"/>
          </a:xfrm>
          <a:prstGeom prst="rect">
            <a:avLst/>
          </a:prstGeom>
          <a:noFill/>
          <a:ln w="9525">
            <a:noFill/>
            <a:miter lim="800000"/>
            <a:headEnd/>
            <a:tailEnd/>
          </a:ln>
        </p:spPr>
        <p:txBody>
          <a:bodyPr>
            <a:spAutoFit/>
          </a:bodyPr>
          <a:lstStyle/>
          <a:p>
            <a:pPr algn="ctr"/>
            <a:r>
              <a:rPr lang="en-US" sz="1800" b="1" dirty="0">
                <a:solidFill>
                  <a:schemeClr val="bg1"/>
                </a:solidFill>
                <a:latin typeface="Arial" pitchFamily="34" charset="0"/>
              </a:rPr>
              <a:t>Taxi Driver</a:t>
            </a:r>
          </a:p>
        </p:txBody>
      </p:sp>
      <p:sp>
        <p:nvSpPr>
          <p:cNvPr id="24" name="Text Box 24"/>
          <p:cNvSpPr txBox="1">
            <a:spLocks noChangeArrowheads="1"/>
          </p:cNvSpPr>
          <p:nvPr/>
        </p:nvSpPr>
        <p:spPr bwMode="auto">
          <a:xfrm>
            <a:off x="6567488" y="5495701"/>
            <a:ext cx="1844675" cy="923925"/>
          </a:xfrm>
          <a:prstGeom prst="rect">
            <a:avLst/>
          </a:prstGeom>
          <a:noFill/>
          <a:ln w="9525">
            <a:noFill/>
            <a:miter lim="800000"/>
            <a:headEnd/>
            <a:tailEnd/>
          </a:ln>
        </p:spPr>
        <p:txBody>
          <a:bodyPr>
            <a:spAutoFit/>
          </a:bodyPr>
          <a:lstStyle/>
          <a:p>
            <a:pPr algn="l"/>
            <a:r>
              <a:rPr lang="en-US" sz="1800" b="1" dirty="0" err="1">
                <a:latin typeface="Arial" pitchFamily="34" charset="0"/>
              </a:rPr>
              <a:t>Cristian</a:t>
            </a:r>
            <a:endParaRPr lang="en-US" sz="1800" b="1" dirty="0">
              <a:latin typeface="Arial" pitchFamily="34" charset="0"/>
            </a:endParaRPr>
          </a:p>
          <a:p>
            <a:pPr algn="l"/>
            <a:r>
              <a:rPr lang="en-US" sz="1800" b="1" dirty="0">
                <a:latin typeface="Arial" pitchFamily="34" charset="0"/>
              </a:rPr>
              <a:t>Romania</a:t>
            </a:r>
          </a:p>
          <a:p>
            <a:pPr algn="l"/>
            <a:r>
              <a:rPr lang="en-US" sz="1800" b="1" dirty="0">
                <a:latin typeface="Arial" pitchFamily="34" charset="0"/>
              </a:rPr>
              <a:t>Engineer</a:t>
            </a:r>
          </a:p>
        </p:txBody>
      </p:sp>
      <p:sp>
        <p:nvSpPr>
          <p:cNvPr id="25" name="Text Box 23"/>
          <p:cNvSpPr txBox="1">
            <a:spLocks noChangeArrowheads="1"/>
          </p:cNvSpPr>
          <p:nvPr/>
        </p:nvSpPr>
        <p:spPr bwMode="auto">
          <a:xfrm>
            <a:off x="6567488" y="3464731"/>
            <a:ext cx="1844675" cy="923925"/>
          </a:xfrm>
          <a:prstGeom prst="rect">
            <a:avLst/>
          </a:prstGeom>
          <a:noFill/>
          <a:ln w="9525">
            <a:noFill/>
            <a:miter lim="800000"/>
            <a:headEnd/>
            <a:tailEnd/>
          </a:ln>
        </p:spPr>
        <p:txBody>
          <a:bodyPr>
            <a:spAutoFit/>
          </a:bodyPr>
          <a:lstStyle/>
          <a:p>
            <a:pPr algn="l"/>
            <a:r>
              <a:rPr lang="en-US" sz="1800" b="1" dirty="0">
                <a:latin typeface="Arial" pitchFamily="34" charset="0"/>
              </a:rPr>
              <a:t>Faith </a:t>
            </a:r>
          </a:p>
          <a:p>
            <a:pPr algn="l"/>
            <a:r>
              <a:rPr lang="en-US" sz="1800" b="1" dirty="0">
                <a:latin typeface="Arial" pitchFamily="34" charset="0"/>
              </a:rPr>
              <a:t>Kenya</a:t>
            </a:r>
          </a:p>
          <a:p>
            <a:pPr algn="l"/>
            <a:r>
              <a:rPr lang="en-US" sz="1800" b="1" dirty="0">
                <a:latin typeface="Arial" pitchFamily="34" charset="0"/>
              </a:rPr>
              <a:t>Social Worker</a:t>
            </a:r>
          </a:p>
        </p:txBody>
      </p:sp>
      <p:sp>
        <p:nvSpPr>
          <p:cNvPr id="26" name="Text Box 22"/>
          <p:cNvSpPr txBox="1">
            <a:spLocks noChangeArrowheads="1"/>
          </p:cNvSpPr>
          <p:nvPr/>
        </p:nvSpPr>
        <p:spPr bwMode="auto">
          <a:xfrm>
            <a:off x="6642100" y="1690297"/>
            <a:ext cx="1844675" cy="915987"/>
          </a:xfrm>
          <a:prstGeom prst="rect">
            <a:avLst/>
          </a:prstGeom>
          <a:noFill/>
          <a:ln w="9525">
            <a:noFill/>
            <a:miter lim="800000"/>
            <a:headEnd/>
            <a:tailEnd/>
          </a:ln>
        </p:spPr>
        <p:txBody>
          <a:bodyPr>
            <a:spAutoFit/>
          </a:bodyPr>
          <a:lstStyle/>
          <a:p>
            <a:pPr algn="l"/>
            <a:r>
              <a:rPr lang="en-US" sz="1800" b="1" dirty="0" err="1">
                <a:latin typeface="Arial" pitchFamily="34" charset="0"/>
              </a:rPr>
              <a:t>Graal</a:t>
            </a:r>
            <a:endParaRPr lang="en-US" sz="1800" b="1" dirty="0">
              <a:latin typeface="Arial" pitchFamily="34" charset="0"/>
            </a:endParaRPr>
          </a:p>
          <a:p>
            <a:pPr algn="l"/>
            <a:r>
              <a:rPr lang="en-US" sz="1800" b="1" dirty="0">
                <a:latin typeface="Arial" pitchFamily="34" charset="0"/>
              </a:rPr>
              <a:t>Brazil</a:t>
            </a:r>
          </a:p>
          <a:p>
            <a:pPr algn="l"/>
            <a:r>
              <a:rPr lang="en-US" sz="1800" b="1" dirty="0">
                <a:latin typeface="Arial" pitchFamily="34" charset="0"/>
              </a:rPr>
              <a:t>Arts Therapist</a:t>
            </a:r>
          </a:p>
        </p:txBody>
      </p:sp>
    </p:spTree>
    <p:extLst>
      <p:ext uri="{BB962C8B-B14F-4D97-AF65-F5344CB8AC3E}">
        <p14:creationId xmlns:p14="http://schemas.microsoft.com/office/powerpoint/2010/main" xmlns="" val="88329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0" hidden="1"/>
          <p:cNvGraphicFramePr>
            <a:graphicFrameLocks noChangeAspect="1"/>
          </p:cNvGraphicFramePr>
          <p:nvPr/>
        </p:nvGraphicFramePr>
        <p:xfrm>
          <a:off x="0" y="0"/>
          <a:ext cx="158750" cy="158750"/>
        </p:xfrm>
        <a:graphic>
          <a:graphicData uri="http://schemas.openxmlformats.org/presentationml/2006/ole">
            <p:oleObj spid="_x0000_s1056" name="think-cell Slide" r:id="rId18" imgW="360" imgH="360" progId="">
              <p:embed/>
            </p:oleObj>
          </a:graphicData>
        </a:graphic>
      </p:graphicFrame>
      <p:sp>
        <p:nvSpPr>
          <p:cNvPr id="13315" name="Rectangle 16"/>
          <p:cNvSpPr>
            <a:spLocks noChangeArrowheads="1"/>
          </p:cNvSpPr>
          <p:nvPr>
            <p:custDataLst>
              <p:tags r:id="rId2"/>
            </p:custDataLst>
          </p:nvPr>
        </p:nvSpPr>
        <p:spPr bwMode="auto">
          <a:xfrm>
            <a:off x="381000" y="1085850"/>
            <a:ext cx="898525" cy="5162550"/>
          </a:xfrm>
          <a:prstGeom prst="rect">
            <a:avLst/>
          </a:prstGeom>
          <a:solidFill>
            <a:srgbClr val="E6E6E6"/>
          </a:solidFill>
          <a:ln w="9525">
            <a:solidFill>
              <a:srgbClr val="808080"/>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2400"/>
          </a:p>
        </p:txBody>
      </p:sp>
      <p:sp>
        <p:nvSpPr>
          <p:cNvPr id="13316" name="AutoShape 5"/>
          <p:cNvSpPr>
            <a:spLocks noChangeArrowheads="1"/>
          </p:cNvSpPr>
          <p:nvPr>
            <p:custDataLst>
              <p:tags r:id="rId3"/>
            </p:custDataLst>
          </p:nvPr>
        </p:nvSpPr>
        <p:spPr bwMode="auto">
          <a:xfrm flipH="1">
            <a:off x="1593850" y="1085850"/>
            <a:ext cx="6673850" cy="1000125"/>
          </a:xfrm>
          <a:prstGeom prst="homePlate">
            <a:avLst>
              <a:gd name="adj" fmla="val 32068"/>
            </a:avLst>
          </a:prstGeom>
          <a:gradFill rotWithShape="1">
            <a:gsLst>
              <a:gs pos="0">
                <a:schemeClr val="bg1"/>
              </a:gs>
              <a:gs pos="100000">
                <a:srgbClr val="D2D2D2"/>
              </a:gs>
            </a:gsLst>
            <a:lin ang="0" scaled="1"/>
          </a:gradFill>
          <a:ln w="9525">
            <a:solidFill>
              <a:srgbClr val="333333"/>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2400"/>
          </a:p>
        </p:txBody>
      </p:sp>
      <p:sp>
        <p:nvSpPr>
          <p:cNvPr id="13317" name="AutoShape 6"/>
          <p:cNvSpPr>
            <a:spLocks noChangeArrowheads="1"/>
          </p:cNvSpPr>
          <p:nvPr>
            <p:custDataLst>
              <p:tags r:id="rId4"/>
            </p:custDataLst>
          </p:nvPr>
        </p:nvSpPr>
        <p:spPr bwMode="auto">
          <a:xfrm flipH="1">
            <a:off x="1593850" y="2125663"/>
            <a:ext cx="6673850" cy="1000125"/>
          </a:xfrm>
          <a:prstGeom prst="homePlate">
            <a:avLst>
              <a:gd name="adj" fmla="val 32068"/>
            </a:avLst>
          </a:prstGeom>
          <a:gradFill rotWithShape="1">
            <a:gsLst>
              <a:gs pos="0">
                <a:schemeClr val="bg1"/>
              </a:gs>
              <a:gs pos="100000">
                <a:srgbClr val="D2D2D2"/>
              </a:gs>
            </a:gsLst>
            <a:lin ang="0" scaled="1"/>
          </a:gradFill>
          <a:ln w="9525">
            <a:solidFill>
              <a:srgbClr val="333333"/>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2400"/>
          </a:p>
        </p:txBody>
      </p:sp>
      <p:sp>
        <p:nvSpPr>
          <p:cNvPr id="13318" name="AutoShape 7"/>
          <p:cNvSpPr>
            <a:spLocks noChangeArrowheads="1"/>
          </p:cNvSpPr>
          <p:nvPr>
            <p:custDataLst>
              <p:tags r:id="rId5"/>
            </p:custDataLst>
          </p:nvPr>
        </p:nvSpPr>
        <p:spPr bwMode="auto">
          <a:xfrm flipH="1">
            <a:off x="1593850" y="3167063"/>
            <a:ext cx="6673850" cy="1000125"/>
          </a:xfrm>
          <a:prstGeom prst="homePlate">
            <a:avLst>
              <a:gd name="adj" fmla="val 32068"/>
            </a:avLst>
          </a:prstGeom>
          <a:gradFill rotWithShape="1">
            <a:gsLst>
              <a:gs pos="0">
                <a:schemeClr val="bg1"/>
              </a:gs>
              <a:gs pos="100000">
                <a:srgbClr val="D2D2D2"/>
              </a:gs>
            </a:gsLst>
            <a:lin ang="0" scaled="1"/>
          </a:gradFill>
          <a:ln w="9525">
            <a:solidFill>
              <a:srgbClr val="333333"/>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2400"/>
          </a:p>
        </p:txBody>
      </p:sp>
      <p:sp>
        <p:nvSpPr>
          <p:cNvPr id="13319" name="AutoShape 8"/>
          <p:cNvSpPr>
            <a:spLocks noChangeArrowheads="1"/>
          </p:cNvSpPr>
          <p:nvPr>
            <p:custDataLst>
              <p:tags r:id="rId6"/>
            </p:custDataLst>
          </p:nvPr>
        </p:nvSpPr>
        <p:spPr bwMode="auto">
          <a:xfrm flipH="1">
            <a:off x="1593850" y="4206875"/>
            <a:ext cx="6673850" cy="1000125"/>
          </a:xfrm>
          <a:prstGeom prst="homePlate">
            <a:avLst>
              <a:gd name="adj" fmla="val 32068"/>
            </a:avLst>
          </a:prstGeom>
          <a:gradFill rotWithShape="1">
            <a:gsLst>
              <a:gs pos="0">
                <a:schemeClr val="bg1"/>
              </a:gs>
              <a:gs pos="100000">
                <a:srgbClr val="D2D2D2"/>
              </a:gs>
            </a:gsLst>
            <a:lin ang="0" scaled="1"/>
          </a:gradFill>
          <a:ln w="9525">
            <a:solidFill>
              <a:srgbClr val="333333"/>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2400"/>
          </a:p>
        </p:txBody>
      </p:sp>
      <p:sp>
        <p:nvSpPr>
          <p:cNvPr id="13320" name="AutoShape 9"/>
          <p:cNvSpPr>
            <a:spLocks noChangeArrowheads="1"/>
          </p:cNvSpPr>
          <p:nvPr>
            <p:custDataLst>
              <p:tags r:id="rId7"/>
            </p:custDataLst>
          </p:nvPr>
        </p:nvSpPr>
        <p:spPr bwMode="auto">
          <a:xfrm flipH="1">
            <a:off x="1593850" y="5248275"/>
            <a:ext cx="6673850" cy="1000125"/>
          </a:xfrm>
          <a:prstGeom prst="homePlate">
            <a:avLst>
              <a:gd name="adj" fmla="val 32068"/>
            </a:avLst>
          </a:prstGeom>
          <a:gradFill rotWithShape="1">
            <a:gsLst>
              <a:gs pos="0">
                <a:schemeClr val="bg1"/>
              </a:gs>
              <a:gs pos="100000">
                <a:srgbClr val="D2D2D2"/>
              </a:gs>
            </a:gsLst>
            <a:lin ang="0" scaled="1"/>
          </a:gradFill>
          <a:ln w="9525">
            <a:solidFill>
              <a:srgbClr val="333333"/>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2400"/>
          </a:p>
        </p:txBody>
      </p:sp>
      <p:sp>
        <p:nvSpPr>
          <p:cNvPr id="13321" name="Title 1"/>
          <p:cNvSpPr>
            <a:spLocks noGrp="1"/>
          </p:cNvSpPr>
          <p:nvPr>
            <p:ph type="title"/>
            <p:custDataLst>
              <p:tags r:id="rId8"/>
            </p:custDataLst>
          </p:nvPr>
        </p:nvSpPr>
        <p:spPr>
          <a:xfrm>
            <a:off x="184150" y="201613"/>
            <a:ext cx="7570788" cy="630237"/>
          </a:xfrm>
        </p:spPr>
        <p:txBody>
          <a:bodyPr/>
          <a:lstStyle/>
          <a:p>
            <a:pPr eaLnBrk="1" hangingPunct="1"/>
            <a:r>
              <a:rPr lang="en-US" altLang="en-US" dirty="0" smtClean="0">
                <a:ea typeface="ＭＳ Ｐゴシック" pitchFamily="34" charset="-128"/>
              </a:rPr>
              <a:t>Our Talent at a Glance</a:t>
            </a:r>
          </a:p>
        </p:txBody>
      </p:sp>
      <p:sp>
        <p:nvSpPr>
          <p:cNvPr id="13322" name="Content Placeholder 2"/>
          <p:cNvSpPr>
            <a:spLocks noGrp="1"/>
          </p:cNvSpPr>
          <p:nvPr>
            <p:ph idx="1"/>
            <p:custDataLst>
              <p:tags r:id="rId9"/>
            </p:custDataLst>
          </p:nvPr>
        </p:nvSpPr>
        <p:spPr>
          <a:xfrm>
            <a:off x="2452688" y="1169988"/>
            <a:ext cx="5105565" cy="837152"/>
          </a:xfrm>
        </p:spPr>
        <p:txBody>
          <a:bodyPr wrap="none" lIns="0" tIns="0" rIns="0" bIns="0">
            <a:spAutoFit/>
          </a:bodyPr>
          <a:lstStyle/>
          <a:p>
            <a:pPr>
              <a:buFont typeface="Arial" pitchFamily="34" charset="0"/>
              <a:buNone/>
            </a:pPr>
            <a:r>
              <a:rPr lang="en-US" altLang="en-US" sz="1600" b="1" dirty="0" smtClean="0">
                <a:ea typeface="ＭＳ Ｐゴシック" pitchFamily="34" charset="-128"/>
              </a:rPr>
              <a:t>Global</a:t>
            </a:r>
          </a:p>
          <a:p>
            <a:pPr>
              <a:buFont typeface="Arial" pitchFamily="34" charset="0"/>
              <a:buNone/>
            </a:pPr>
            <a:r>
              <a:rPr lang="en-US" altLang="en-US" sz="1600" dirty="0" smtClean="0">
                <a:ea typeface="ＭＳ Ｐゴシック" pitchFamily="34" charset="-128"/>
              </a:rPr>
              <a:t>All our candidates have international work experience &amp; </a:t>
            </a:r>
          </a:p>
          <a:p>
            <a:pPr>
              <a:buFont typeface="Arial" pitchFamily="34" charset="0"/>
              <a:buNone/>
            </a:pPr>
            <a:r>
              <a:rPr lang="en-US" altLang="en-US" sz="1600" dirty="0" smtClean="0">
                <a:ea typeface="ＭＳ Ｐゴシック" pitchFamily="34" charset="-128"/>
              </a:rPr>
              <a:t>global professional networks.</a:t>
            </a:r>
          </a:p>
        </p:txBody>
      </p:sp>
      <p:sp>
        <p:nvSpPr>
          <p:cNvPr id="13323" name="Slide Number Placeholder 3"/>
          <p:cNvSpPr>
            <a:spLocks noGrp="1"/>
          </p:cNvSpPr>
          <p:nvPr>
            <p:ph type="sldNum" sz="quarter" idx="10"/>
            <p:custDataLst>
              <p:tags r:id="rId10"/>
            </p:custDataLst>
          </p:nvPr>
        </p:nvSpPr>
        <p:spPr bwMode="auto">
          <a:xfrm>
            <a:off x="5486400" y="6356350"/>
            <a:ext cx="3352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fld id="{BC4367B5-DA50-4C17-A61A-5DCE2430D6B2}" type="slidenum">
              <a:rPr lang="en-US" altLang="en-US" sz="1600" smtClean="0">
                <a:solidFill>
                  <a:srgbClr val="F37021"/>
                </a:solidFill>
              </a:rPr>
              <a:pPr eaLnBrk="1" hangingPunct="1">
                <a:spcBef>
                  <a:spcPct val="0"/>
                </a:spcBef>
                <a:buFontTx/>
                <a:buNone/>
              </a:pPr>
              <a:t>4</a:t>
            </a:fld>
            <a:endParaRPr lang="en-US" altLang="en-US" sz="1600" smtClean="0">
              <a:solidFill>
                <a:srgbClr val="F37021"/>
              </a:solidFill>
            </a:endParaRPr>
          </a:p>
        </p:txBody>
      </p:sp>
      <p:sp>
        <p:nvSpPr>
          <p:cNvPr id="13324" name="Content Placeholder 2"/>
          <p:cNvSpPr>
            <a:spLocks/>
          </p:cNvSpPr>
          <p:nvPr>
            <p:custDataLst>
              <p:tags r:id="rId11"/>
            </p:custDataLst>
          </p:nvPr>
        </p:nvSpPr>
        <p:spPr bwMode="auto">
          <a:xfrm>
            <a:off x="2452688" y="2209800"/>
            <a:ext cx="44386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buFont typeface="Arial" pitchFamily="34" charset="0"/>
              <a:buNone/>
            </a:pPr>
            <a:r>
              <a:rPr lang="en-US" altLang="en-US" sz="1600" b="1" dirty="0" smtClean="0"/>
              <a:t>Work Authorized</a:t>
            </a:r>
            <a:endParaRPr lang="en-US" altLang="en-US" sz="1600" b="1" dirty="0"/>
          </a:p>
          <a:p>
            <a:pPr>
              <a:buFont typeface="Arial" pitchFamily="34" charset="0"/>
              <a:buNone/>
            </a:pPr>
            <a:r>
              <a:rPr lang="en-US" altLang="en-US" sz="1600" dirty="0"/>
              <a:t>Have full legal authorization to work in the U.S. </a:t>
            </a:r>
          </a:p>
          <a:p>
            <a:pPr>
              <a:buFont typeface="Arial" pitchFamily="34" charset="0"/>
              <a:buNone/>
            </a:pPr>
            <a:r>
              <a:rPr lang="en-US" altLang="en-US" sz="1600" dirty="0"/>
              <a:t>No need for employment or visa </a:t>
            </a:r>
            <a:r>
              <a:rPr lang="en-US" altLang="en-US" sz="1600" dirty="0" smtClean="0"/>
              <a:t>sponsorship.</a:t>
            </a:r>
            <a:endParaRPr lang="en-US" altLang="en-US" sz="1600" dirty="0"/>
          </a:p>
        </p:txBody>
      </p:sp>
      <p:sp>
        <p:nvSpPr>
          <p:cNvPr id="13325" name="Content Placeholder 2"/>
          <p:cNvSpPr>
            <a:spLocks/>
          </p:cNvSpPr>
          <p:nvPr>
            <p:custDataLst>
              <p:tags r:id="rId12"/>
            </p:custDataLst>
          </p:nvPr>
        </p:nvSpPr>
        <p:spPr bwMode="auto">
          <a:xfrm>
            <a:off x="2452688" y="3251200"/>
            <a:ext cx="44386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buFont typeface="Arial" pitchFamily="34" charset="0"/>
              <a:buNone/>
            </a:pPr>
            <a:r>
              <a:rPr lang="en-US" altLang="en-US" sz="1600" b="1" dirty="0"/>
              <a:t>Industry Specialized</a:t>
            </a:r>
          </a:p>
          <a:p>
            <a:pPr>
              <a:buFont typeface="Arial" pitchFamily="34" charset="0"/>
              <a:buNone/>
            </a:pPr>
            <a:r>
              <a:rPr lang="en-US" altLang="en-US" sz="1600" dirty="0"/>
              <a:t>Average of seven years experience; </a:t>
            </a:r>
          </a:p>
          <a:p>
            <a:pPr>
              <a:buFont typeface="Arial" pitchFamily="34" charset="0"/>
              <a:buNone/>
            </a:pPr>
            <a:r>
              <a:rPr lang="en-US" altLang="en-US" sz="1600" dirty="0"/>
              <a:t>more than 50% have management </a:t>
            </a:r>
            <a:r>
              <a:rPr lang="en-US" altLang="en-US" sz="1600" dirty="0" smtClean="0"/>
              <a:t>experience.</a:t>
            </a:r>
            <a:endParaRPr lang="en-US" altLang="en-US" sz="1600" dirty="0"/>
          </a:p>
        </p:txBody>
      </p:sp>
      <p:sp>
        <p:nvSpPr>
          <p:cNvPr id="13326" name="Content Placeholder 2"/>
          <p:cNvSpPr>
            <a:spLocks/>
          </p:cNvSpPr>
          <p:nvPr>
            <p:custDataLst>
              <p:tags r:id="rId13"/>
            </p:custDataLst>
          </p:nvPr>
        </p:nvSpPr>
        <p:spPr bwMode="auto">
          <a:xfrm>
            <a:off x="2435225" y="5332413"/>
            <a:ext cx="38068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buFont typeface="Arial" pitchFamily="34" charset="0"/>
              <a:buNone/>
            </a:pPr>
            <a:r>
              <a:rPr lang="en-US" altLang="en-US" sz="1600" b="1" dirty="0"/>
              <a:t>Educated</a:t>
            </a:r>
          </a:p>
          <a:p>
            <a:pPr>
              <a:buFont typeface="Arial" pitchFamily="34" charset="0"/>
              <a:buNone/>
            </a:pPr>
            <a:r>
              <a:rPr lang="en-US" altLang="en-US" sz="1600" dirty="0"/>
              <a:t>100% completed a BA/BS (or equivalent); </a:t>
            </a:r>
          </a:p>
          <a:p>
            <a:pPr>
              <a:buFont typeface="Arial" pitchFamily="34" charset="0"/>
              <a:buNone/>
            </a:pPr>
            <a:r>
              <a:rPr lang="en-US" altLang="en-US" sz="1600" dirty="0"/>
              <a:t>50% have A Master’s </a:t>
            </a:r>
            <a:r>
              <a:rPr lang="en-US" altLang="en-US" sz="1600" dirty="0" smtClean="0"/>
              <a:t>degree.</a:t>
            </a:r>
            <a:endParaRPr lang="en-US" altLang="en-US" sz="1600" dirty="0"/>
          </a:p>
        </p:txBody>
      </p:sp>
      <p:sp>
        <p:nvSpPr>
          <p:cNvPr id="13327" name="Content Placeholder 2"/>
          <p:cNvSpPr>
            <a:spLocks/>
          </p:cNvSpPr>
          <p:nvPr>
            <p:custDataLst>
              <p:tags r:id="rId14"/>
            </p:custDataLst>
          </p:nvPr>
        </p:nvSpPr>
        <p:spPr bwMode="auto">
          <a:xfrm>
            <a:off x="2435225" y="4291013"/>
            <a:ext cx="53927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buFont typeface="Arial" pitchFamily="34" charset="0"/>
              <a:buNone/>
            </a:pPr>
            <a:r>
              <a:rPr lang="en-US" altLang="en-US" sz="1600" b="1" dirty="0"/>
              <a:t>Diverse</a:t>
            </a:r>
          </a:p>
          <a:p>
            <a:pPr>
              <a:buFont typeface="Arial" pitchFamily="34" charset="0"/>
              <a:buNone/>
            </a:pPr>
            <a:r>
              <a:rPr lang="en-US" altLang="en-US" sz="1600" dirty="0"/>
              <a:t>Are bilingual, speaking English and their native language(s) </a:t>
            </a:r>
          </a:p>
          <a:p>
            <a:pPr>
              <a:buFont typeface="Arial" pitchFamily="34" charset="0"/>
              <a:buNone/>
            </a:pPr>
            <a:r>
              <a:rPr lang="en-US" altLang="en-US" sz="1600" dirty="0"/>
              <a:t>and represent more than 94 </a:t>
            </a:r>
            <a:r>
              <a:rPr lang="en-US" altLang="en-US" sz="1600" dirty="0" smtClean="0"/>
              <a:t>countries.</a:t>
            </a:r>
            <a:endParaRPr lang="en-US" altLang="en-US" sz="1600" dirty="0"/>
          </a:p>
        </p:txBody>
      </p:sp>
      <p:sp>
        <p:nvSpPr>
          <p:cNvPr id="13328" name="Title 1"/>
          <p:cNvSpPr>
            <a:spLocks/>
          </p:cNvSpPr>
          <p:nvPr>
            <p:custDataLst>
              <p:tags r:id="rId15"/>
            </p:custDataLst>
          </p:nvPr>
        </p:nvSpPr>
        <p:spPr bwMode="auto">
          <a:xfrm rot="-5400000">
            <a:off x="-1309687" y="3408363"/>
            <a:ext cx="413861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en-US" altLang="en-US" sz="2800" b="1">
                <a:solidFill>
                  <a:srgbClr val="F37021"/>
                </a:solidFill>
              </a:rPr>
              <a:t>Upwardly Global Talent</a:t>
            </a:r>
          </a:p>
        </p:txBody>
      </p:sp>
    </p:spTree>
    <p:extLst>
      <p:ext uri="{BB962C8B-B14F-4D97-AF65-F5344CB8AC3E}">
        <p14:creationId xmlns:p14="http://schemas.microsoft.com/office/powerpoint/2010/main" xmlns="" val="736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Career Re-entry</a:t>
            </a:r>
            <a:endParaRPr lang="en-US" dirty="0"/>
          </a:p>
        </p:txBody>
      </p:sp>
      <p:sp>
        <p:nvSpPr>
          <p:cNvPr id="3" name="Content Placeholder 2"/>
          <p:cNvSpPr>
            <a:spLocks noGrp="1"/>
          </p:cNvSpPr>
          <p:nvPr>
            <p:ph idx="1"/>
          </p:nvPr>
        </p:nvSpPr>
        <p:spPr>
          <a:xfrm>
            <a:off x="340823" y="978658"/>
            <a:ext cx="8503920" cy="5709567"/>
          </a:xfrm>
        </p:spPr>
        <p:txBody>
          <a:bodyPr/>
          <a:lstStyle/>
          <a:p>
            <a:pPr marL="0" indent="0">
              <a:buNone/>
            </a:pPr>
            <a:r>
              <a:rPr lang="en-US" sz="2000" b="1" dirty="0" smtClean="0"/>
              <a:t>Social &amp; Financial</a:t>
            </a:r>
          </a:p>
          <a:p>
            <a:r>
              <a:rPr lang="en-US" sz="2000" dirty="0"/>
              <a:t>Unfamiliarity </a:t>
            </a:r>
            <a:r>
              <a:rPr lang="en-US" sz="2000" dirty="0" smtClean="0"/>
              <a:t>with U.S</a:t>
            </a:r>
            <a:r>
              <a:rPr lang="en-US" sz="2000" dirty="0"/>
              <a:t>. job search </a:t>
            </a:r>
            <a:r>
              <a:rPr lang="en-US" sz="2000" dirty="0" smtClean="0"/>
              <a:t>processes </a:t>
            </a:r>
            <a:r>
              <a:rPr lang="en-US" sz="2000" dirty="0"/>
              <a:t>and cultural </a:t>
            </a:r>
            <a:r>
              <a:rPr lang="en-US" sz="2000" dirty="0" smtClean="0"/>
              <a:t>norms.</a:t>
            </a:r>
            <a:endParaRPr lang="en-US" sz="2000" dirty="0"/>
          </a:p>
          <a:p>
            <a:r>
              <a:rPr lang="en-US" sz="2000" dirty="0" smtClean="0"/>
              <a:t>Lack of U.S. professional and social networks.</a:t>
            </a:r>
          </a:p>
          <a:p>
            <a:r>
              <a:rPr lang="en-US" sz="2000" dirty="0" smtClean="0"/>
              <a:t>Targeting wrong positions and/or employers.</a:t>
            </a:r>
          </a:p>
          <a:p>
            <a:r>
              <a:rPr lang="en-US" sz="2000" dirty="0" smtClean="0"/>
              <a:t>Immediate financial needs complicate long-term planning.</a:t>
            </a:r>
          </a:p>
          <a:p>
            <a:pPr marL="0" indent="0">
              <a:buNone/>
            </a:pPr>
            <a:r>
              <a:rPr lang="en-US" sz="2000" dirty="0" smtClean="0"/>
              <a:t/>
            </a:r>
            <a:br>
              <a:rPr lang="en-US" sz="2000" dirty="0" smtClean="0"/>
            </a:br>
            <a:r>
              <a:rPr lang="en-US" sz="2000" b="1" dirty="0" smtClean="0"/>
              <a:t>Employer</a:t>
            </a:r>
          </a:p>
          <a:p>
            <a:r>
              <a:rPr lang="en-US" sz="2000" dirty="0" smtClean="0"/>
              <a:t>Prefer local work experience; fear hires will be expensive and time consuming to acculturate, check international references, etc.</a:t>
            </a:r>
          </a:p>
          <a:p>
            <a:r>
              <a:rPr lang="en-US" sz="2000" dirty="0" smtClean="0"/>
              <a:t>Academic </a:t>
            </a:r>
            <a:r>
              <a:rPr lang="en-US" sz="2000" dirty="0"/>
              <a:t>credentials and professional skills/experience are not </a:t>
            </a:r>
            <a:r>
              <a:rPr lang="en-US" sz="2000" dirty="0" smtClean="0"/>
              <a:t>recognized.</a:t>
            </a:r>
            <a:endParaRPr lang="en-US" sz="2000" dirty="0"/>
          </a:p>
          <a:p>
            <a:r>
              <a:rPr lang="en-US" sz="2000" dirty="0" smtClean="0"/>
              <a:t>Misconceptions about sponsorship &amp; English proficiency. </a:t>
            </a:r>
            <a:endParaRPr lang="en-US" sz="2000" dirty="0"/>
          </a:p>
          <a:p>
            <a:pPr marL="0" indent="0">
              <a:buNone/>
            </a:pPr>
            <a:endParaRPr lang="en-US" sz="2000" dirty="0" smtClean="0"/>
          </a:p>
          <a:p>
            <a:pPr marL="0" indent="0">
              <a:buNone/>
            </a:pPr>
            <a:r>
              <a:rPr lang="en-US" sz="2000" b="1" dirty="0" smtClean="0"/>
              <a:t>Technical</a:t>
            </a:r>
          </a:p>
          <a:p>
            <a:r>
              <a:rPr lang="en-US" sz="2000" dirty="0" smtClean="0"/>
              <a:t>Relicensing and certification (complicated, costly, &amp; time consuming).</a:t>
            </a:r>
          </a:p>
          <a:p>
            <a:r>
              <a:rPr lang="en-US" sz="2000" dirty="0" smtClean="0"/>
              <a:t>Language skills may need to improve depending on field.</a:t>
            </a:r>
          </a:p>
          <a:p>
            <a:endParaRPr lang="en-US" sz="1400" dirty="0" smtClean="0"/>
          </a:p>
          <a:p>
            <a:pPr lvl="1"/>
            <a:endParaRPr lang="en-US" dirty="0" smtClean="0"/>
          </a:p>
          <a:p>
            <a:pPr>
              <a:spcBef>
                <a:spcPts val="0"/>
              </a:spcBef>
              <a:defRPr/>
            </a:pPr>
            <a:endParaRPr lang="en-US" sz="1050" dirty="0" smtClean="0"/>
          </a:p>
          <a:p>
            <a:pPr lvl="1"/>
            <a:endParaRPr lang="en-US" dirty="0"/>
          </a:p>
        </p:txBody>
      </p:sp>
      <p:sp>
        <p:nvSpPr>
          <p:cNvPr id="4" name="Slide Number Placeholder 3"/>
          <p:cNvSpPr>
            <a:spLocks noGrp="1"/>
          </p:cNvSpPr>
          <p:nvPr>
            <p:ph type="sldNum" sz="quarter" idx="10"/>
          </p:nvPr>
        </p:nvSpPr>
        <p:spPr/>
        <p:txBody>
          <a:bodyPr/>
          <a:lstStyle/>
          <a:p>
            <a:pPr>
              <a:defRPr/>
            </a:pPr>
            <a:fld id="{226562E5-EB24-4783-B357-2C66B5626488}" type="slidenum">
              <a:rPr lang="en-US" smtClean="0"/>
              <a:pPr>
                <a:defRPr/>
              </a:pPr>
              <a:t>5</a:t>
            </a:fld>
            <a:endParaRPr lang="en-US" dirty="0"/>
          </a:p>
        </p:txBody>
      </p:sp>
    </p:spTree>
    <p:extLst>
      <p:ext uri="{BB962C8B-B14F-4D97-AF65-F5344CB8AC3E}">
        <p14:creationId xmlns:p14="http://schemas.microsoft.com/office/powerpoint/2010/main" xmlns="" val="343026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84068" y="201168"/>
            <a:ext cx="7570520" cy="630936"/>
          </a:xfrm>
        </p:spPr>
        <p:txBody>
          <a:bodyPr/>
          <a:lstStyle/>
          <a:p>
            <a:r>
              <a:rPr lang="en-US" dirty="0" smtClean="0"/>
              <a:t>Filling the U.S. Skills Gap</a:t>
            </a:r>
            <a:endParaRPr lang="en-US" dirty="0"/>
          </a:p>
        </p:txBody>
      </p:sp>
      <p:pic>
        <p:nvPicPr>
          <p:cNvPr id="10" name="Picture 2" descr="C:\Users\Marjan\Documents\Local Cloud\Shared\All Offices\Marketing Communications\2012 Marketing Team\Newsletters\January 2012\AS Edit\STEM infographic.jpg"/>
          <p:cNvPicPr>
            <a:picLocks noChangeAspect="1" noChangeArrowheads="1"/>
          </p:cNvPicPr>
          <p:nvPr/>
        </p:nvPicPr>
        <p:blipFill>
          <a:blip r:embed="rId3"/>
          <a:srcRect l="5694" t="11132" r="5113" b="58341"/>
          <a:stretch>
            <a:fillRect/>
          </a:stretch>
        </p:blipFill>
        <p:spPr bwMode="auto">
          <a:xfrm>
            <a:off x="0" y="1104900"/>
            <a:ext cx="9096916" cy="5276850"/>
          </a:xfrm>
          <a:prstGeom prst="rect">
            <a:avLst/>
          </a:prstGeom>
          <a:noFill/>
        </p:spPr>
      </p:pic>
    </p:spTree>
    <p:extLst>
      <p:ext uri="{BB962C8B-B14F-4D97-AF65-F5344CB8AC3E}">
        <p14:creationId xmlns:p14="http://schemas.microsoft.com/office/powerpoint/2010/main" xmlns="" val="329643333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4150" y="201613"/>
            <a:ext cx="7570788" cy="630237"/>
          </a:xfrm>
        </p:spPr>
        <p:txBody>
          <a:bodyPr/>
          <a:lstStyle/>
          <a:p>
            <a:r>
              <a:rPr lang="en-US" altLang="en-US" dirty="0" smtClean="0">
                <a:ea typeface="ＭＳ Ｐゴシック" pitchFamily="34" charset="-128"/>
              </a:rPr>
              <a:t>Upwardly </a:t>
            </a:r>
            <a:r>
              <a:rPr lang="en-US" altLang="en-US" dirty="0" err="1" smtClean="0">
                <a:ea typeface="ＭＳ Ｐゴシック" pitchFamily="34" charset="-128"/>
              </a:rPr>
              <a:t>Global’s</a:t>
            </a:r>
            <a:r>
              <a:rPr lang="en-US" altLang="en-US" dirty="0" smtClean="0">
                <a:ea typeface="ＭＳ Ｐゴシック" pitchFamily="34" charset="-128"/>
              </a:rPr>
              <a:t> Approach</a:t>
            </a:r>
          </a:p>
        </p:txBody>
      </p:sp>
      <p:sp>
        <p:nvSpPr>
          <p:cNvPr id="18" name="TextBox 17"/>
          <p:cNvSpPr txBox="1"/>
          <p:nvPr/>
        </p:nvSpPr>
        <p:spPr>
          <a:xfrm>
            <a:off x="1828800" y="3009203"/>
            <a:ext cx="4876800" cy="461665"/>
          </a:xfrm>
          <a:prstGeom prst="rect">
            <a:avLst/>
          </a:prstGeom>
          <a:noFill/>
          <a:effectLst>
            <a:glow rad="101600">
              <a:schemeClr val="bg1">
                <a:alpha val="75000"/>
              </a:schemeClr>
            </a:glow>
            <a:innerShdw blurRad="63500" dist="152400" dir="1680000">
              <a:schemeClr val="bg1">
                <a:alpha val="50000"/>
              </a:schemeClr>
            </a:innerShdw>
          </a:effec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defRPr/>
            </a:pPr>
            <a:endParaRPr lang="en-US" sz="2300" b="1" dirty="0" smtClean="0">
              <a:solidFill>
                <a:srgbClr val="FFCC66"/>
              </a:solidFill>
              <a:effectLst>
                <a:outerShdw blurRad="38100" dist="38100" dir="2700000" algn="tl">
                  <a:srgbClr val="C0C0C0"/>
                </a:outerShdw>
              </a:effectLst>
              <a:ea typeface="ヒラギノ角ゴ Pro W3" charset="-128"/>
            </a:endParaRPr>
          </a:p>
        </p:txBody>
      </p:sp>
      <p:graphicFrame>
        <p:nvGraphicFramePr>
          <p:cNvPr id="19" name="Diagram 18"/>
          <p:cNvGraphicFramePr/>
          <p:nvPr>
            <p:extLst/>
          </p:nvPr>
        </p:nvGraphicFramePr>
        <p:xfrm>
          <a:off x="0" y="974785"/>
          <a:ext cx="9124950" cy="553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ounded Rectangle 3"/>
          <p:cNvSpPr>
            <a:spLocks noChangeArrowheads="1"/>
          </p:cNvSpPr>
          <p:nvPr/>
        </p:nvSpPr>
        <p:spPr bwMode="auto">
          <a:xfrm>
            <a:off x="3590925" y="3240088"/>
            <a:ext cx="1885950" cy="1027112"/>
          </a:xfrm>
          <a:prstGeom prst="ellipse">
            <a:avLst/>
          </a:prstGeom>
          <a:solidFill>
            <a:schemeClr val="tx1">
              <a:lumMod val="85000"/>
              <a:lumOff val="15000"/>
            </a:schemeClr>
          </a:solidFill>
          <a:ln w="9525" algn="ctr">
            <a:solidFill>
              <a:schemeClr val="bg2"/>
            </a:solidFill>
            <a:round/>
            <a:headEnd/>
            <a:tailEnd/>
          </a:ln>
        </p:spPr>
        <p:txBody>
          <a:bodyPr lIns="45720" rIns="45720" anchor="ctr"/>
          <a:lstStyle/>
          <a:p>
            <a:pPr algn="ctr">
              <a:defRPr/>
            </a:pPr>
            <a:r>
              <a:rPr lang="en-US" sz="1600" b="1" dirty="0">
                <a:solidFill>
                  <a:schemeClr val="bg1"/>
                </a:solidFill>
                <a:latin typeface="Arial" charset="0"/>
              </a:rPr>
              <a:t>Social &amp; Economic </a:t>
            </a:r>
            <a:r>
              <a:rPr lang="en-US" b="1" dirty="0">
                <a:solidFill>
                  <a:schemeClr val="bg1"/>
                </a:solidFill>
                <a:latin typeface="Arial" charset="0"/>
              </a:rPr>
              <a:t>Impact</a:t>
            </a:r>
          </a:p>
        </p:txBody>
      </p:sp>
      <p:sp>
        <p:nvSpPr>
          <p:cNvPr id="23" name="Up Arrow 16"/>
          <p:cNvSpPr>
            <a:spLocks noChangeArrowheads="1"/>
          </p:cNvSpPr>
          <p:nvPr/>
        </p:nvSpPr>
        <p:spPr bwMode="auto">
          <a:xfrm rot="10800000">
            <a:off x="4332288" y="2743200"/>
            <a:ext cx="381000" cy="496888"/>
          </a:xfrm>
          <a:prstGeom prst="upArrow">
            <a:avLst>
              <a:gd name="adj1" fmla="val 50000"/>
              <a:gd name="adj2" fmla="val 50005"/>
            </a:avLst>
          </a:prstGeom>
          <a:solidFill>
            <a:schemeClr val="bg1">
              <a:lumMod val="75000"/>
            </a:schemeClr>
          </a:solidFill>
          <a:ln>
            <a:noFill/>
          </a:ln>
          <a:extLst/>
        </p:spPr>
        <p:txBody>
          <a:bodyPr wrap="none" anchor="ctr"/>
          <a:lstStyle/>
          <a:p>
            <a:pPr algn="ctr">
              <a:defRPr/>
            </a:pPr>
            <a:endParaRPr lang="en-US" dirty="0">
              <a:latin typeface="Arial" charset="0"/>
            </a:endParaRPr>
          </a:p>
        </p:txBody>
      </p:sp>
      <p:sp>
        <p:nvSpPr>
          <p:cNvPr id="21" name="Up Arrow 4"/>
          <p:cNvSpPr>
            <a:spLocks noChangeArrowheads="1"/>
          </p:cNvSpPr>
          <p:nvPr/>
        </p:nvSpPr>
        <p:spPr bwMode="auto">
          <a:xfrm rot="3037011">
            <a:off x="3432175" y="4195763"/>
            <a:ext cx="381000" cy="533400"/>
          </a:xfrm>
          <a:prstGeom prst="upArrow">
            <a:avLst>
              <a:gd name="adj1" fmla="val 50000"/>
              <a:gd name="adj2" fmla="val 49998"/>
            </a:avLst>
          </a:prstGeom>
          <a:solidFill>
            <a:schemeClr val="bg1">
              <a:lumMod val="75000"/>
            </a:schemeClr>
          </a:solidFill>
          <a:ln>
            <a:noFill/>
          </a:ln>
          <a:extLst/>
        </p:spPr>
        <p:txBody>
          <a:bodyPr wrap="none" anchor="ctr"/>
          <a:lstStyle/>
          <a:p>
            <a:pPr algn="ctr">
              <a:defRPr/>
            </a:pPr>
            <a:endParaRPr lang="en-US" dirty="0">
              <a:latin typeface="Arial" charset="0"/>
            </a:endParaRPr>
          </a:p>
        </p:txBody>
      </p:sp>
      <p:sp>
        <p:nvSpPr>
          <p:cNvPr id="22" name="Up Arrow 15"/>
          <p:cNvSpPr>
            <a:spLocks noChangeArrowheads="1"/>
          </p:cNvSpPr>
          <p:nvPr/>
        </p:nvSpPr>
        <p:spPr bwMode="auto">
          <a:xfrm rot="18540000">
            <a:off x="5205413" y="4192588"/>
            <a:ext cx="381000" cy="533400"/>
          </a:xfrm>
          <a:prstGeom prst="upArrow">
            <a:avLst>
              <a:gd name="adj1" fmla="val 50000"/>
              <a:gd name="adj2" fmla="val 49998"/>
            </a:avLst>
          </a:prstGeom>
          <a:solidFill>
            <a:schemeClr val="bg1">
              <a:lumMod val="75000"/>
            </a:schemeClr>
          </a:solidFill>
          <a:ln>
            <a:noFill/>
          </a:ln>
          <a:extLst/>
        </p:spPr>
        <p:txBody>
          <a:bodyPr wrap="none" anchor="ctr"/>
          <a:lstStyle/>
          <a:p>
            <a:pPr algn="ctr">
              <a:defRPr/>
            </a:pPr>
            <a:endParaRPr lang="en-US" dirty="0">
              <a:latin typeface="Arial" charset="0"/>
            </a:endParaRPr>
          </a:p>
        </p:txBody>
      </p:sp>
      <p:grpSp>
        <p:nvGrpSpPr>
          <p:cNvPr id="2" name="Group 34"/>
          <p:cNvGrpSpPr/>
          <p:nvPr/>
        </p:nvGrpSpPr>
        <p:grpSpPr>
          <a:xfrm>
            <a:off x="-56884" y="5097386"/>
            <a:ext cx="1885684" cy="1586541"/>
            <a:chOff x="184068" y="5186799"/>
            <a:chExt cx="1388853" cy="1169551"/>
          </a:xfrm>
          <a:scene3d>
            <a:camera prst="isometricOffAxis1Right"/>
            <a:lightRig rig="threePt" dir="t"/>
          </a:scene3d>
        </p:grpSpPr>
        <p:sp>
          <p:nvSpPr>
            <p:cNvPr id="29" name="TextBox 28"/>
            <p:cNvSpPr txBox="1"/>
            <p:nvPr/>
          </p:nvSpPr>
          <p:spPr>
            <a:xfrm>
              <a:off x="184068" y="5186799"/>
              <a:ext cx="1388853" cy="1169551"/>
            </a:xfrm>
            <a:prstGeom prst="rect">
              <a:avLst/>
            </a:prstGeom>
            <a:noFill/>
            <a:ln>
              <a:solidFill>
                <a:schemeClr val="bg1"/>
              </a:solidFill>
            </a:ln>
          </p:spPr>
          <p:txBody>
            <a:bodyPr>
              <a:spAutoFit/>
            </a:bodyPr>
            <a:lstStyle/>
            <a:p>
              <a:pPr marL="171450" indent="-171450">
                <a:spcAft>
                  <a:spcPts val="0"/>
                </a:spcAft>
                <a:buFont typeface="Arial" pitchFamily="34" charset="0"/>
                <a:buChar char="•"/>
                <a:defRPr/>
              </a:pPr>
              <a:r>
                <a:rPr lang="en-US" sz="1400" dirty="0">
                  <a:latin typeface="Arial" charset="0"/>
                </a:rPr>
                <a:t>Candidate Referrals</a:t>
              </a:r>
              <a:endParaRPr lang="en-US" sz="700" dirty="0">
                <a:latin typeface="Arial" charset="0"/>
              </a:endParaRPr>
            </a:p>
            <a:p>
              <a:pPr marL="171450" indent="-171450">
                <a:spcAft>
                  <a:spcPts val="0"/>
                </a:spcAft>
                <a:buFont typeface="Arial" pitchFamily="34" charset="0"/>
                <a:buChar char="•"/>
                <a:defRPr/>
              </a:pPr>
              <a:r>
                <a:rPr lang="en-US" sz="1400" dirty="0">
                  <a:latin typeface="Arial" charset="0"/>
                </a:rPr>
                <a:t>Volunteering</a:t>
              </a:r>
            </a:p>
            <a:p>
              <a:pPr marL="171450" indent="-171450">
                <a:spcAft>
                  <a:spcPts val="0"/>
                </a:spcAft>
                <a:buFont typeface="Arial" pitchFamily="34" charset="0"/>
                <a:buChar char="•"/>
                <a:defRPr/>
              </a:pPr>
              <a:r>
                <a:rPr lang="en-US" sz="1400" dirty="0">
                  <a:latin typeface="Arial" charset="0"/>
                </a:rPr>
                <a:t>Education</a:t>
              </a:r>
            </a:p>
            <a:p>
              <a:pPr marL="171450" indent="-171450">
                <a:defRPr/>
              </a:pPr>
              <a:endParaRPr lang="en-US" sz="1400" dirty="0">
                <a:latin typeface="Arial" charset="0"/>
              </a:endParaRPr>
            </a:p>
          </p:txBody>
        </p:sp>
        <p:sp>
          <p:nvSpPr>
            <p:cNvPr id="33" name="Rounded Rectangle 32"/>
            <p:cNvSpPr/>
            <p:nvPr/>
          </p:nvSpPr>
          <p:spPr>
            <a:xfrm>
              <a:off x="184068" y="5186799"/>
              <a:ext cx="1388853" cy="983688"/>
            </a:xfrm>
            <a:prstGeom prst="round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grpSp>
        <p:nvGrpSpPr>
          <p:cNvPr id="3" name="Group 36"/>
          <p:cNvGrpSpPr/>
          <p:nvPr/>
        </p:nvGrpSpPr>
        <p:grpSpPr>
          <a:xfrm>
            <a:off x="7342980" y="5097385"/>
            <a:ext cx="1801019" cy="1334411"/>
            <a:chOff x="7323826" y="4944097"/>
            <a:chExt cx="1801124" cy="986421"/>
          </a:xfrm>
          <a:scene3d>
            <a:camera prst="isometricOffAxis2Left"/>
            <a:lightRig rig="threePt" dir="t"/>
          </a:scene3d>
        </p:grpSpPr>
        <p:sp>
          <p:nvSpPr>
            <p:cNvPr id="27" name="TextBox 26"/>
            <p:cNvSpPr txBox="1"/>
            <p:nvPr/>
          </p:nvSpPr>
          <p:spPr>
            <a:xfrm>
              <a:off x="7323826" y="4976411"/>
              <a:ext cx="1801124" cy="534391"/>
            </a:xfrm>
            <a:prstGeom prst="rect">
              <a:avLst/>
            </a:prstGeom>
            <a:noFill/>
          </p:spPr>
          <p:txBody>
            <a:bodyPr>
              <a:spAutoFit/>
            </a:bodyPr>
            <a:lstStyle/>
            <a:p>
              <a:pPr marL="171450" indent="-171450">
                <a:buFont typeface="Arial" pitchFamily="34" charset="0"/>
                <a:buChar char="•"/>
                <a:defRPr/>
              </a:pPr>
              <a:r>
                <a:rPr lang="en-US" sz="1400" dirty="0">
                  <a:latin typeface="Arial" charset="0"/>
                </a:rPr>
                <a:t>Mentors</a:t>
              </a:r>
            </a:p>
            <a:p>
              <a:pPr marL="171450" indent="-171450">
                <a:buFont typeface="Arial" pitchFamily="34" charset="0"/>
                <a:buChar char="•"/>
                <a:defRPr/>
              </a:pPr>
              <a:r>
                <a:rPr lang="en-US" sz="1400" dirty="0">
                  <a:latin typeface="Arial" charset="0"/>
                </a:rPr>
                <a:t>Mock Interviewers</a:t>
              </a:r>
            </a:p>
            <a:p>
              <a:pPr marL="171450" indent="-171450">
                <a:buFont typeface="Arial" pitchFamily="34" charset="0"/>
                <a:buChar char="•"/>
                <a:defRPr/>
              </a:pPr>
              <a:r>
                <a:rPr lang="en-US" sz="1400" dirty="0" smtClean="0">
                  <a:latin typeface="Arial" charset="0"/>
                </a:rPr>
                <a:t>Industry experts</a:t>
              </a:r>
            </a:p>
            <a:p>
              <a:pPr marL="171450" indent="-171450">
                <a:buFont typeface="Arial" pitchFamily="34" charset="0"/>
                <a:buChar char="•"/>
                <a:defRPr/>
              </a:pPr>
              <a:r>
                <a:rPr lang="en-US" sz="1400" dirty="0" smtClean="0">
                  <a:latin typeface="Arial" charset="0"/>
                </a:rPr>
                <a:t>Connectors </a:t>
              </a:r>
              <a:endParaRPr lang="en-US" sz="1400" dirty="0">
                <a:latin typeface="Arial" charset="0"/>
              </a:endParaRPr>
            </a:p>
          </p:txBody>
        </p:sp>
        <p:sp>
          <p:nvSpPr>
            <p:cNvPr id="36" name="Rounded Rectangle 35"/>
            <p:cNvSpPr/>
            <p:nvPr/>
          </p:nvSpPr>
          <p:spPr>
            <a:xfrm>
              <a:off x="7323826" y="4944097"/>
              <a:ext cx="1801123" cy="986421"/>
            </a:xfrm>
            <a:prstGeom prst="roundRect">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grpSp>
        <p:nvGrpSpPr>
          <p:cNvPr id="4" name="Group 39"/>
          <p:cNvGrpSpPr>
            <a:grpSpLocks/>
          </p:cNvGrpSpPr>
          <p:nvPr/>
        </p:nvGrpSpPr>
        <p:grpSpPr bwMode="auto">
          <a:xfrm>
            <a:off x="6215063" y="974725"/>
            <a:ext cx="2255837" cy="1384300"/>
            <a:chOff x="6430880" y="1173192"/>
            <a:chExt cx="2255920" cy="1384995"/>
          </a:xfrm>
        </p:grpSpPr>
        <p:sp>
          <p:nvSpPr>
            <p:cNvPr id="11286" name="TextBox 24"/>
            <p:cNvSpPr txBox="1">
              <a:spLocks noChangeArrowheads="1"/>
            </p:cNvSpPr>
            <p:nvPr/>
          </p:nvSpPr>
          <p:spPr bwMode="auto">
            <a:xfrm>
              <a:off x="6430880" y="1173192"/>
              <a:ext cx="225592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628650" indent="-1714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pPr>
              <a:r>
                <a:rPr lang="en-US" altLang="en-US" sz="1400" dirty="0"/>
                <a:t>Training:</a:t>
              </a:r>
            </a:p>
            <a:p>
              <a:pPr lvl="1" eaLnBrk="1" hangingPunct="1">
                <a:spcBef>
                  <a:spcPct val="0"/>
                </a:spcBef>
                <a:buFont typeface="Arial" pitchFamily="34" charset="0"/>
                <a:buChar char="•"/>
              </a:pPr>
              <a:r>
                <a:rPr lang="en-US" altLang="en-US" sz="1400" dirty="0"/>
                <a:t>Resumes</a:t>
              </a:r>
            </a:p>
            <a:p>
              <a:pPr lvl="1" eaLnBrk="1" hangingPunct="1">
                <a:spcBef>
                  <a:spcPct val="0"/>
                </a:spcBef>
                <a:buFont typeface="Arial" pitchFamily="34" charset="0"/>
                <a:buChar char="•"/>
              </a:pPr>
              <a:r>
                <a:rPr lang="en-US" altLang="en-US" sz="1400" dirty="0"/>
                <a:t>Cover Letters</a:t>
              </a:r>
            </a:p>
            <a:p>
              <a:pPr lvl="1" eaLnBrk="1" hangingPunct="1">
                <a:spcBef>
                  <a:spcPct val="0"/>
                </a:spcBef>
                <a:buFont typeface="Arial" pitchFamily="34" charset="0"/>
                <a:buChar char="•"/>
              </a:pPr>
              <a:r>
                <a:rPr lang="en-US" altLang="en-US" sz="1400" dirty="0"/>
                <a:t>Networking</a:t>
              </a:r>
            </a:p>
            <a:p>
              <a:pPr lvl="1" eaLnBrk="1" hangingPunct="1">
                <a:spcBef>
                  <a:spcPct val="0"/>
                </a:spcBef>
                <a:buFont typeface="Arial" pitchFamily="34" charset="0"/>
                <a:buChar char="•"/>
              </a:pPr>
              <a:r>
                <a:rPr lang="en-US" altLang="en-US" sz="1400" dirty="0"/>
                <a:t>Interviewing</a:t>
              </a:r>
            </a:p>
            <a:p>
              <a:pPr eaLnBrk="1" hangingPunct="1">
                <a:spcBef>
                  <a:spcPct val="0"/>
                </a:spcBef>
              </a:pPr>
              <a:r>
                <a:rPr lang="en-US" altLang="en-US" sz="1400" dirty="0"/>
                <a:t>Individual Coaching</a:t>
              </a:r>
            </a:p>
          </p:txBody>
        </p:sp>
        <p:sp>
          <p:nvSpPr>
            <p:cNvPr id="38" name="Rounded Rectangle 37"/>
            <p:cNvSpPr/>
            <p:nvPr/>
          </p:nvSpPr>
          <p:spPr>
            <a:xfrm>
              <a:off x="6430880" y="1173192"/>
              <a:ext cx="1997148" cy="1384995"/>
            </a:xfrm>
            <a:prstGeom prst="roundRect">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pSp>
      <p:grpSp>
        <p:nvGrpSpPr>
          <p:cNvPr id="5" name="Group 34"/>
          <p:cNvGrpSpPr>
            <a:grpSpLocks/>
          </p:cNvGrpSpPr>
          <p:nvPr/>
        </p:nvGrpSpPr>
        <p:grpSpPr bwMode="auto">
          <a:xfrm>
            <a:off x="2497138" y="1858963"/>
            <a:ext cx="4152900" cy="4210050"/>
            <a:chOff x="2496353" y="1859018"/>
            <a:chExt cx="4152867" cy="4210504"/>
          </a:xfrm>
        </p:grpSpPr>
        <p:sp>
          <p:nvSpPr>
            <p:cNvPr id="26" name="Rectangle 25"/>
            <p:cNvSpPr/>
            <p:nvPr/>
          </p:nvSpPr>
          <p:spPr>
            <a:xfrm rot="20171537">
              <a:off x="5238827" y="1859018"/>
              <a:ext cx="1410393" cy="2902942"/>
            </a:xfrm>
            <a:prstGeom prst="rect">
              <a:avLst/>
            </a:prstGeom>
            <a:noFill/>
          </p:spPr>
          <p:txBody>
            <a:bodyPr spcFirstLastPara="1" wrap="none">
              <a:prstTxWarp prst="textCircle">
                <a:avLst/>
              </a:prstTxWarp>
              <a:spAutoFit/>
            </a:bodyPr>
            <a:lstStyle/>
            <a:p>
              <a:pPr algn="ctr">
                <a:defRPr/>
              </a:pPr>
              <a:endParaRPr lang="en-US" sz="1400" b="1" dirty="0">
                <a:ln w="1905"/>
                <a:effectLst>
                  <a:innerShdw blurRad="69850" dist="43180" dir="5400000">
                    <a:srgbClr val="000000">
                      <a:alpha val="65000"/>
                    </a:srgbClr>
                  </a:innerShdw>
                </a:effectLst>
                <a:latin typeface="Arial" charset="0"/>
              </a:endParaRPr>
            </a:p>
            <a:p>
              <a:pPr algn="ctr">
                <a:defRPr/>
              </a:pPr>
              <a:endParaRPr lang="en-US" sz="1400" b="1" dirty="0">
                <a:ln w="1905"/>
                <a:effectLst>
                  <a:innerShdw blurRad="69850" dist="43180" dir="5400000">
                    <a:srgbClr val="000000">
                      <a:alpha val="65000"/>
                    </a:srgbClr>
                  </a:innerShdw>
                </a:effectLst>
                <a:latin typeface="Arial" charset="0"/>
              </a:endParaRPr>
            </a:p>
            <a:p>
              <a:pPr algn="ctr">
                <a:defRPr/>
              </a:pPr>
              <a:endParaRPr lang="en-US" sz="1400" b="1" dirty="0">
                <a:ln w="1905"/>
                <a:effectLst>
                  <a:innerShdw blurRad="69850" dist="43180" dir="5400000">
                    <a:srgbClr val="000000">
                      <a:alpha val="65000"/>
                    </a:srgbClr>
                  </a:innerShdw>
                </a:effectLst>
                <a:latin typeface="Arial" charset="0"/>
              </a:endParaRPr>
            </a:p>
            <a:p>
              <a:pPr algn="ctr">
                <a:defRPr/>
              </a:pPr>
              <a:endParaRPr lang="en-US" sz="1400" b="1" dirty="0">
                <a:ln w="1905"/>
                <a:effectLst>
                  <a:innerShdw blurRad="69850" dist="43180" dir="5400000">
                    <a:srgbClr val="000000">
                      <a:alpha val="65000"/>
                    </a:srgbClr>
                  </a:innerShdw>
                </a:effectLst>
                <a:latin typeface="Arial" charset="0"/>
              </a:endParaRPr>
            </a:p>
            <a:p>
              <a:pPr algn="ctr">
                <a:defRPr/>
              </a:pPr>
              <a:endParaRPr lang="en-US" sz="1400" b="1" dirty="0">
                <a:ln w="1905"/>
                <a:effectLst>
                  <a:innerShdw blurRad="69850" dist="43180" dir="5400000">
                    <a:srgbClr val="000000">
                      <a:alpha val="65000"/>
                    </a:srgbClr>
                  </a:innerShdw>
                </a:effectLst>
                <a:latin typeface="Arial" charset="0"/>
              </a:endParaRPr>
            </a:p>
            <a:p>
              <a:pPr algn="ctr">
                <a:defRPr/>
              </a:pPr>
              <a:endParaRPr lang="en-US" sz="1400" b="1" dirty="0">
                <a:ln w="1905"/>
                <a:effectLst>
                  <a:innerShdw blurRad="69850" dist="43180" dir="5400000">
                    <a:srgbClr val="000000">
                      <a:alpha val="65000"/>
                    </a:srgbClr>
                  </a:innerShdw>
                </a:effectLst>
                <a:latin typeface="Arial" charset="0"/>
              </a:endParaRPr>
            </a:p>
            <a:p>
              <a:pPr algn="ctr">
                <a:defRPr/>
              </a:pPr>
              <a:endParaRPr lang="en-US" sz="1400" b="1" dirty="0">
                <a:ln w="1905"/>
                <a:effectLst>
                  <a:innerShdw blurRad="69850" dist="43180" dir="5400000">
                    <a:srgbClr val="000000">
                      <a:alpha val="65000"/>
                    </a:srgbClr>
                  </a:innerShdw>
                </a:effectLst>
                <a:latin typeface="Arial" charset="0"/>
              </a:endParaRPr>
            </a:p>
            <a:p>
              <a:pPr algn="ctr">
                <a:defRPr/>
              </a:pPr>
              <a:r>
                <a:rPr lang="en-US" sz="5400" b="1" dirty="0">
                  <a:ln w="1905"/>
                  <a:effectLst>
                    <a:innerShdw blurRad="69850" dist="43180" dir="5400000">
                      <a:srgbClr val="000000">
                        <a:alpha val="65000"/>
                      </a:srgbClr>
                    </a:innerShdw>
                  </a:effectLst>
                  <a:latin typeface="Arial" charset="0"/>
                </a:rPr>
                <a:t> </a:t>
              </a:r>
            </a:p>
            <a:p>
              <a:pPr algn="ctr">
                <a:defRPr/>
              </a:pPr>
              <a:endParaRPr lang="en-US" sz="5400" b="1" dirty="0">
                <a:ln w="1905"/>
                <a:effectLst>
                  <a:innerShdw blurRad="69850" dist="43180" dir="5400000">
                    <a:srgbClr val="000000">
                      <a:alpha val="65000"/>
                    </a:srgbClr>
                  </a:innerShdw>
                </a:effectLst>
                <a:latin typeface="Arial" charset="0"/>
              </a:endParaRPr>
            </a:p>
          </p:txBody>
        </p:sp>
        <p:sp>
          <p:nvSpPr>
            <p:cNvPr id="28" name="Rectangle 27"/>
            <p:cNvSpPr/>
            <p:nvPr/>
          </p:nvSpPr>
          <p:spPr>
            <a:xfrm rot="12715654">
              <a:off x="2496353" y="2378186"/>
              <a:ext cx="1985946" cy="2184636"/>
            </a:xfrm>
            <a:prstGeom prst="rect">
              <a:avLst/>
            </a:prstGeom>
            <a:noFill/>
          </p:spPr>
          <p:txBody>
            <a:bodyPr spcFirstLastPara="1" wrap="none">
              <a:prstTxWarp prst="textCircle">
                <a:avLst/>
              </a:prstTxWarp>
              <a:spAutoFit/>
            </a:bodyPr>
            <a:lstStyle/>
            <a:p>
              <a:pPr algn="ctr">
                <a:defRPr/>
              </a:pPr>
              <a:endParaRPr lang="en-US" sz="1400" b="1" dirty="0">
                <a:ln w="1905"/>
                <a:effectLst>
                  <a:innerShdw blurRad="69850" dist="43180" dir="5400000">
                    <a:srgbClr val="000000">
                      <a:alpha val="65000"/>
                    </a:srgbClr>
                  </a:innerShdw>
                </a:effectLst>
                <a:latin typeface="Arial" charset="0"/>
              </a:endParaRPr>
            </a:p>
          </p:txBody>
        </p:sp>
        <p:sp>
          <p:nvSpPr>
            <p:cNvPr id="34" name="Rectangle 33"/>
            <p:cNvSpPr/>
            <p:nvPr/>
          </p:nvSpPr>
          <p:spPr>
            <a:xfrm rot="21256030">
              <a:off x="3400588" y="4450957"/>
              <a:ext cx="2449247" cy="1618565"/>
            </a:xfrm>
            <a:prstGeom prst="rect">
              <a:avLst/>
            </a:prstGeom>
            <a:noFill/>
          </p:spPr>
          <p:txBody>
            <a:bodyPr spcFirstLastPara="1" wrap="none">
              <a:prstTxWarp prst="textArchDown">
                <a:avLst/>
              </a:prstTxWarp>
              <a:spAutoFit/>
            </a:bodyPr>
            <a:lstStyle/>
            <a:p>
              <a:pPr algn="ctr">
                <a:defRPr/>
              </a:pPr>
              <a:r>
                <a:rPr lang="en-US" sz="5400" b="1" dirty="0">
                  <a:ln w="1905"/>
                  <a:effectLst>
                    <a:innerShdw blurRad="69850" dist="43180" dir="5400000">
                      <a:srgbClr val="000000">
                        <a:alpha val="65000"/>
                      </a:srgbClr>
                    </a:innerShdw>
                  </a:effectLst>
                  <a:latin typeface="Arial" charset="0"/>
                </a:rPr>
                <a:t> </a:t>
              </a:r>
            </a:p>
            <a:p>
              <a:pPr algn="ctr">
                <a:defRPr/>
              </a:pPr>
              <a:endParaRPr lang="en-US" sz="5400" b="1" dirty="0">
                <a:ln w="1905"/>
                <a:effectLst>
                  <a:innerShdw blurRad="69850" dist="43180" dir="5400000">
                    <a:srgbClr val="000000">
                      <a:alpha val="65000"/>
                    </a:srgbClr>
                  </a:innerShdw>
                </a:effectLst>
                <a:latin typeface="Arial" charset="0"/>
              </a:endParaRPr>
            </a:p>
          </p:txBody>
        </p:sp>
      </p:grpSp>
      <p:sp>
        <p:nvSpPr>
          <p:cNvPr id="11280" name="TextBox 23"/>
          <p:cNvSpPr txBox="1">
            <a:spLocks noChangeArrowheads="1"/>
          </p:cNvSpPr>
          <p:nvPr/>
        </p:nvSpPr>
        <p:spPr bwMode="auto">
          <a:xfrm>
            <a:off x="3812257" y="5184775"/>
            <a:ext cx="12747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en-US" altLang="en-US" sz="2400" b="1" dirty="0"/>
              <a:t>Advocacy</a:t>
            </a:r>
          </a:p>
        </p:txBody>
      </p:sp>
      <p:sp>
        <p:nvSpPr>
          <p:cNvPr id="30" name="TextBox 29"/>
          <p:cNvSpPr txBox="1"/>
          <p:nvPr/>
        </p:nvSpPr>
        <p:spPr>
          <a:xfrm rot="1665154">
            <a:off x="2855950" y="2570204"/>
            <a:ext cx="553998" cy="1303055"/>
          </a:xfrm>
          <a:prstGeom prst="rect">
            <a:avLst/>
          </a:prstGeom>
          <a:noFill/>
        </p:spPr>
        <p:txBody>
          <a:bodyPr vert="vert270" wrap="square">
            <a:spAutoFit/>
          </a:bodyPr>
          <a:lstStyle/>
          <a:p>
            <a:pPr>
              <a:defRPr/>
            </a:pPr>
            <a:r>
              <a:rPr lang="en-US" sz="2400" b="1" dirty="0" smtClean="0"/>
              <a:t>Impact</a:t>
            </a:r>
            <a:endParaRPr lang="en-US" b="1" dirty="0"/>
          </a:p>
        </p:txBody>
      </p:sp>
      <p:sp>
        <p:nvSpPr>
          <p:cNvPr id="11282" name="TextBox 30"/>
          <p:cNvSpPr txBox="1">
            <a:spLocks noChangeArrowheads="1"/>
          </p:cNvSpPr>
          <p:nvPr/>
        </p:nvSpPr>
        <p:spPr bwMode="auto">
          <a:xfrm rot="3623621">
            <a:off x="5326063" y="3136900"/>
            <a:ext cx="11985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en-US" altLang="en-US" sz="2400" b="1" dirty="0"/>
              <a:t>Influence</a:t>
            </a:r>
          </a:p>
        </p:txBody>
      </p:sp>
    </p:spTree>
    <p:extLst>
      <p:ext uri="{BB962C8B-B14F-4D97-AF65-F5344CB8AC3E}">
        <p14:creationId xmlns:p14="http://schemas.microsoft.com/office/powerpoint/2010/main" xmlns="" val="2660781795"/>
      </p:ext>
    </p:extLst>
  </p:cSld>
  <p:clrMapOvr>
    <a:masterClrMapping/>
  </p:clrMapOvr>
  <p:transition advTm="1774">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4150" y="201613"/>
            <a:ext cx="7570788" cy="630237"/>
          </a:xfrm>
        </p:spPr>
        <p:txBody>
          <a:bodyPr/>
          <a:lstStyle/>
          <a:p>
            <a:pPr eaLnBrk="1" hangingPunct="1"/>
            <a:r>
              <a:rPr lang="en-US" altLang="en-US" dirty="0" smtClean="0">
                <a:ea typeface="ＭＳ Ｐゴシック" panose="020B0600070205080204" pitchFamily="34" charset="-128"/>
              </a:rPr>
              <a:t>Corporate Employee Engagement</a:t>
            </a:r>
          </a:p>
        </p:txBody>
      </p:sp>
      <p:sp>
        <p:nvSpPr>
          <p:cNvPr id="25603" name="Content Placeholder 9"/>
          <p:cNvSpPr>
            <a:spLocks noGrp="1"/>
          </p:cNvSpPr>
          <p:nvPr>
            <p:ph idx="1"/>
          </p:nvPr>
        </p:nvSpPr>
        <p:spPr>
          <a:xfrm>
            <a:off x="184150" y="1547813"/>
            <a:ext cx="8728075" cy="5173662"/>
          </a:xfrm>
        </p:spPr>
        <p:txBody>
          <a:bodyPr/>
          <a:lstStyle/>
          <a:p>
            <a:pPr>
              <a:buFont typeface="Arial" panose="020B0604020202020204" pitchFamily="34" charset="0"/>
              <a:buNone/>
            </a:pPr>
            <a:r>
              <a:rPr lang="en-US" altLang="en-US" sz="800" b="1" dirty="0" smtClean="0">
                <a:ea typeface="ＭＳ Ｐゴシック" panose="020B0600070205080204" pitchFamily="34" charset="-128"/>
              </a:rPr>
              <a:t>	</a:t>
            </a:r>
          </a:p>
          <a:p>
            <a:pPr>
              <a:buFont typeface="Arial" panose="020B0604020202020204" pitchFamily="34" charset="0"/>
              <a:buNone/>
            </a:pPr>
            <a:r>
              <a:rPr lang="en-US" altLang="en-US" sz="1600" b="1" dirty="0">
                <a:ea typeface="ＭＳ Ｐゴシック" panose="020B0600070205080204" pitchFamily="34" charset="-128"/>
              </a:rPr>
              <a:t>	</a:t>
            </a:r>
            <a:r>
              <a:rPr lang="en-US" altLang="en-US" sz="1400" b="1" dirty="0" smtClean="0">
                <a:ea typeface="ＭＳ Ｐゴシック" panose="020B0600070205080204" pitchFamily="34" charset="-128"/>
              </a:rPr>
              <a:t>Mock/Informational Interviews </a:t>
            </a:r>
            <a:endParaRPr lang="en-US" altLang="en-US" sz="1400" dirty="0" smtClean="0">
              <a:ea typeface="ＭＳ Ｐゴシック" panose="020B0600070205080204" pitchFamily="34" charset="-128"/>
            </a:endParaRPr>
          </a:p>
          <a:p>
            <a:pPr>
              <a:buFont typeface="Arial" panose="020B0604020202020204" pitchFamily="34" charset="0"/>
              <a:buNone/>
            </a:pPr>
            <a:r>
              <a:rPr lang="en-US" altLang="en-US" sz="1400" dirty="0" smtClean="0">
                <a:ea typeface="ＭＳ Ｐゴシック" panose="020B0600070205080204" pitchFamily="34" charset="-128"/>
              </a:rPr>
              <a:t>	</a:t>
            </a:r>
            <a:r>
              <a:rPr lang="en-US" altLang="en-US" sz="1200" dirty="0" smtClean="0">
                <a:ea typeface="ＭＳ Ｐゴシック" panose="020B0600070205080204" pitchFamily="34" charset="-128"/>
              </a:rPr>
              <a:t>Emulates a real interview for 15-20 job seekers paired with 15-20 volunteers </a:t>
            </a:r>
          </a:p>
          <a:p>
            <a:pPr>
              <a:buFont typeface="Arial" panose="020B0604020202020204" pitchFamily="34" charset="0"/>
              <a:buNone/>
            </a:pPr>
            <a:r>
              <a:rPr lang="en-US" altLang="en-US" sz="1200" dirty="0" smtClean="0">
                <a:ea typeface="ＭＳ Ｐゴシック" panose="020B0600070205080204" pitchFamily="34" charset="-128"/>
              </a:rPr>
              <a:t>	Time commitment: 1.5 – 3 hours</a:t>
            </a:r>
          </a:p>
          <a:p>
            <a:pPr>
              <a:buFont typeface="Arial" panose="020B0604020202020204" pitchFamily="34" charset="0"/>
              <a:buNone/>
            </a:pPr>
            <a:r>
              <a:rPr lang="en-US" altLang="en-US" sz="1200" dirty="0" smtClean="0">
                <a:ea typeface="ＭＳ Ｐゴシック" panose="020B0600070205080204" pitchFamily="34" charset="-128"/>
              </a:rPr>
              <a:t>	Candidates build confidence and improve interviewing techniques</a:t>
            </a:r>
          </a:p>
          <a:p>
            <a:pPr>
              <a:buFont typeface="Arial" panose="020B0604020202020204" pitchFamily="34" charset="0"/>
              <a:buNone/>
            </a:pPr>
            <a:r>
              <a:rPr lang="en-US" altLang="en-US" sz="1200" dirty="0" smtClean="0">
                <a:ea typeface="ＭＳ Ｐゴシック" panose="020B0600070205080204" pitchFamily="34" charset="-128"/>
              </a:rPr>
              <a:t>	Volunteers provide valuable coaching, real-time feedback and develop leadership skills</a:t>
            </a:r>
          </a:p>
          <a:p>
            <a:pPr>
              <a:buFont typeface="Arial" panose="020B0604020202020204" pitchFamily="34" charset="0"/>
              <a:buNone/>
            </a:pPr>
            <a:r>
              <a:rPr lang="en-US" altLang="en-US" sz="1200" dirty="0" smtClean="0">
                <a:ea typeface="ＭＳ Ｐゴシック" panose="020B0600070205080204" pitchFamily="34" charset="-128"/>
              </a:rPr>
              <a:t>	</a:t>
            </a:r>
          </a:p>
          <a:p>
            <a:pPr>
              <a:buFont typeface="Arial" panose="020B0604020202020204" pitchFamily="34" charset="0"/>
              <a:buNone/>
            </a:pPr>
            <a:r>
              <a:rPr lang="en-US" altLang="en-US" sz="1400" b="1" dirty="0" smtClean="0">
                <a:ea typeface="ＭＳ Ｐゴシック" panose="020B0600070205080204" pitchFamily="34" charset="-128"/>
              </a:rPr>
              <a:t>	Industry Roundtable </a:t>
            </a:r>
          </a:p>
          <a:p>
            <a:pPr>
              <a:buFont typeface="Arial" panose="020B0604020202020204" pitchFamily="34" charset="0"/>
              <a:buNone/>
            </a:pPr>
            <a:r>
              <a:rPr lang="en-US" altLang="en-US" sz="1400" dirty="0" smtClean="0">
                <a:ea typeface="ＭＳ Ｐゴシック" panose="020B0600070205080204" pitchFamily="34" charset="-128"/>
              </a:rPr>
              <a:t>	</a:t>
            </a:r>
            <a:r>
              <a:rPr lang="en-US" altLang="en-US" sz="1200" dirty="0" smtClean="0">
                <a:ea typeface="ＭＳ Ｐゴシック" panose="020B0600070205080204" pitchFamily="34" charset="-128"/>
              </a:rPr>
              <a:t>Roundtables feature 15 to 25 job seekers, a panel of 3-4 volunteers 	</a:t>
            </a:r>
          </a:p>
          <a:p>
            <a:pPr>
              <a:buFont typeface="Arial" panose="020B0604020202020204" pitchFamily="34" charset="0"/>
              <a:buNone/>
            </a:pPr>
            <a:r>
              <a:rPr lang="en-US" altLang="en-US" sz="1200" dirty="0" smtClean="0">
                <a:ea typeface="ＭＳ Ｐゴシック" panose="020B0600070205080204" pitchFamily="34" charset="-128"/>
              </a:rPr>
              <a:t>	Time Commitment: 1.5 hours</a:t>
            </a:r>
          </a:p>
          <a:p>
            <a:pPr>
              <a:buFont typeface="Arial" panose="020B0604020202020204" pitchFamily="34" charset="0"/>
              <a:buNone/>
            </a:pPr>
            <a:r>
              <a:rPr lang="en-US" altLang="en-US" sz="1200" dirty="0" smtClean="0">
                <a:ea typeface="ＭＳ Ｐゴシック" panose="020B0600070205080204" pitchFamily="34" charset="-128"/>
              </a:rPr>
              <a:t>	Panelists discuss hard and soft industry skills that US employers value and job search strategies within specialized sectors</a:t>
            </a:r>
          </a:p>
          <a:p>
            <a:pPr>
              <a:buFont typeface="Arial" panose="020B0604020202020204" pitchFamily="34" charset="0"/>
              <a:buNone/>
            </a:pPr>
            <a:endParaRPr lang="en-US" altLang="en-US" sz="1200" dirty="0" smtClean="0">
              <a:ea typeface="ＭＳ Ｐゴシック" panose="020B0600070205080204" pitchFamily="34" charset="-128"/>
            </a:endParaRPr>
          </a:p>
          <a:p>
            <a:pPr>
              <a:buFont typeface="Arial" panose="020B0604020202020204" pitchFamily="34" charset="0"/>
              <a:buNone/>
            </a:pPr>
            <a:r>
              <a:rPr lang="en-US" altLang="en-US" sz="1600" b="1" dirty="0" smtClean="0">
                <a:ea typeface="ＭＳ Ｐゴシック" panose="020B0600070205080204" pitchFamily="34" charset="-128"/>
              </a:rPr>
              <a:t>	</a:t>
            </a:r>
            <a:r>
              <a:rPr lang="en-US" altLang="en-US" sz="1400" b="1" dirty="0" smtClean="0">
                <a:ea typeface="ＭＳ Ｐゴシック" panose="020B0600070205080204" pitchFamily="34" charset="-128"/>
              </a:rPr>
              <a:t>Leadership Panel </a:t>
            </a:r>
          </a:p>
          <a:p>
            <a:pPr>
              <a:buFont typeface="Arial" panose="020B0604020202020204" pitchFamily="34" charset="0"/>
              <a:buNone/>
            </a:pPr>
            <a:r>
              <a:rPr lang="en-US" altLang="en-US" sz="1600" dirty="0" smtClean="0">
                <a:ea typeface="ＭＳ Ｐゴシック" panose="020B0600070205080204" pitchFamily="34" charset="-128"/>
              </a:rPr>
              <a:t>	</a:t>
            </a:r>
            <a:r>
              <a:rPr lang="en-US" altLang="en-US" sz="1200" dirty="0" smtClean="0">
                <a:ea typeface="ＭＳ Ｐゴシック" panose="020B0600070205080204" pitchFamily="34" charset="-128"/>
              </a:rPr>
              <a:t>3-4 high level volunteers, 20-30 job seekers</a:t>
            </a:r>
          </a:p>
          <a:p>
            <a:pPr>
              <a:buFont typeface="Arial" panose="020B0604020202020204" pitchFamily="34" charset="0"/>
              <a:buNone/>
            </a:pPr>
            <a:r>
              <a:rPr lang="en-US" altLang="en-US" sz="1200" dirty="0" smtClean="0">
                <a:ea typeface="ＭＳ Ｐゴシック" panose="020B0600070205080204" pitchFamily="34" charset="-128"/>
              </a:rPr>
              <a:t>	Time Commitment: 2 hours</a:t>
            </a:r>
          </a:p>
          <a:p>
            <a:pPr>
              <a:buFont typeface="Arial" panose="020B0604020202020204" pitchFamily="34" charset="0"/>
              <a:buNone/>
            </a:pPr>
            <a:r>
              <a:rPr lang="en-US" altLang="en-US" sz="1200" dirty="0" smtClean="0">
                <a:ea typeface="ＭＳ Ｐゴシック" panose="020B0600070205080204" pitchFamily="34" charset="-128"/>
              </a:rPr>
              <a:t>	Features executives, their path to success and leadership</a:t>
            </a:r>
          </a:p>
          <a:p>
            <a:pPr>
              <a:buFont typeface="Arial" panose="020B0604020202020204" pitchFamily="34" charset="0"/>
              <a:buNone/>
            </a:pP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Q&amp;A</a:t>
            </a:r>
          </a:p>
          <a:p>
            <a:pPr eaLnBrk="1" hangingPunct="1">
              <a:buFont typeface="Arial" panose="020B0604020202020204" pitchFamily="34" charset="0"/>
              <a:buNone/>
            </a:pPr>
            <a:endParaRPr lang="en-US" altLang="en-US" sz="1200" dirty="0" smtClean="0">
              <a:ea typeface="ＭＳ Ｐゴシック" panose="020B0600070205080204" pitchFamily="34" charset="-128"/>
            </a:endParaRPr>
          </a:p>
          <a:p>
            <a:pPr eaLnBrk="1" hangingPunct="1">
              <a:buFont typeface="Arial" panose="020B0604020202020204" pitchFamily="34" charset="0"/>
              <a:buNone/>
            </a:pPr>
            <a:r>
              <a:rPr lang="en-US" altLang="en-US" sz="1400" b="1" dirty="0" smtClean="0">
                <a:ea typeface="ＭＳ Ｐゴシック" panose="020B0600070205080204" pitchFamily="34" charset="-128"/>
              </a:rPr>
              <a:t>	Career Summit</a:t>
            </a:r>
          </a:p>
          <a:p>
            <a:pPr eaLnBrk="1" hangingPunct="1">
              <a:spcBef>
                <a:spcPct val="0"/>
              </a:spcBef>
              <a:buFont typeface="Arial" panose="020B0604020202020204" pitchFamily="34" charset="0"/>
              <a:buNone/>
            </a:pPr>
            <a:r>
              <a:rPr lang="en-US" altLang="en-US" sz="1500" b="1" dirty="0" smtClean="0">
                <a:ea typeface="ＭＳ Ｐゴシック" panose="020B0600070205080204" pitchFamily="34" charset="-128"/>
              </a:rPr>
              <a:t>	</a:t>
            </a:r>
            <a:r>
              <a:rPr lang="en-US" altLang="en-US" sz="1200" dirty="0" smtClean="0">
                <a:ea typeface="ＭＳ Ｐゴシック" panose="020B0600070205080204" pitchFamily="34" charset="-128"/>
              </a:rPr>
              <a:t>3 day intensive training program customized skilled immigrant job seekers</a:t>
            </a:r>
          </a:p>
          <a:p>
            <a:pPr eaLnBrk="1" hangingPunct="1">
              <a:spcBef>
                <a:spcPct val="0"/>
              </a:spcBef>
              <a:buFont typeface="Arial" panose="020B0604020202020204" pitchFamily="34" charset="0"/>
              <a:buNone/>
            </a:pP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Time commitment: 3 hours (or more depending on participation each day)</a:t>
            </a:r>
            <a:r>
              <a:rPr lang="en-US" altLang="en-US" sz="1200" b="1" dirty="0" smtClean="0">
                <a:ea typeface="ＭＳ Ｐゴシック" panose="020B0600070205080204" pitchFamily="34" charset="-128"/>
              </a:rPr>
              <a:t>	</a:t>
            </a:r>
            <a:endParaRPr lang="en-US" altLang="en-US" sz="1200" dirty="0" smtClean="0">
              <a:ea typeface="ＭＳ Ｐゴシック" panose="020B0600070205080204" pitchFamily="34" charset="-128"/>
            </a:endParaRPr>
          </a:p>
          <a:p>
            <a:pPr eaLnBrk="1" hangingPunct="1">
              <a:spcBef>
                <a:spcPct val="0"/>
              </a:spcBef>
              <a:buFont typeface="Arial" panose="020B0604020202020204" pitchFamily="34" charset="0"/>
              <a:buNone/>
            </a:pPr>
            <a:endParaRPr lang="en-US" altLang="en-US" sz="1500" dirty="0" smtClean="0">
              <a:ea typeface="ＭＳ Ｐゴシック" panose="020B0600070205080204" pitchFamily="34" charset="-128"/>
            </a:endParaRPr>
          </a:p>
        </p:txBody>
      </p:sp>
      <p:sp>
        <p:nvSpPr>
          <p:cNvPr id="25604" name="Line 73"/>
          <p:cNvSpPr>
            <a:spLocks noChangeShapeType="1"/>
          </p:cNvSpPr>
          <p:nvPr>
            <p:custDataLst>
              <p:tags r:id="rId1"/>
            </p:custDataLst>
          </p:nvPr>
        </p:nvSpPr>
        <p:spPr bwMode="gray">
          <a:xfrm>
            <a:off x="301625" y="1547813"/>
            <a:ext cx="8207375" cy="0"/>
          </a:xfrm>
          <a:prstGeom prst="line">
            <a:avLst/>
          </a:prstGeom>
          <a:noFill/>
          <a:ln w="9525">
            <a:solidFill>
              <a:srgbClr val="999999"/>
            </a:solidFill>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en-US"/>
          </a:p>
        </p:txBody>
      </p:sp>
      <p:sp>
        <p:nvSpPr>
          <p:cNvPr id="25605" name="Rectangle 6"/>
          <p:cNvSpPr>
            <a:spLocks noChangeArrowheads="1"/>
          </p:cNvSpPr>
          <p:nvPr/>
        </p:nvSpPr>
        <p:spPr bwMode="auto">
          <a:xfrm>
            <a:off x="693738" y="1038225"/>
            <a:ext cx="7299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SzPct val="115000"/>
              <a:buFont typeface="Symbol" panose="05050102010706020507" pitchFamily="18" charset="2"/>
              <a:buNone/>
            </a:pPr>
            <a:r>
              <a:rPr lang="en-US" altLang="en-US" b="1"/>
              <a:t>Skills-based Volunteer Opportunities </a:t>
            </a:r>
          </a:p>
        </p:txBody>
      </p:sp>
    </p:spTree>
    <p:extLst>
      <p:ext uri="{BB962C8B-B14F-4D97-AF65-F5344CB8AC3E}">
        <p14:creationId xmlns:p14="http://schemas.microsoft.com/office/powerpoint/2010/main" xmlns="" val="3193254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4150" y="201613"/>
            <a:ext cx="7570788" cy="630237"/>
          </a:xfrm>
        </p:spPr>
        <p:txBody>
          <a:bodyPr/>
          <a:lstStyle/>
          <a:p>
            <a:pPr eaLnBrk="1" hangingPunct="1"/>
            <a:r>
              <a:rPr lang="en-US" altLang="en-US" dirty="0" smtClean="0">
                <a:ea typeface="ＭＳ Ｐゴシック" panose="020B0600070205080204" pitchFamily="34" charset="-128"/>
              </a:rPr>
              <a:t>Corporate Partnership Benefits</a:t>
            </a:r>
          </a:p>
        </p:txBody>
      </p:sp>
      <p:sp>
        <p:nvSpPr>
          <p:cNvPr id="27651" name="Content Placeholder 2"/>
          <p:cNvSpPr>
            <a:spLocks noGrp="1"/>
          </p:cNvSpPr>
          <p:nvPr>
            <p:ph idx="1"/>
          </p:nvPr>
        </p:nvSpPr>
        <p:spPr>
          <a:xfrm>
            <a:off x="396875" y="990600"/>
            <a:ext cx="8229600" cy="5135563"/>
          </a:xfrm>
        </p:spPr>
        <p:txBody>
          <a:bodyPr/>
          <a:lstStyle/>
          <a:p>
            <a:pPr eaLnBrk="1" hangingPunct="1">
              <a:buFont typeface="Arial" panose="020B0604020202020204" pitchFamily="34" charset="0"/>
              <a:buNone/>
            </a:pPr>
            <a:endParaRPr lang="en-US" altLang="en-US" sz="1600" b="1" smtClean="0">
              <a:ea typeface="ＭＳ Ｐゴシック" panose="020B0600070205080204" pitchFamily="34" charset="-128"/>
            </a:endParaRPr>
          </a:p>
          <a:p>
            <a:pPr eaLnBrk="1" hangingPunct="1">
              <a:buFont typeface="Arial" panose="020B0604020202020204" pitchFamily="34" charset="0"/>
              <a:buNone/>
            </a:pPr>
            <a:endParaRPr lang="en-US" altLang="en-US" sz="1600" b="1" smtClean="0">
              <a:ea typeface="ＭＳ Ｐゴシック" panose="020B0600070205080204" pitchFamily="34" charset="-128"/>
            </a:endParaRPr>
          </a:p>
          <a:p>
            <a:pPr eaLnBrk="1" hangingPunct="1">
              <a:buFont typeface="Arial" panose="020B0604020202020204" pitchFamily="34" charset="0"/>
              <a:buNone/>
            </a:pPr>
            <a:r>
              <a:rPr lang="en-US" altLang="en-US" sz="1600" b="1" smtClean="0">
                <a:ea typeface="ＭＳ Ｐゴシック" panose="020B0600070205080204" pitchFamily="34" charset="-128"/>
              </a:rPr>
              <a:t/>
            </a:r>
            <a:br>
              <a:rPr lang="en-US" altLang="en-US" sz="1600" b="1" smtClean="0">
                <a:ea typeface="ＭＳ Ｐゴシック" panose="020B0600070205080204" pitchFamily="34" charset="-128"/>
              </a:rPr>
            </a:br>
            <a:r>
              <a:rPr lang="en-US" altLang="en-US" sz="1400" b="1" smtClean="0">
                <a:ea typeface="ＭＳ Ｐゴシック" panose="020B0600070205080204" pitchFamily="34" charset="-128"/>
              </a:rPr>
              <a:t/>
            </a:r>
            <a:br>
              <a:rPr lang="en-US" altLang="en-US" sz="1400" b="1" smtClean="0">
                <a:ea typeface="ＭＳ Ｐゴシック" panose="020B0600070205080204" pitchFamily="34" charset="-128"/>
              </a:rPr>
            </a:br>
            <a:endParaRPr lang="en-US" altLang="en-US" sz="1400" b="1" smtClean="0">
              <a:ea typeface="ＭＳ Ｐゴシック" panose="020B0600070205080204" pitchFamily="34" charset="-128"/>
            </a:endParaRPr>
          </a:p>
          <a:p>
            <a:pPr eaLnBrk="1" hangingPunct="1">
              <a:buFont typeface="Arial" panose="020B0604020202020204" pitchFamily="34" charset="0"/>
              <a:buNone/>
            </a:pPr>
            <a:r>
              <a:rPr lang="en-US" altLang="en-US" sz="1400" b="1" smtClean="0">
                <a:ea typeface="ＭＳ Ｐゴシック" panose="020B0600070205080204" pitchFamily="34" charset="-128"/>
              </a:rPr>
              <a:t>	</a:t>
            </a:r>
          </a:p>
          <a:p>
            <a:pPr eaLnBrk="1" hangingPunct="1">
              <a:buFont typeface="Arial" panose="020B0604020202020204" pitchFamily="34" charset="0"/>
              <a:buNone/>
            </a:pPr>
            <a:r>
              <a:rPr lang="en-US" altLang="en-US" sz="1400" b="1" smtClean="0">
                <a:ea typeface="ＭＳ Ｐゴシック" panose="020B0600070205080204" pitchFamily="34" charset="-128"/>
              </a:rPr>
              <a:t>	</a:t>
            </a:r>
            <a:endParaRPr lang="en-US" altLang="en-US" sz="1100" b="1" smtClean="0">
              <a:latin typeface="Calibri" panose="020F0502020204030204" pitchFamily="34" charset="0"/>
              <a:ea typeface="ＭＳ Ｐゴシック" panose="020B0600070205080204"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3390781456"/>
              </p:ext>
            </p:extLst>
          </p:nvPr>
        </p:nvGraphicFramePr>
        <p:xfrm>
          <a:off x="313750" y="1040475"/>
          <a:ext cx="8514368" cy="5340351"/>
        </p:xfrm>
        <a:graphic>
          <a:graphicData uri="http://schemas.openxmlformats.org/drawingml/2006/table">
            <a:tbl>
              <a:tblPr/>
              <a:tblGrid>
                <a:gridCol w="3019649"/>
                <a:gridCol w="2907769"/>
                <a:gridCol w="2586950"/>
              </a:tblGrid>
              <a:tr h="554038">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Corporate Social Responsibility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Employee Development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Diversity Recruiting</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4786313">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We align our core programs needs and our skills-based volunteer opportunities to our partners’ internal social service and civic causes goals to ensure the highest impact to our communities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kern="1200"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Our collaborative work  demonstrates our partners commitment to build a diverse and global workforce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kern="1200"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Our cooperation creates marketing and branding opportunities for our partner companies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kern="1200"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Our Employee Engagement initiatives offer real-time learning &amp; development opportunities for the following skills: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 Leadership</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b) Cross-cultural Communication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c) Coaching</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d) Mentoring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e) Training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kern="1200"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Our skills-based volunteer opportunities allow our partners to develop high potential employees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kern="1200"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Our multi-faceted relationship creates an inclusive recruiting environment where our partners’ employees actively contribute to their diversity hiring needs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1143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kern="1200" cap="none" normalizeH="0" baseline="0" dirty="0" smtClean="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Our partners have access to a pipeline of international talent with global business acumen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xmlns="" val="4085379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5Y_1AZVeEOTlia9CX0Uu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att2HhG9UKzzoA1H_WN8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swte1Zo30efCiq7l7Ls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6_hF2OaAy0WD7U94zKAv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uoZ_W.42EyRFE0adI4DB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qJ7qVlQAk.K4q0D1mVK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qFafzSY90mWGWHg96yG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S_Ifl0V4keybLbagnigS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ZYsY8..nUWIJtJCq59R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fFsxyJWf0exP109EcH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kfKIqAYAE291nC.ebCJ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6vbxhmONUeyzjyrccL8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qJ7qVlQAk.K4q0D1mVK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kl6yelDiEm.UGvYDgHJc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ifdMKCu0.O0um66t7RHQ"/>
</p:tagLst>
</file>

<file path=ppt/theme/theme1.xml><?xml version="1.0" encoding="utf-8"?>
<a:theme xmlns:a="http://schemas.openxmlformats.org/drawingml/2006/main" name="Template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Template>
  <TotalTime>2960</TotalTime>
  <Words>1399</Words>
  <Application>Microsoft Office PowerPoint</Application>
  <PresentationFormat>Skærmshow (4:3)</PresentationFormat>
  <Paragraphs>290</Paragraphs>
  <Slides>15</Slides>
  <Notes>15</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15</vt:i4>
      </vt:variant>
    </vt:vector>
  </HeadingPairs>
  <TitlesOfParts>
    <vt:vector size="17" baseType="lpstr">
      <vt:lpstr>Template_PowerPoint</vt:lpstr>
      <vt:lpstr>think-cell Slide</vt:lpstr>
      <vt:lpstr>Dias nummer 1</vt:lpstr>
      <vt:lpstr>Upwardly Global Overview</vt:lpstr>
      <vt:lpstr>Why Does Upwardly Global Exist?</vt:lpstr>
      <vt:lpstr>Our Talent at a Glance</vt:lpstr>
      <vt:lpstr>Barriers to Career Re-entry</vt:lpstr>
      <vt:lpstr>Filling the U.S. Skills Gap</vt:lpstr>
      <vt:lpstr>Upwardly Global’s Approach</vt:lpstr>
      <vt:lpstr>Corporate Employee Engagement</vt:lpstr>
      <vt:lpstr>Corporate Partnership Benefits</vt:lpstr>
      <vt:lpstr>Dias nummer 10</vt:lpstr>
      <vt:lpstr>Job Seeker Services Program</vt:lpstr>
      <vt:lpstr>UpGlo by the Numbers: National</vt:lpstr>
      <vt:lpstr>UpGlo by the Numbers: New York</vt:lpstr>
      <vt:lpstr>Recap: Immigrant Workforce Integration</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dc:creator>
  <cp:lastModifiedBy>zu1c</cp:lastModifiedBy>
  <cp:revision>112</cp:revision>
  <cp:lastPrinted>2014-05-15T21:24:22Z</cp:lastPrinted>
  <dcterms:created xsi:type="dcterms:W3CDTF">2014-03-27T13:18:45Z</dcterms:created>
  <dcterms:modified xsi:type="dcterms:W3CDTF">2014-11-10T10:17:42Z</dcterms:modified>
</cp:coreProperties>
</file>