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30"/>
  </p:notesMasterIdLst>
  <p:handoutMasterIdLst>
    <p:handoutMasterId r:id="rId31"/>
  </p:handoutMasterIdLst>
  <p:sldIdLst>
    <p:sldId id="296" r:id="rId2"/>
    <p:sldId id="350" r:id="rId3"/>
    <p:sldId id="297" r:id="rId4"/>
    <p:sldId id="349" r:id="rId5"/>
    <p:sldId id="298" r:id="rId6"/>
    <p:sldId id="309" r:id="rId7"/>
    <p:sldId id="313" r:id="rId8"/>
    <p:sldId id="331" r:id="rId9"/>
    <p:sldId id="332" r:id="rId10"/>
    <p:sldId id="333" r:id="rId11"/>
    <p:sldId id="334" r:id="rId12"/>
    <p:sldId id="335" r:id="rId13"/>
    <p:sldId id="336" r:id="rId14"/>
    <p:sldId id="339" r:id="rId15"/>
    <p:sldId id="347" r:id="rId16"/>
    <p:sldId id="355" r:id="rId17"/>
    <p:sldId id="352" r:id="rId18"/>
    <p:sldId id="369" r:id="rId19"/>
    <p:sldId id="359" r:id="rId20"/>
    <p:sldId id="360" r:id="rId21"/>
    <p:sldId id="361" r:id="rId22"/>
    <p:sldId id="362" r:id="rId23"/>
    <p:sldId id="363" r:id="rId24"/>
    <p:sldId id="364" r:id="rId25"/>
    <p:sldId id="365" r:id="rId26"/>
    <p:sldId id="366" r:id="rId27"/>
    <p:sldId id="367" r:id="rId28"/>
    <p:sldId id="368" r:id="rId29"/>
  </p:sldIdLst>
  <p:sldSz cx="9144000" cy="6858000" type="screen4x3"/>
  <p:notesSz cx="6797675" cy="9926638"/>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711" autoAdjust="0"/>
    <p:restoredTop sz="81538" autoAdjust="0"/>
  </p:normalViewPr>
  <p:slideViewPr>
    <p:cSldViewPr>
      <p:cViewPr>
        <p:scale>
          <a:sx n="120" d="100"/>
          <a:sy n="120" d="100"/>
        </p:scale>
        <p:origin x="350" y="72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30" d="100"/>
          <a:sy n="130" d="100"/>
        </p:scale>
        <p:origin x="-2118" y="1260"/>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3177" tIns="46589" rIns="93177" bIns="46589" rtlCol="0"/>
          <a:lstStyle>
            <a:lvl1pPr algn="r">
              <a:defRPr sz="1200"/>
            </a:lvl1pPr>
          </a:lstStyle>
          <a:p>
            <a:fld id="{43EF7A81-603B-4AA2-82E2-957A014E51CA}" type="datetimeFigureOut">
              <a:rPr lang="en-US" smtClean="0"/>
              <a:pPr/>
              <a:t>11/6/2014</a:t>
            </a:fld>
            <a:endParaRPr lang="en-US"/>
          </a:p>
        </p:txBody>
      </p:sp>
      <p:sp>
        <p:nvSpPr>
          <p:cNvPr id="4" name="Footer Placeholder 3"/>
          <p:cNvSpPr>
            <a:spLocks noGrp="1"/>
          </p:cNvSpPr>
          <p:nvPr>
            <p:ph type="ftr" sz="quarter" idx="2"/>
          </p:nvPr>
        </p:nvSpPr>
        <p:spPr>
          <a:xfrm>
            <a:off x="0" y="9428584"/>
            <a:ext cx="2945659" cy="496332"/>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3177" tIns="46589" rIns="93177" bIns="46589" rtlCol="0" anchor="b"/>
          <a:lstStyle>
            <a:lvl1pPr algn="r">
              <a:defRPr sz="1200"/>
            </a:lvl1pPr>
          </a:lstStyle>
          <a:p>
            <a:fld id="{86122C69-A2F9-4944-BCB2-E58ABA98D7F5}" type="slidenum">
              <a:rPr lang="en-US" smtClean="0"/>
              <a:pPr/>
              <a:t>‹nr.›</a:t>
            </a:fld>
            <a:endParaRPr lang="en-US"/>
          </a:p>
        </p:txBody>
      </p:sp>
    </p:spTree>
    <p:extLst>
      <p:ext uri="{BB962C8B-B14F-4D97-AF65-F5344CB8AC3E}">
        <p14:creationId xmlns:p14="http://schemas.microsoft.com/office/powerpoint/2010/main" xmlns="" val="2048117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3177" tIns="46589" rIns="93177" bIns="46589" rtlCol="0"/>
          <a:lstStyle>
            <a:lvl1pPr algn="r">
              <a:defRPr sz="1200"/>
            </a:lvl1pPr>
          </a:lstStyle>
          <a:p>
            <a:fld id="{BE4C1162-1167-480A-B9AB-7A5919CC48D9}" type="datetimeFigureOut">
              <a:rPr lang="en-US" smtClean="0"/>
              <a:pPr/>
              <a:t>11/6/2014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3177" tIns="46589" rIns="93177" bIns="46589" rtlCol="0" anchor="b"/>
          <a:lstStyle>
            <a:lvl1pPr algn="r">
              <a:defRPr sz="1200"/>
            </a:lvl1pPr>
          </a:lstStyle>
          <a:p>
            <a:fld id="{36A4F716-30C5-4131-9B12-9DE88AE8F405}" type="slidenum">
              <a:rPr lang="en-US" smtClean="0"/>
              <a:pPr/>
              <a:t>‹nr.›</a:t>
            </a:fld>
            <a:endParaRPr lang="en-US"/>
          </a:p>
        </p:txBody>
      </p:sp>
    </p:spTree>
    <p:extLst>
      <p:ext uri="{BB962C8B-B14F-4D97-AF65-F5344CB8AC3E}">
        <p14:creationId xmlns:p14="http://schemas.microsoft.com/office/powerpoint/2010/main" xmlns="" val="34313628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umanrights.gov/2011/12/10/istanbul-proces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humanrights.gov/2011/12/10/istanbul-proc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umanrights.gov/2011/12/10/istanbul-proces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many of you have heard of CRCL prior to today?  </a:t>
            </a:r>
          </a:p>
          <a:p>
            <a:r>
              <a:rPr lang="en-US" dirty="0" smtClean="0"/>
              <a:t>Have any of you worked with us?  If any yes, how?</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DA31F14-98FB-4631-BEFE-F23CF61A3422}" type="slidenum">
              <a:rPr lang="en-US" altLang="en-US" smtClean="0"/>
              <a:pPr>
                <a:defRPr/>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UNCLASSIFIED DISCUSSION DRAFT</a:t>
            </a:r>
            <a:endParaRPr lang="en-US" dirty="0"/>
          </a:p>
        </p:txBody>
      </p:sp>
      <p:sp>
        <p:nvSpPr>
          <p:cNvPr id="5" name="Slide Number Placeholder 4"/>
          <p:cNvSpPr>
            <a:spLocks noGrp="1"/>
          </p:cNvSpPr>
          <p:nvPr>
            <p:ph type="sldNum" sz="quarter" idx="11"/>
          </p:nvPr>
        </p:nvSpPr>
        <p:spPr/>
        <p:txBody>
          <a:bodyPr/>
          <a:lstStyle/>
          <a:p>
            <a:fld id="{ADE759C8-6AD3-413C-B626-63236462CDC5}" type="slidenum">
              <a:rPr lang="en-US" smtClean="0"/>
              <a:pPr/>
              <a:t>16</a:t>
            </a:fld>
            <a:endParaRPr lang="en-US" dirty="0"/>
          </a:p>
        </p:txBody>
      </p:sp>
    </p:spTree>
    <p:extLst>
      <p:ext uri="{BB962C8B-B14F-4D97-AF65-F5344CB8AC3E}">
        <p14:creationId xmlns:p14="http://schemas.microsoft.com/office/powerpoint/2010/main" xmlns="" val="23891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49139" y="9425896"/>
            <a:ext cx="2946996" cy="499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92" tIns="46097" rIns="92192" bIns="46097" anchor="b"/>
          <a:lstStyle>
            <a:lvl1pPr defTabSz="917575" eaLnBrk="0" hangingPunct="0">
              <a:defRPr>
                <a:solidFill>
                  <a:schemeClr val="tx1"/>
                </a:solidFill>
                <a:latin typeface="Arial" charset="0"/>
                <a:ea typeface="ＭＳ Ｐゴシック" charset="0"/>
                <a:cs typeface="ＭＳ Ｐゴシック" charset="0"/>
              </a:defRPr>
            </a:lvl1pPr>
            <a:lvl2pPr marL="742950" indent="-285750" defTabSz="917575" eaLnBrk="0" hangingPunct="0">
              <a:defRPr>
                <a:solidFill>
                  <a:schemeClr val="tx1"/>
                </a:solidFill>
                <a:latin typeface="Arial" charset="0"/>
                <a:ea typeface="ＭＳ Ｐゴシック" charset="0"/>
              </a:defRPr>
            </a:lvl2pPr>
            <a:lvl3pPr marL="1143000" indent="-228600" defTabSz="917575" eaLnBrk="0" hangingPunct="0">
              <a:defRPr>
                <a:solidFill>
                  <a:schemeClr val="tx1"/>
                </a:solidFill>
                <a:latin typeface="Arial" charset="0"/>
                <a:ea typeface="ＭＳ Ｐゴシック" charset="0"/>
              </a:defRPr>
            </a:lvl3pPr>
            <a:lvl4pPr marL="1600200" indent="-228600" defTabSz="917575" eaLnBrk="0" hangingPunct="0">
              <a:defRPr>
                <a:solidFill>
                  <a:schemeClr val="tx1"/>
                </a:solidFill>
                <a:latin typeface="Arial" charset="0"/>
                <a:ea typeface="ＭＳ Ｐゴシック" charset="0"/>
              </a:defRPr>
            </a:lvl4pPr>
            <a:lvl5pPr marL="2057400" indent="-228600" defTabSz="917575" eaLnBrk="0" hangingPunct="0">
              <a:defRPr>
                <a:solidFill>
                  <a:schemeClr val="tx1"/>
                </a:solidFill>
                <a:latin typeface="Arial" charset="0"/>
                <a:ea typeface="ＭＳ Ｐゴシック" charset="0"/>
              </a:defRPr>
            </a:lvl5pPr>
            <a:lvl6pPr marL="2514600" indent="-228600" defTabSz="917575" eaLnBrk="0" fontAlgn="base" hangingPunct="0">
              <a:spcBef>
                <a:spcPct val="0"/>
              </a:spcBef>
              <a:spcAft>
                <a:spcPct val="0"/>
              </a:spcAft>
              <a:defRPr>
                <a:solidFill>
                  <a:schemeClr val="tx1"/>
                </a:solidFill>
                <a:latin typeface="Arial" charset="0"/>
                <a:ea typeface="ＭＳ Ｐゴシック" charset="0"/>
              </a:defRPr>
            </a:lvl6pPr>
            <a:lvl7pPr marL="2971800" indent="-228600" defTabSz="917575" eaLnBrk="0" fontAlgn="base" hangingPunct="0">
              <a:spcBef>
                <a:spcPct val="0"/>
              </a:spcBef>
              <a:spcAft>
                <a:spcPct val="0"/>
              </a:spcAft>
              <a:defRPr>
                <a:solidFill>
                  <a:schemeClr val="tx1"/>
                </a:solidFill>
                <a:latin typeface="Arial" charset="0"/>
                <a:ea typeface="ＭＳ Ｐゴシック" charset="0"/>
              </a:defRPr>
            </a:lvl7pPr>
            <a:lvl8pPr marL="3429000" indent="-228600" defTabSz="917575" eaLnBrk="0" fontAlgn="base" hangingPunct="0">
              <a:spcBef>
                <a:spcPct val="0"/>
              </a:spcBef>
              <a:spcAft>
                <a:spcPct val="0"/>
              </a:spcAft>
              <a:defRPr>
                <a:solidFill>
                  <a:schemeClr val="tx1"/>
                </a:solidFill>
                <a:latin typeface="Arial" charset="0"/>
                <a:ea typeface="ＭＳ Ｐゴシック" charset="0"/>
              </a:defRPr>
            </a:lvl8pPr>
            <a:lvl9pPr marL="3886200" indent="-228600" defTabSz="917575"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105936CD-55E4-1340-A8DC-44B1EFAB4BD4}" type="slidenum">
              <a:rPr lang="en-US" sz="1200">
                <a:latin typeface="Calibri" charset="0"/>
              </a:rPr>
              <a:pPr algn="r" eaLnBrk="1" hangingPunct="1"/>
              <a:t>18</a:t>
            </a:fld>
            <a:endParaRPr lang="en-US" sz="1200">
              <a:latin typeface="Calibri"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192" tIns="46097" rIns="92192" bIns="46097" numCol="1" anchor="t" anchorCtr="0" compatLnSpc="1">
            <a:prstTxWarp prst="textNoShape">
              <a:avLst/>
            </a:prstTxWarp>
          </a:bodyPr>
          <a:lstStyle/>
          <a:p>
            <a:pPr>
              <a:lnSpc>
                <a:spcPct val="90000"/>
              </a:lnSpc>
              <a:spcBef>
                <a:spcPct val="0"/>
              </a:spcBef>
              <a:buFontTx/>
              <a:buNone/>
            </a:pPr>
            <a:endParaRPr lang="en-US"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UNCLASSIFIED DISCUSSION DRAFT</a:t>
            </a:r>
            <a:endParaRPr lang="en-US" dirty="0"/>
          </a:p>
        </p:txBody>
      </p:sp>
      <p:sp>
        <p:nvSpPr>
          <p:cNvPr id="5" name="Slide Number Placeholder 4"/>
          <p:cNvSpPr>
            <a:spLocks noGrp="1"/>
          </p:cNvSpPr>
          <p:nvPr>
            <p:ph type="sldNum" sz="quarter" idx="11"/>
          </p:nvPr>
        </p:nvSpPr>
        <p:spPr/>
        <p:txBody>
          <a:bodyPr/>
          <a:lstStyle/>
          <a:p>
            <a:fld id="{ADE759C8-6AD3-413C-B626-63236462CDC5}" type="slidenum">
              <a:rPr lang="en-US" smtClean="0"/>
              <a:pPr/>
              <a:t>19</a:t>
            </a:fld>
            <a:endParaRPr lang="en-US" dirty="0"/>
          </a:p>
        </p:txBody>
      </p:sp>
    </p:spTree>
    <p:extLst>
      <p:ext uri="{BB962C8B-B14F-4D97-AF65-F5344CB8AC3E}">
        <p14:creationId xmlns:p14="http://schemas.microsoft.com/office/powerpoint/2010/main" xmlns="" val="78311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UNCLASSIFIED DISCUSSION DRAFT</a:t>
            </a:r>
            <a:endParaRPr lang="en-US" dirty="0"/>
          </a:p>
        </p:txBody>
      </p:sp>
      <p:sp>
        <p:nvSpPr>
          <p:cNvPr id="5" name="Slide Number Placeholder 4"/>
          <p:cNvSpPr>
            <a:spLocks noGrp="1"/>
          </p:cNvSpPr>
          <p:nvPr>
            <p:ph type="sldNum" sz="quarter" idx="11"/>
          </p:nvPr>
        </p:nvSpPr>
        <p:spPr/>
        <p:txBody>
          <a:bodyPr/>
          <a:lstStyle/>
          <a:p>
            <a:fld id="{ADE759C8-6AD3-413C-B626-63236462CDC5}" type="slidenum">
              <a:rPr lang="en-US" smtClean="0"/>
              <a:pPr/>
              <a:t>20</a:t>
            </a:fld>
            <a:endParaRPr lang="en-US" dirty="0"/>
          </a:p>
        </p:txBody>
      </p:sp>
    </p:spTree>
    <p:extLst>
      <p:ext uri="{BB962C8B-B14F-4D97-AF65-F5344CB8AC3E}">
        <p14:creationId xmlns:p14="http://schemas.microsoft.com/office/powerpoint/2010/main" xmlns="" val="2651050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UNCLASSIFIED DISCUSSION DRAFT</a:t>
            </a:r>
            <a:endParaRPr lang="en-US" dirty="0"/>
          </a:p>
        </p:txBody>
      </p:sp>
      <p:sp>
        <p:nvSpPr>
          <p:cNvPr id="5" name="Slide Number Placeholder 4"/>
          <p:cNvSpPr>
            <a:spLocks noGrp="1"/>
          </p:cNvSpPr>
          <p:nvPr>
            <p:ph type="sldNum" sz="quarter" idx="11"/>
          </p:nvPr>
        </p:nvSpPr>
        <p:spPr/>
        <p:txBody>
          <a:bodyPr/>
          <a:lstStyle/>
          <a:p>
            <a:fld id="{ADE759C8-6AD3-413C-B626-63236462CDC5}" type="slidenum">
              <a:rPr lang="en-US" smtClean="0"/>
              <a:pPr/>
              <a:t>22</a:t>
            </a:fld>
            <a:endParaRPr lang="en-US" dirty="0"/>
          </a:p>
        </p:txBody>
      </p:sp>
    </p:spTree>
    <p:extLst>
      <p:ext uri="{BB962C8B-B14F-4D97-AF65-F5344CB8AC3E}">
        <p14:creationId xmlns:p14="http://schemas.microsoft.com/office/powerpoint/2010/main" xmlns="" val="4071158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Header Placeholder 3"/>
          <p:cNvSpPr>
            <a:spLocks noGrp="1"/>
          </p:cNvSpPr>
          <p:nvPr>
            <p:ph type="hdr" sz="quarter" idx="10"/>
          </p:nvPr>
        </p:nvSpPr>
        <p:spPr/>
        <p:txBody>
          <a:bodyPr/>
          <a:lstStyle/>
          <a:p>
            <a:r>
              <a:rPr lang="en-US" smtClean="0"/>
              <a:t>UNCLASSIFIED DISCUSSION DRAFT</a:t>
            </a:r>
            <a:endParaRPr lang="en-US" dirty="0"/>
          </a:p>
        </p:txBody>
      </p:sp>
      <p:sp>
        <p:nvSpPr>
          <p:cNvPr id="5" name="Slide Number Placeholder 4"/>
          <p:cNvSpPr>
            <a:spLocks noGrp="1"/>
          </p:cNvSpPr>
          <p:nvPr>
            <p:ph type="sldNum" sz="quarter" idx="11"/>
          </p:nvPr>
        </p:nvSpPr>
        <p:spPr/>
        <p:txBody>
          <a:bodyPr/>
          <a:lstStyle/>
          <a:p>
            <a:fld id="{ADE759C8-6AD3-413C-B626-63236462CDC5}" type="slidenum">
              <a:rPr lang="en-US" smtClean="0"/>
              <a:pPr/>
              <a:t>23</a:t>
            </a:fld>
            <a:endParaRPr lang="en-US" dirty="0"/>
          </a:p>
        </p:txBody>
      </p:sp>
    </p:spTree>
    <p:extLst>
      <p:ext uri="{BB962C8B-B14F-4D97-AF65-F5344CB8AC3E}">
        <p14:creationId xmlns:p14="http://schemas.microsoft.com/office/powerpoint/2010/main" xmlns="" val="1184621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UNCLASSIFIED DISCUSSION DRAFT</a:t>
            </a:r>
            <a:endParaRPr lang="en-US" dirty="0"/>
          </a:p>
        </p:txBody>
      </p:sp>
      <p:sp>
        <p:nvSpPr>
          <p:cNvPr id="5" name="Slide Number Placeholder 4"/>
          <p:cNvSpPr>
            <a:spLocks noGrp="1"/>
          </p:cNvSpPr>
          <p:nvPr>
            <p:ph type="sldNum" sz="quarter" idx="11"/>
          </p:nvPr>
        </p:nvSpPr>
        <p:spPr/>
        <p:txBody>
          <a:bodyPr/>
          <a:lstStyle/>
          <a:p>
            <a:fld id="{ADE759C8-6AD3-413C-B626-63236462CDC5}" type="slidenum">
              <a:rPr lang="en-US" smtClean="0"/>
              <a:pPr/>
              <a:t>24</a:t>
            </a:fld>
            <a:endParaRPr lang="en-US" dirty="0"/>
          </a:p>
        </p:txBody>
      </p:sp>
    </p:spTree>
    <p:extLst>
      <p:ext uri="{BB962C8B-B14F-4D97-AF65-F5344CB8AC3E}">
        <p14:creationId xmlns:p14="http://schemas.microsoft.com/office/powerpoint/2010/main" xmlns="" val="105785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900" b="1">
                <a:latin typeface="Rockwell" pitchFamily="18" charset="0"/>
              </a:rPr>
              <a:t>MYTH VS. REALITY</a:t>
            </a:r>
          </a:p>
          <a:p>
            <a:endParaRPr lang="en-US" altLang="en-US" sz="900">
              <a:latin typeface="Rockwell" pitchFamily="18" charset="0"/>
            </a:endParaRPr>
          </a:p>
          <a:p>
            <a:r>
              <a:rPr lang="en-US" altLang="en-US" sz="900">
                <a:latin typeface="Rockwell" pitchFamily="18" charset="0"/>
              </a:rPr>
              <a:t>Created in cooperation with DHS, via research taken from International Centre for the Study of Radicalisation (http://icsr.info/)</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24" indent="-288432" eaLnBrk="0" hangingPunct="0">
              <a:spcBef>
                <a:spcPct val="30000"/>
              </a:spcBef>
              <a:defRPr sz="1200">
                <a:solidFill>
                  <a:schemeClr val="tx1"/>
                </a:solidFill>
                <a:latin typeface="Calibri" pitchFamily="34" charset="0"/>
              </a:defRPr>
            </a:lvl2pPr>
            <a:lvl3pPr marL="1153730" indent="-230746" eaLnBrk="0" hangingPunct="0">
              <a:spcBef>
                <a:spcPct val="30000"/>
              </a:spcBef>
              <a:defRPr sz="1200">
                <a:solidFill>
                  <a:schemeClr val="tx1"/>
                </a:solidFill>
                <a:latin typeface="Calibri" pitchFamily="34" charset="0"/>
              </a:defRPr>
            </a:lvl3pPr>
            <a:lvl4pPr marL="1615221" indent="-230746" eaLnBrk="0" hangingPunct="0">
              <a:spcBef>
                <a:spcPct val="30000"/>
              </a:spcBef>
              <a:defRPr sz="1200">
                <a:solidFill>
                  <a:schemeClr val="tx1"/>
                </a:solidFill>
                <a:latin typeface="Calibri" pitchFamily="34" charset="0"/>
              </a:defRPr>
            </a:lvl4pPr>
            <a:lvl5pPr marL="2076713" indent="-230746" eaLnBrk="0" hangingPunct="0">
              <a:spcBef>
                <a:spcPct val="30000"/>
              </a:spcBef>
              <a:defRPr sz="1200">
                <a:solidFill>
                  <a:schemeClr val="tx1"/>
                </a:solidFill>
                <a:latin typeface="Calibri" pitchFamily="34" charset="0"/>
              </a:defRPr>
            </a:lvl5pPr>
            <a:lvl6pPr marL="2538205" indent="-230746" eaLnBrk="0" fontAlgn="base" hangingPunct="0">
              <a:spcBef>
                <a:spcPct val="30000"/>
              </a:spcBef>
              <a:spcAft>
                <a:spcPct val="0"/>
              </a:spcAft>
              <a:defRPr sz="1200">
                <a:solidFill>
                  <a:schemeClr val="tx1"/>
                </a:solidFill>
                <a:latin typeface="Calibri" pitchFamily="34" charset="0"/>
              </a:defRPr>
            </a:lvl6pPr>
            <a:lvl7pPr marL="2999697" indent="-230746" eaLnBrk="0" fontAlgn="base" hangingPunct="0">
              <a:spcBef>
                <a:spcPct val="30000"/>
              </a:spcBef>
              <a:spcAft>
                <a:spcPct val="0"/>
              </a:spcAft>
              <a:defRPr sz="1200">
                <a:solidFill>
                  <a:schemeClr val="tx1"/>
                </a:solidFill>
                <a:latin typeface="Calibri" pitchFamily="34" charset="0"/>
              </a:defRPr>
            </a:lvl7pPr>
            <a:lvl8pPr marL="3461189" indent="-230746" eaLnBrk="0" fontAlgn="base" hangingPunct="0">
              <a:spcBef>
                <a:spcPct val="30000"/>
              </a:spcBef>
              <a:spcAft>
                <a:spcPct val="0"/>
              </a:spcAft>
              <a:defRPr sz="1200">
                <a:solidFill>
                  <a:schemeClr val="tx1"/>
                </a:solidFill>
                <a:latin typeface="Calibri" pitchFamily="34" charset="0"/>
              </a:defRPr>
            </a:lvl8pPr>
            <a:lvl9pPr marL="3922681" indent="-23074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05C83EC-9B4C-4516-A43A-6907DAFF3F05}" type="slidenum">
              <a:rPr lang="en-US" altLang="en-US" smtClean="0">
                <a:latin typeface="Arial" pitchFamily="34" charset="0"/>
                <a:cs typeface="Arial" pitchFamily="34" charset="0"/>
              </a:rPr>
              <a:pPr eaLnBrk="1" hangingPunct="1">
                <a:spcBef>
                  <a:spcPct val="0"/>
                </a:spcBef>
              </a:pPr>
              <a:t>25</a:t>
            </a:fld>
            <a:endParaRPr lang="en-US" alt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UNCLASSIFIED DISCUSSION DRAFT</a:t>
            </a:r>
            <a:endParaRPr lang="en-US" dirty="0"/>
          </a:p>
        </p:txBody>
      </p:sp>
      <p:sp>
        <p:nvSpPr>
          <p:cNvPr id="5" name="Slide Number Placeholder 4"/>
          <p:cNvSpPr>
            <a:spLocks noGrp="1"/>
          </p:cNvSpPr>
          <p:nvPr>
            <p:ph type="sldNum" sz="quarter" idx="11"/>
          </p:nvPr>
        </p:nvSpPr>
        <p:spPr/>
        <p:txBody>
          <a:bodyPr/>
          <a:lstStyle/>
          <a:p>
            <a:fld id="{ADE759C8-6AD3-413C-B626-63236462CDC5}" type="slidenum">
              <a:rPr lang="en-US" smtClean="0"/>
              <a:pPr/>
              <a:t>26</a:t>
            </a:fld>
            <a:endParaRPr lang="en-US" dirty="0"/>
          </a:p>
        </p:txBody>
      </p:sp>
    </p:spTree>
    <p:extLst>
      <p:ext uri="{BB962C8B-B14F-4D97-AF65-F5344CB8AC3E}">
        <p14:creationId xmlns:p14="http://schemas.microsoft.com/office/powerpoint/2010/main" xmlns="" val="407115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are a small office with big impact:</a:t>
            </a:r>
          </a:p>
          <a:p>
            <a:endParaRPr lang="en-US" dirty="0" smtClean="0"/>
          </a:p>
          <a:p>
            <a:pPr>
              <a:buFont typeface="Arial" pitchFamily="34" charset="0"/>
              <a:buChar char="•"/>
            </a:pPr>
            <a:r>
              <a:rPr lang="en-US" dirty="0" smtClean="0"/>
              <a:t> Positioned under and report to Secretary</a:t>
            </a:r>
          </a:p>
          <a:p>
            <a:endParaRPr lang="en-US" dirty="0" smtClean="0"/>
          </a:p>
          <a:p>
            <a:pPr>
              <a:buFont typeface="Arial" pitchFamily="34" charset="0"/>
              <a:buChar char="•"/>
            </a:pPr>
            <a:r>
              <a:rPr lang="en-US" dirty="0" smtClean="0"/>
              <a:t> Our office is located in DC only; we do not have field offices</a:t>
            </a:r>
          </a:p>
          <a:p>
            <a:endParaRPr lang="en-US" dirty="0" smtClean="0"/>
          </a:p>
          <a:p>
            <a:pPr>
              <a:buFont typeface="Arial" pitchFamily="34" charset="0"/>
              <a:buChar char="•"/>
            </a:pPr>
            <a:r>
              <a:rPr lang="en-US" dirty="0" smtClean="0"/>
              <a:t> 60 full- and part-time personnel as of now</a:t>
            </a:r>
          </a:p>
          <a:p>
            <a:endParaRPr lang="en-US" dirty="0" smtClean="0"/>
          </a:p>
          <a:p>
            <a:pPr>
              <a:buFont typeface="Arial" pitchFamily="34" charset="0"/>
              <a:buChar char="•"/>
            </a:pPr>
            <a:r>
              <a:rPr lang="en-US" dirty="0" smtClean="0"/>
              <a:t> Our staff is made up of supervisors, policy advisors, investigators, communications staff, administrative staff, contractors and seasonal interns.</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FDA31F14-98FB-4631-BEFE-F23CF61A3422}" type="slidenum">
              <a:rPr lang="en-US" altLang="en-US" smtClean="0"/>
              <a:pPr>
                <a:defRPr/>
              </a:pPr>
              <a:t>3</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7649" y="4549709"/>
            <a:ext cx="6117908" cy="5128763"/>
          </a:xfrm>
        </p:spPr>
        <p:txBody>
          <a:bodyPr>
            <a:normAutofit fontScale="70000" lnSpcReduction="20000"/>
          </a:bodyPr>
          <a:lstStyle/>
          <a:p>
            <a:pPr defTabSz="914350" eaLnBrk="0" fontAlgn="base" hangingPunct="0">
              <a:spcBef>
                <a:spcPct val="30000"/>
              </a:spcBef>
              <a:spcAft>
                <a:spcPct val="0"/>
              </a:spcAft>
              <a:defRPr/>
            </a:pPr>
            <a:r>
              <a:rPr lang="en-US" sz="1100" b="1" u="sng" dirty="0" smtClean="0"/>
              <a:t>First, we ENGAGE WITH THE PUBLIC</a:t>
            </a:r>
          </a:p>
          <a:p>
            <a:pPr defTabSz="914350" eaLnBrk="0" fontAlgn="base" hangingPunct="0">
              <a:spcBef>
                <a:spcPct val="30000"/>
              </a:spcBef>
              <a:spcAft>
                <a:spcPct val="0"/>
              </a:spcAft>
              <a:defRPr/>
            </a:pPr>
            <a:endParaRPr lang="en-US" sz="1100" dirty="0" smtClean="0">
              <a:cs typeface="Times New Roman" pitchFamily="18" charset="0"/>
            </a:endParaRPr>
          </a:p>
          <a:p>
            <a:pPr lvl="0"/>
            <a:r>
              <a:rPr lang="en-US" dirty="0" smtClean="0">
                <a:cs typeface="Times New Roman" pitchFamily="18" charset="0"/>
              </a:rPr>
              <a:t>COMMUNITIES WHO may be affected by DHS programs and activities </a:t>
            </a:r>
          </a:p>
          <a:p>
            <a:pPr lvl="0"/>
            <a:endParaRPr lang="en-US" dirty="0" smtClean="0">
              <a:cs typeface="Times New Roman" pitchFamily="18" charset="0"/>
            </a:endParaRPr>
          </a:p>
          <a:p>
            <a:pPr lvl="0"/>
            <a:r>
              <a:rPr lang="en-US" dirty="0" smtClean="0">
                <a:cs typeface="Times New Roman" pitchFamily="18" charset="0"/>
              </a:rPr>
              <a:t>Engage through “community roundtables” to demystify DHS: </a:t>
            </a:r>
          </a:p>
          <a:p>
            <a:pPr lvl="1"/>
            <a:endParaRPr lang="en-US" dirty="0" smtClean="0">
              <a:cs typeface="Times New Roman" pitchFamily="18" charset="0"/>
            </a:endParaRPr>
          </a:p>
          <a:p>
            <a:pPr lvl="1">
              <a:buFont typeface="Arial" pitchFamily="34" charset="0"/>
              <a:buChar char="•"/>
            </a:pPr>
            <a:r>
              <a:rPr lang="en-US" dirty="0" smtClean="0">
                <a:cs typeface="Times New Roman" pitchFamily="18" charset="0"/>
              </a:rPr>
              <a:t>Policies &amp; Procedures </a:t>
            </a:r>
          </a:p>
          <a:p>
            <a:pPr lvl="1">
              <a:buFont typeface="Arial" pitchFamily="34" charset="0"/>
              <a:buChar char="•"/>
            </a:pPr>
            <a:endParaRPr lang="en-US" dirty="0" smtClean="0">
              <a:cs typeface="Times New Roman" pitchFamily="18" charset="0"/>
            </a:endParaRPr>
          </a:p>
          <a:p>
            <a:pPr lvl="1">
              <a:buFont typeface="Arial" pitchFamily="34" charset="0"/>
              <a:buChar char="•"/>
            </a:pPr>
            <a:r>
              <a:rPr lang="en-US" dirty="0" smtClean="0">
                <a:cs typeface="Times New Roman" pitchFamily="18" charset="0"/>
              </a:rPr>
              <a:t>Redress avenues</a:t>
            </a:r>
          </a:p>
          <a:p>
            <a:pPr lvl="1"/>
            <a:endParaRPr lang="en-US" dirty="0" smtClean="0">
              <a:cs typeface="Times New Roman" pitchFamily="18" charset="0"/>
            </a:endParaRPr>
          </a:p>
          <a:p>
            <a:pPr lvl="1">
              <a:buFont typeface="Arial" pitchFamily="34" charset="0"/>
              <a:buChar char="•"/>
            </a:pPr>
            <a:r>
              <a:rPr lang="en-US" dirty="0" smtClean="0">
                <a:cs typeface="Times New Roman" pitchFamily="18" charset="0"/>
              </a:rPr>
              <a:t>Law enforcement participation where appropriate</a:t>
            </a:r>
          </a:p>
          <a:p>
            <a:pPr lvl="1"/>
            <a:endParaRPr lang="en-US" dirty="0" smtClean="0">
              <a:cs typeface="Times New Roman" pitchFamily="18" charset="0"/>
            </a:endParaRPr>
          </a:p>
          <a:p>
            <a:pPr lvl="1">
              <a:buFont typeface="Arial" pitchFamily="34" charset="0"/>
              <a:buChar char="•"/>
            </a:pPr>
            <a:r>
              <a:rPr lang="en-US" dirty="0" smtClean="0">
                <a:cs typeface="Times New Roman" pitchFamily="18" charset="0"/>
              </a:rPr>
              <a:t>Foster communication, understanding and respect for each other</a:t>
            </a:r>
          </a:p>
          <a:p>
            <a:pPr lvl="1"/>
            <a:endParaRPr lang="en-US" dirty="0" smtClean="0">
              <a:cs typeface="Times New Roman" pitchFamily="18" charset="0"/>
            </a:endParaRPr>
          </a:p>
          <a:p>
            <a:pPr lvl="0">
              <a:buFont typeface="Arial" pitchFamily="34" charset="0"/>
              <a:buChar char="•"/>
            </a:pPr>
            <a:endParaRPr lang="en-US" dirty="0" smtClean="0">
              <a:cs typeface="Times New Roman" pitchFamily="18" charset="0"/>
            </a:endParaRPr>
          </a:p>
          <a:p>
            <a:pPr lvl="0"/>
            <a:r>
              <a:rPr lang="en-US" b="1" dirty="0" smtClean="0">
                <a:cs typeface="Times New Roman" pitchFamily="18" charset="0"/>
              </a:rPr>
              <a:t>EXAMPLE: </a:t>
            </a:r>
            <a:r>
              <a:rPr lang="en-US" dirty="0" smtClean="0">
                <a:cs typeface="Times New Roman" pitchFamily="18" charset="0"/>
              </a:rPr>
              <a:t>Back in 2006-2008  when TSA was fine tuning its SOPs on the screening of religious headwear, our Engagement group met with Sikh and Muslim community leaders to hear concerns and talk about solutions did would not compromise security.</a:t>
            </a:r>
          </a:p>
          <a:p>
            <a:pPr defTabSz="914350" eaLnBrk="0" fontAlgn="base" hangingPunct="0">
              <a:spcBef>
                <a:spcPct val="30000"/>
              </a:spcBef>
              <a:spcAft>
                <a:spcPct val="0"/>
              </a:spcAft>
              <a:defRPr/>
            </a:pPr>
            <a:endParaRPr lang="en-US" sz="1100" dirty="0" smtClean="0"/>
          </a:p>
          <a:p>
            <a:pPr defTabSz="914350" eaLnBrk="0" fontAlgn="base" hangingPunct="0">
              <a:spcBef>
                <a:spcPct val="30000"/>
              </a:spcBef>
              <a:spcAft>
                <a:spcPct val="0"/>
              </a:spcAft>
              <a:defRPr/>
            </a:pPr>
            <a:r>
              <a:rPr lang="en-US" sz="1100" b="1" u="sng" dirty="0" smtClean="0"/>
              <a:t>BUT</a:t>
            </a:r>
            <a:r>
              <a:rPr lang="en-US" sz="1100" u="sng" dirty="0" smtClean="0"/>
              <a:t> </a:t>
            </a:r>
            <a:r>
              <a:rPr lang="en-US" sz="1100" b="1" u="sng" cap="all" dirty="0" smtClean="0"/>
              <a:t>we also engage internationally with government and community partners</a:t>
            </a:r>
            <a:r>
              <a:rPr lang="en-US" sz="1100" b="1" cap="all" dirty="0" smtClean="0"/>
              <a:t>. </a:t>
            </a:r>
          </a:p>
          <a:p>
            <a:pPr defTabSz="914350" eaLnBrk="0" fontAlgn="base" hangingPunct="0">
              <a:spcBef>
                <a:spcPct val="30000"/>
              </a:spcBef>
              <a:spcAft>
                <a:spcPct val="0"/>
              </a:spcAft>
              <a:defRPr/>
            </a:pPr>
            <a:endParaRPr lang="en-US" sz="1100" dirty="0" smtClean="0"/>
          </a:p>
          <a:p>
            <a:pPr defTabSz="914350" eaLnBrk="0" fontAlgn="base" hangingPunct="0">
              <a:spcBef>
                <a:spcPct val="30000"/>
              </a:spcBef>
              <a:spcAft>
                <a:spcPct val="0"/>
              </a:spcAft>
              <a:defRPr/>
            </a:pPr>
            <a:r>
              <a:rPr lang="en-US" sz="1100" dirty="0" smtClean="0"/>
              <a:t>CRCL has collaborated with communities and government partners in the UK, Denmark, Norway, Finland, Germany, Spain, Pakistan, Turkey and Egypt, just to name a few.</a:t>
            </a:r>
          </a:p>
          <a:p>
            <a:pPr defTabSz="914350" eaLnBrk="0" fontAlgn="base" hangingPunct="0">
              <a:spcBef>
                <a:spcPct val="30000"/>
              </a:spcBef>
              <a:spcAft>
                <a:spcPct val="0"/>
              </a:spcAft>
              <a:defRPr/>
            </a:pPr>
            <a:endParaRPr lang="en-US" sz="1100" dirty="0" smtClean="0"/>
          </a:p>
          <a:p>
            <a:pPr defTabSz="914350" eaLnBrk="0" fontAlgn="base" hangingPunct="0">
              <a:spcBef>
                <a:spcPct val="30000"/>
              </a:spcBef>
              <a:spcAft>
                <a:spcPct val="0"/>
              </a:spcAft>
              <a:defRPr/>
            </a:pPr>
            <a:r>
              <a:rPr lang="en-US" sz="1100" dirty="0" smtClean="0"/>
              <a:t>We engage international partners on a variety of civil rights issues, including the hottest topic right now, </a:t>
            </a:r>
            <a:r>
              <a:rPr lang="en-US" sz="1100" u="sng" dirty="0" smtClean="0"/>
              <a:t>countering violent extremism.  </a:t>
            </a:r>
          </a:p>
          <a:p>
            <a:pPr defTabSz="914350" eaLnBrk="0" fontAlgn="base" hangingPunct="0">
              <a:spcBef>
                <a:spcPct val="30000"/>
              </a:spcBef>
              <a:spcAft>
                <a:spcPct val="0"/>
              </a:spcAft>
              <a:defRPr/>
            </a:pPr>
            <a:endParaRPr lang="en-US" sz="1100" u="sng" dirty="0" smtClean="0"/>
          </a:p>
          <a:p>
            <a:pPr defTabSz="914350" eaLnBrk="0" fontAlgn="base" hangingPunct="0">
              <a:spcBef>
                <a:spcPct val="30000"/>
              </a:spcBef>
              <a:spcAft>
                <a:spcPct val="0"/>
              </a:spcAft>
              <a:defRPr/>
            </a:pPr>
            <a:r>
              <a:rPr lang="en-US" sz="1100" dirty="0" smtClean="0"/>
              <a:t>Have any of you heard of the White House’s Strategic Implementation Plan to Counter Violent Extremism?  This is initiative with global reach, involving local, state, federal law enforcement, to mitigate radicalization within certain communities through community engagement.</a:t>
            </a:r>
          </a:p>
          <a:p>
            <a:pPr defTabSz="914350" eaLnBrk="0" fontAlgn="base" hangingPunct="0">
              <a:spcBef>
                <a:spcPct val="30000"/>
              </a:spcBef>
              <a:spcAft>
                <a:spcPct val="0"/>
              </a:spcAft>
              <a:defRPr/>
            </a:pPr>
            <a:endParaRPr lang="en-US" sz="1100" dirty="0" smtClean="0"/>
          </a:p>
          <a:p>
            <a:pPr defTabSz="914350" eaLnBrk="0" fontAlgn="base" hangingPunct="0">
              <a:spcBef>
                <a:spcPct val="30000"/>
              </a:spcBef>
              <a:spcAft>
                <a:spcPct val="0"/>
              </a:spcAft>
              <a:defRPr/>
            </a:pPr>
            <a:r>
              <a:rPr lang="en-US" sz="1100" dirty="0" smtClean="0"/>
              <a:t>Our efforts in this area have led us to:</a:t>
            </a:r>
          </a:p>
          <a:p>
            <a:pPr marL="232943" indent="-232943" defTabSz="914350" eaLnBrk="0" fontAlgn="base" hangingPunct="0">
              <a:spcBef>
                <a:spcPct val="30000"/>
              </a:spcBef>
              <a:spcAft>
                <a:spcPct val="0"/>
              </a:spcAft>
              <a:buFont typeface="+mj-lt"/>
              <a:buAutoNum type="arabicPeriod"/>
              <a:defRPr/>
            </a:pPr>
            <a:r>
              <a:rPr lang="en-US" sz="1100" dirty="0" smtClean="0"/>
              <a:t> Train State Department Foreign Service Officers as CVE officers.  The State Department now has CVE officers at each post worldwide.</a:t>
            </a:r>
          </a:p>
          <a:p>
            <a:pPr marL="232943" indent="-232943" defTabSz="914350" eaLnBrk="0" fontAlgn="base" hangingPunct="0">
              <a:spcBef>
                <a:spcPct val="30000"/>
              </a:spcBef>
              <a:spcAft>
                <a:spcPct val="0"/>
              </a:spcAft>
              <a:buFont typeface="+mj-lt"/>
              <a:buAutoNum type="arabicPeriod"/>
              <a:defRPr/>
            </a:pPr>
            <a:r>
              <a:rPr lang="en-US" sz="1100" dirty="0" smtClean="0"/>
              <a:t> Host a CVE Exchange Delegation, where German officials exchanged places with DHS officials and participated in a CRCL roundtable, providing a different perspective.</a:t>
            </a:r>
          </a:p>
          <a:p>
            <a:pPr marL="232943" indent="-232943" defTabSz="914350" eaLnBrk="0" fontAlgn="base" hangingPunct="0">
              <a:spcBef>
                <a:spcPct val="30000"/>
              </a:spcBef>
              <a:spcAft>
                <a:spcPct val="0"/>
              </a:spcAft>
              <a:buFont typeface="+mj-lt"/>
              <a:buAutoNum type="arabicPeriod"/>
              <a:defRPr/>
            </a:pPr>
            <a:r>
              <a:rPr lang="en-US" sz="1100" dirty="0" smtClean="0"/>
              <a:t> Support the embassies’ efforts to counter violent extremism by including attaches in our international roundtables.  </a:t>
            </a:r>
            <a:r>
              <a:rPr lang="en-US" sz="1100" dirty="0" smtClean="0">
                <a:solidFill>
                  <a:srgbClr val="FF0000"/>
                </a:solidFill>
              </a:rPr>
              <a:t>YOU MAY HEAR FROM US</a:t>
            </a:r>
            <a:r>
              <a:rPr lang="en-US" sz="1100" dirty="0" smtClean="0"/>
              <a:t>.</a:t>
            </a:r>
          </a:p>
          <a:p>
            <a:pPr marL="232943" indent="-232943" defTabSz="914350" eaLnBrk="0" fontAlgn="base" hangingPunct="0">
              <a:spcBef>
                <a:spcPct val="30000"/>
              </a:spcBef>
              <a:spcAft>
                <a:spcPct val="0"/>
              </a:spcAft>
              <a:buFont typeface="+mj-lt"/>
              <a:buAutoNum type="arabicPeriod"/>
              <a:defRPr/>
            </a:pPr>
            <a:r>
              <a:rPr lang="en-US" sz="1100" dirty="0" smtClean="0"/>
              <a:t> Participate in the Transatlantic Pakistani Initiative. Pakistani communities from the U.S. and the U.K. Exchanged best practices on community engagement and mitigating radicalization.</a:t>
            </a:r>
          </a:p>
          <a:p>
            <a:pPr marL="232943" indent="-232943" defTabSz="914350" eaLnBrk="0" fontAlgn="base" hangingPunct="0">
              <a:spcBef>
                <a:spcPct val="30000"/>
              </a:spcBef>
              <a:spcAft>
                <a:spcPct val="0"/>
              </a:spcAft>
              <a:buFont typeface="+mj-lt"/>
              <a:buAutoNum type="arabicPeriod"/>
              <a:defRPr/>
            </a:pPr>
            <a:r>
              <a:rPr lang="en-US" sz="1100" dirty="0" smtClean="0"/>
              <a:t> Participate in the Resolution 16/18, a </a:t>
            </a:r>
            <a:r>
              <a:rPr lang="en-US" sz="1100" b="1" dirty="0" smtClean="0">
                <a:hlinkClick r:id="rId3"/>
              </a:rPr>
              <a:t>meeting on the Istanbul Process for Combating Intolerance, Discrimination, and Violence on the Basis of Religion or Belief</a:t>
            </a:r>
            <a:r>
              <a:rPr lang="en-US" sz="1100" b="1" dirty="0" smtClean="0"/>
              <a:t>.</a:t>
            </a:r>
            <a:r>
              <a:rPr lang="en-US" sz="1100" dirty="0" smtClean="0"/>
              <a:t> </a:t>
            </a:r>
          </a:p>
          <a:p>
            <a:pPr marL="698830" lvl="1" indent="-232943" defTabSz="914350" eaLnBrk="0" fontAlgn="base" hangingPunct="0">
              <a:spcBef>
                <a:spcPct val="30000"/>
              </a:spcBef>
              <a:spcAft>
                <a:spcPct val="0"/>
              </a:spcAft>
              <a:buFont typeface="+mj-lt"/>
              <a:buAutoNum type="alphaLcPeriod"/>
              <a:defRPr/>
            </a:pPr>
            <a:r>
              <a:rPr lang="en-US" sz="1100" dirty="0" smtClean="0"/>
              <a:t> We are collaborating with DOJ to develop education for country leaders on how to protect the religious rights and freedoms of their minority populations.</a:t>
            </a:r>
          </a:p>
          <a:p>
            <a:pPr defTabSz="914350" eaLnBrk="0" fontAlgn="base" hangingPunct="0">
              <a:spcBef>
                <a:spcPct val="30000"/>
              </a:spcBef>
              <a:spcAft>
                <a:spcPct val="0"/>
              </a:spcAft>
              <a:defRPr/>
            </a:pPr>
            <a:endParaRPr lang="en-US" sz="1100" dirty="0" smtClean="0">
              <a:latin typeface="Times" pitchFamily="18" charset="0"/>
            </a:endParaRPr>
          </a:p>
          <a:p>
            <a:pPr defTabSz="914350" eaLnBrk="0" fontAlgn="base" hangingPunct="0">
              <a:spcBef>
                <a:spcPct val="30000"/>
              </a:spcBef>
              <a:spcAft>
                <a:spcPct val="0"/>
              </a:spcAft>
              <a:buFont typeface="Arial" pitchFamily="34" charset="0"/>
              <a:buChar char="•"/>
              <a:defRPr/>
            </a:pPr>
            <a:endParaRPr lang="en-US" dirty="0" smtClean="0">
              <a:latin typeface="Times" pitchFamily="18" charset="0"/>
            </a:endParaRPr>
          </a:p>
          <a:p>
            <a:pPr algn="l">
              <a:buFont typeface="Arial" pitchFamily="34" charset="0"/>
              <a:buNone/>
            </a:pP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DA31F14-98FB-4631-BEFE-F23CF61A3422}" type="slidenum">
              <a:rPr lang="en-US" altLang="en-US" smtClean="0"/>
              <a:pPr>
                <a:defRPr/>
              </a:pPr>
              <a:t>4</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were established in 2003 to integrate and advance civil rights and civil liberties.</a:t>
            </a:r>
          </a:p>
          <a:p>
            <a:endParaRPr lang="en-US" dirty="0" smtClean="0"/>
          </a:p>
          <a:p>
            <a:r>
              <a:rPr lang="en-US" dirty="0" smtClean="0"/>
              <a:t>Our mission is to ensure individual liberty, fairness and equality under the law in all of DHS’s programs and activities worldwide.  </a:t>
            </a:r>
          </a:p>
          <a:p>
            <a:endParaRPr lang="en-US" dirty="0" smtClean="0"/>
          </a:p>
          <a:p>
            <a:endParaRPr lang="en-US" dirty="0" smtClean="0"/>
          </a:p>
          <a:p>
            <a:r>
              <a:rPr lang="en-US" b="1" dirty="0" smtClean="0"/>
              <a:t>There are four main services we provide DHS personnel (SKIP to slide 19).</a:t>
            </a:r>
          </a:p>
          <a:p>
            <a:endParaRPr lang="en-US" dirty="0" smtClean="0"/>
          </a:p>
          <a:p>
            <a:endParaRPr lang="en-US" baseline="0" dirty="0" smtClean="0"/>
          </a:p>
          <a:p>
            <a:endParaRPr lang="en-US" baseline="0" dirty="0" smtClean="0"/>
          </a:p>
          <a:p>
            <a:endParaRPr lang="en-US" dirty="0" smtClean="0"/>
          </a:p>
          <a:p>
            <a:endParaRPr lang="en-US" dirty="0" smtClean="0"/>
          </a:p>
          <a:p>
            <a:endParaRPr lang="en-US" baseline="0" dirty="0" smtClean="0"/>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FDA31F14-98FB-4631-BEFE-F23CF61A3422}" type="slidenum">
              <a:rPr lang="en-US" altLang="en-US" smtClean="0"/>
              <a:pPr>
                <a:defRPr/>
              </a:pPr>
              <a:t>5</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7649" y="4549709"/>
            <a:ext cx="6117908" cy="5128763"/>
          </a:xfrm>
        </p:spPr>
        <p:txBody>
          <a:bodyPr>
            <a:normAutofit fontScale="70000" lnSpcReduction="20000"/>
          </a:bodyPr>
          <a:lstStyle/>
          <a:p>
            <a:pPr defTabSz="914350" eaLnBrk="0" fontAlgn="base" hangingPunct="0">
              <a:spcBef>
                <a:spcPct val="30000"/>
              </a:spcBef>
              <a:spcAft>
                <a:spcPct val="0"/>
              </a:spcAft>
              <a:defRPr/>
            </a:pPr>
            <a:r>
              <a:rPr lang="en-US" sz="1100" b="1" u="sng" dirty="0" smtClean="0"/>
              <a:t>First, we ENGAGE WITH THE PUBLIC</a:t>
            </a:r>
          </a:p>
          <a:p>
            <a:pPr defTabSz="914350" eaLnBrk="0" fontAlgn="base" hangingPunct="0">
              <a:spcBef>
                <a:spcPct val="30000"/>
              </a:spcBef>
              <a:spcAft>
                <a:spcPct val="0"/>
              </a:spcAft>
              <a:defRPr/>
            </a:pPr>
            <a:endParaRPr lang="en-US" sz="1100" dirty="0" smtClean="0">
              <a:cs typeface="Times New Roman" pitchFamily="18" charset="0"/>
            </a:endParaRPr>
          </a:p>
          <a:p>
            <a:pPr lvl="0"/>
            <a:r>
              <a:rPr lang="en-US" dirty="0" smtClean="0">
                <a:cs typeface="Times New Roman" pitchFamily="18" charset="0"/>
              </a:rPr>
              <a:t>COMMUNITIES WHO may be affected by DHS programs and activities </a:t>
            </a:r>
          </a:p>
          <a:p>
            <a:pPr lvl="0"/>
            <a:endParaRPr lang="en-US" dirty="0" smtClean="0">
              <a:cs typeface="Times New Roman" pitchFamily="18" charset="0"/>
            </a:endParaRPr>
          </a:p>
          <a:p>
            <a:pPr lvl="0"/>
            <a:r>
              <a:rPr lang="en-US" dirty="0" smtClean="0">
                <a:cs typeface="Times New Roman" pitchFamily="18" charset="0"/>
              </a:rPr>
              <a:t>Engage through “community roundtables” to demystify DHS: </a:t>
            </a:r>
          </a:p>
          <a:p>
            <a:pPr lvl="1"/>
            <a:endParaRPr lang="en-US" dirty="0" smtClean="0">
              <a:cs typeface="Times New Roman" pitchFamily="18" charset="0"/>
            </a:endParaRPr>
          </a:p>
          <a:p>
            <a:pPr lvl="1">
              <a:buFont typeface="Arial" pitchFamily="34" charset="0"/>
              <a:buChar char="•"/>
            </a:pPr>
            <a:r>
              <a:rPr lang="en-US" dirty="0" smtClean="0">
                <a:cs typeface="Times New Roman" pitchFamily="18" charset="0"/>
              </a:rPr>
              <a:t>Policies &amp; Procedures </a:t>
            </a:r>
          </a:p>
          <a:p>
            <a:pPr lvl="1">
              <a:buFont typeface="Arial" pitchFamily="34" charset="0"/>
              <a:buChar char="•"/>
            </a:pPr>
            <a:endParaRPr lang="en-US" dirty="0" smtClean="0">
              <a:cs typeface="Times New Roman" pitchFamily="18" charset="0"/>
            </a:endParaRPr>
          </a:p>
          <a:p>
            <a:pPr lvl="1">
              <a:buFont typeface="Arial" pitchFamily="34" charset="0"/>
              <a:buChar char="•"/>
            </a:pPr>
            <a:r>
              <a:rPr lang="en-US" dirty="0" smtClean="0">
                <a:cs typeface="Times New Roman" pitchFamily="18" charset="0"/>
              </a:rPr>
              <a:t>Redress avenues</a:t>
            </a:r>
          </a:p>
          <a:p>
            <a:pPr lvl="1"/>
            <a:endParaRPr lang="en-US" dirty="0" smtClean="0">
              <a:cs typeface="Times New Roman" pitchFamily="18" charset="0"/>
            </a:endParaRPr>
          </a:p>
          <a:p>
            <a:pPr lvl="1">
              <a:buFont typeface="Arial" pitchFamily="34" charset="0"/>
              <a:buChar char="•"/>
            </a:pPr>
            <a:r>
              <a:rPr lang="en-US" dirty="0" smtClean="0">
                <a:cs typeface="Times New Roman" pitchFamily="18" charset="0"/>
              </a:rPr>
              <a:t>Law enforcement participation where appropriate</a:t>
            </a:r>
          </a:p>
          <a:p>
            <a:pPr lvl="1"/>
            <a:endParaRPr lang="en-US" dirty="0" smtClean="0">
              <a:cs typeface="Times New Roman" pitchFamily="18" charset="0"/>
            </a:endParaRPr>
          </a:p>
          <a:p>
            <a:pPr lvl="1">
              <a:buFont typeface="Arial" pitchFamily="34" charset="0"/>
              <a:buChar char="•"/>
            </a:pPr>
            <a:r>
              <a:rPr lang="en-US" dirty="0" smtClean="0">
                <a:cs typeface="Times New Roman" pitchFamily="18" charset="0"/>
              </a:rPr>
              <a:t>Foster communication, understanding and respect for each other</a:t>
            </a:r>
          </a:p>
          <a:p>
            <a:pPr lvl="1"/>
            <a:endParaRPr lang="en-US" dirty="0" smtClean="0">
              <a:cs typeface="Times New Roman" pitchFamily="18" charset="0"/>
            </a:endParaRPr>
          </a:p>
          <a:p>
            <a:pPr lvl="0">
              <a:buFont typeface="Arial" pitchFamily="34" charset="0"/>
              <a:buChar char="•"/>
            </a:pPr>
            <a:endParaRPr lang="en-US" dirty="0" smtClean="0">
              <a:cs typeface="Times New Roman" pitchFamily="18" charset="0"/>
            </a:endParaRPr>
          </a:p>
          <a:p>
            <a:pPr lvl="0"/>
            <a:r>
              <a:rPr lang="en-US" b="1" dirty="0" smtClean="0">
                <a:cs typeface="Times New Roman" pitchFamily="18" charset="0"/>
              </a:rPr>
              <a:t>EXAMPLE: </a:t>
            </a:r>
            <a:r>
              <a:rPr lang="en-US" dirty="0" smtClean="0">
                <a:cs typeface="Times New Roman" pitchFamily="18" charset="0"/>
              </a:rPr>
              <a:t>Back in 2006-2008  when TSA was fine tuning its SOPs on the screening of religious headwear, our Engagement group met with Sikh and Muslim community leaders to hear concerns and talk about solutions did would not compromise security.</a:t>
            </a:r>
          </a:p>
          <a:p>
            <a:pPr defTabSz="914350" eaLnBrk="0" fontAlgn="base" hangingPunct="0">
              <a:spcBef>
                <a:spcPct val="30000"/>
              </a:spcBef>
              <a:spcAft>
                <a:spcPct val="0"/>
              </a:spcAft>
              <a:defRPr/>
            </a:pPr>
            <a:endParaRPr lang="en-US" sz="1100" dirty="0" smtClean="0"/>
          </a:p>
          <a:p>
            <a:pPr defTabSz="914350" eaLnBrk="0" fontAlgn="base" hangingPunct="0">
              <a:spcBef>
                <a:spcPct val="30000"/>
              </a:spcBef>
              <a:spcAft>
                <a:spcPct val="0"/>
              </a:spcAft>
              <a:defRPr/>
            </a:pPr>
            <a:r>
              <a:rPr lang="en-US" sz="1100" b="1" u="sng" dirty="0" smtClean="0"/>
              <a:t>BUT</a:t>
            </a:r>
            <a:r>
              <a:rPr lang="en-US" sz="1100" u="sng" dirty="0" smtClean="0"/>
              <a:t> </a:t>
            </a:r>
            <a:r>
              <a:rPr lang="en-US" sz="1100" b="1" u="sng" cap="all" dirty="0" smtClean="0"/>
              <a:t>we also engage internationally with government and community partners</a:t>
            </a:r>
            <a:r>
              <a:rPr lang="en-US" sz="1100" b="1" cap="all" dirty="0" smtClean="0"/>
              <a:t>. </a:t>
            </a:r>
          </a:p>
          <a:p>
            <a:pPr defTabSz="914350" eaLnBrk="0" fontAlgn="base" hangingPunct="0">
              <a:spcBef>
                <a:spcPct val="30000"/>
              </a:spcBef>
              <a:spcAft>
                <a:spcPct val="0"/>
              </a:spcAft>
              <a:defRPr/>
            </a:pPr>
            <a:endParaRPr lang="en-US" sz="1100" dirty="0" smtClean="0"/>
          </a:p>
          <a:p>
            <a:pPr defTabSz="914350" eaLnBrk="0" fontAlgn="base" hangingPunct="0">
              <a:spcBef>
                <a:spcPct val="30000"/>
              </a:spcBef>
              <a:spcAft>
                <a:spcPct val="0"/>
              </a:spcAft>
              <a:defRPr/>
            </a:pPr>
            <a:r>
              <a:rPr lang="en-US" sz="1100" dirty="0" smtClean="0"/>
              <a:t>CRCL has collaborated with communities and government partners in the UK, Denmark, Norway, Finland, Germany, Spain, Pakistan, Turkey and Egypt, just to name a few.</a:t>
            </a:r>
          </a:p>
          <a:p>
            <a:pPr defTabSz="914350" eaLnBrk="0" fontAlgn="base" hangingPunct="0">
              <a:spcBef>
                <a:spcPct val="30000"/>
              </a:spcBef>
              <a:spcAft>
                <a:spcPct val="0"/>
              </a:spcAft>
              <a:defRPr/>
            </a:pPr>
            <a:endParaRPr lang="en-US" sz="1100" dirty="0" smtClean="0"/>
          </a:p>
          <a:p>
            <a:pPr defTabSz="914350" eaLnBrk="0" fontAlgn="base" hangingPunct="0">
              <a:spcBef>
                <a:spcPct val="30000"/>
              </a:spcBef>
              <a:spcAft>
                <a:spcPct val="0"/>
              </a:spcAft>
              <a:defRPr/>
            </a:pPr>
            <a:r>
              <a:rPr lang="en-US" sz="1100" dirty="0" smtClean="0"/>
              <a:t>We engage international partners on a variety of civil rights issues, including the hottest topic right now, </a:t>
            </a:r>
            <a:r>
              <a:rPr lang="en-US" sz="1100" u="sng" dirty="0" smtClean="0"/>
              <a:t>countering violent extremism.  </a:t>
            </a:r>
          </a:p>
          <a:p>
            <a:pPr defTabSz="914350" eaLnBrk="0" fontAlgn="base" hangingPunct="0">
              <a:spcBef>
                <a:spcPct val="30000"/>
              </a:spcBef>
              <a:spcAft>
                <a:spcPct val="0"/>
              </a:spcAft>
              <a:defRPr/>
            </a:pPr>
            <a:endParaRPr lang="en-US" sz="1100" u="sng" dirty="0" smtClean="0"/>
          </a:p>
          <a:p>
            <a:pPr defTabSz="914350" eaLnBrk="0" fontAlgn="base" hangingPunct="0">
              <a:spcBef>
                <a:spcPct val="30000"/>
              </a:spcBef>
              <a:spcAft>
                <a:spcPct val="0"/>
              </a:spcAft>
              <a:defRPr/>
            </a:pPr>
            <a:r>
              <a:rPr lang="en-US" sz="1100" dirty="0" smtClean="0"/>
              <a:t>Have any of you heard of the White House’s Strategic Implementation Plan to Counter Violent Extremism?  This is initiative with global reach, involving local, state, federal law enforcement, to mitigate radicalization within certain communities through community engagement.</a:t>
            </a:r>
          </a:p>
          <a:p>
            <a:pPr defTabSz="914350" eaLnBrk="0" fontAlgn="base" hangingPunct="0">
              <a:spcBef>
                <a:spcPct val="30000"/>
              </a:spcBef>
              <a:spcAft>
                <a:spcPct val="0"/>
              </a:spcAft>
              <a:defRPr/>
            </a:pPr>
            <a:endParaRPr lang="en-US" sz="1100" dirty="0" smtClean="0"/>
          </a:p>
          <a:p>
            <a:pPr defTabSz="914350" eaLnBrk="0" fontAlgn="base" hangingPunct="0">
              <a:spcBef>
                <a:spcPct val="30000"/>
              </a:spcBef>
              <a:spcAft>
                <a:spcPct val="0"/>
              </a:spcAft>
              <a:defRPr/>
            </a:pPr>
            <a:r>
              <a:rPr lang="en-US" sz="1100" dirty="0" smtClean="0"/>
              <a:t>Our efforts in this area have led us to:</a:t>
            </a:r>
          </a:p>
          <a:p>
            <a:pPr marL="232943" indent="-232943" defTabSz="914350" eaLnBrk="0" fontAlgn="base" hangingPunct="0">
              <a:spcBef>
                <a:spcPct val="30000"/>
              </a:spcBef>
              <a:spcAft>
                <a:spcPct val="0"/>
              </a:spcAft>
              <a:buFont typeface="+mj-lt"/>
              <a:buAutoNum type="arabicPeriod"/>
              <a:defRPr/>
            </a:pPr>
            <a:r>
              <a:rPr lang="en-US" sz="1100" dirty="0" smtClean="0"/>
              <a:t> Train State Department Foreign Service Officers as CVE officers.  The State Department now has CVE officers at each post worldwide.</a:t>
            </a:r>
          </a:p>
          <a:p>
            <a:pPr marL="232943" indent="-232943" defTabSz="914350" eaLnBrk="0" fontAlgn="base" hangingPunct="0">
              <a:spcBef>
                <a:spcPct val="30000"/>
              </a:spcBef>
              <a:spcAft>
                <a:spcPct val="0"/>
              </a:spcAft>
              <a:buFont typeface="+mj-lt"/>
              <a:buAutoNum type="arabicPeriod"/>
              <a:defRPr/>
            </a:pPr>
            <a:r>
              <a:rPr lang="en-US" sz="1100" dirty="0" smtClean="0"/>
              <a:t> Host a CVE Exchange Delegation, where German officials exchanged places with DHS officials and participated in a CRCL roundtable, providing a different perspective.</a:t>
            </a:r>
          </a:p>
          <a:p>
            <a:pPr marL="232943" indent="-232943" defTabSz="914350" eaLnBrk="0" fontAlgn="base" hangingPunct="0">
              <a:spcBef>
                <a:spcPct val="30000"/>
              </a:spcBef>
              <a:spcAft>
                <a:spcPct val="0"/>
              </a:spcAft>
              <a:buFont typeface="+mj-lt"/>
              <a:buAutoNum type="arabicPeriod"/>
              <a:defRPr/>
            </a:pPr>
            <a:r>
              <a:rPr lang="en-US" sz="1100" dirty="0" smtClean="0"/>
              <a:t> Support the embassies’ efforts to counter violent extremism by including attaches in our international roundtables.  </a:t>
            </a:r>
            <a:r>
              <a:rPr lang="en-US" sz="1100" dirty="0" smtClean="0">
                <a:solidFill>
                  <a:srgbClr val="FF0000"/>
                </a:solidFill>
              </a:rPr>
              <a:t>YOU MAY HEAR FROM US</a:t>
            </a:r>
            <a:r>
              <a:rPr lang="en-US" sz="1100" dirty="0" smtClean="0"/>
              <a:t>.</a:t>
            </a:r>
          </a:p>
          <a:p>
            <a:pPr marL="232943" indent="-232943" defTabSz="914350" eaLnBrk="0" fontAlgn="base" hangingPunct="0">
              <a:spcBef>
                <a:spcPct val="30000"/>
              </a:spcBef>
              <a:spcAft>
                <a:spcPct val="0"/>
              </a:spcAft>
              <a:buFont typeface="+mj-lt"/>
              <a:buAutoNum type="arabicPeriod"/>
              <a:defRPr/>
            </a:pPr>
            <a:r>
              <a:rPr lang="en-US" sz="1100" dirty="0" smtClean="0"/>
              <a:t> Participate in the Transatlantic Pakistani Initiative. Pakistani communities from the U.S. and the U.K. Exchanged best practices on community engagement and mitigating radicalization.</a:t>
            </a:r>
          </a:p>
          <a:p>
            <a:pPr marL="232943" indent="-232943" defTabSz="914350" eaLnBrk="0" fontAlgn="base" hangingPunct="0">
              <a:spcBef>
                <a:spcPct val="30000"/>
              </a:spcBef>
              <a:spcAft>
                <a:spcPct val="0"/>
              </a:spcAft>
              <a:buFont typeface="+mj-lt"/>
              <a:buAutoNum type="arabicPeriod"/>
              <a:defRPr/>
            </a:pPr>
            <a:r>
              <a:rPr lang="en-US" sz="1100" dirty="0" smtClean="0"/>
              <a:t> Participate in the Resolution 16/18, a </a:t>
            </a:r>
            <a:r>
              <a:rPr lang="en-US" sz="1100" b="1" dirty="0" smtClean="0">
                <a:hlinkClick r:id="rId3"/>
              </a:rPr>
              <a:t>meeting on the Istanbul Process for Combating Intolerance, Discrimination, and Violence on the Basis of Religion or Belief</a:t>
            </a:r>
            <a:r>
              <a:rPr lang="en-US" sz="1100" b="1" dirty="0" smtClean="0"/>
              <a:t>.</a:t>
            </a:r>
            <a:r>
              <a:rPr lang="en-US" sz="1100" dirty="0" smtClean="0"/>
              <a:t> </a:t>
            </a:r>
          </a:p>
          <a:p>
            <a:pPr marL="698830" lvl="1" indent="-232943" defTabSz="914350" eaLnBrk="0" fontAlgn="base" hangingPunct="0">
              <a:spcBef>
                <a:spcPct val="30000"/>
              </a:spcBef>
              <a:spcAft>
                <a:spcPct val="0"/>
              </a:spcAft>
              <a:buFont typeface="+mj-lt"/>
              <a:buAutoNum type="alphaLcPeriod"/>
              <a:defRPr/>
            </a:pPr>
            <a:r>
              <a:rPr lang="en-US" sz="1100" dirty="0" smtClean="0"/>
              <a:t> We are collaborating with DOJ to develop education for country leaders on how to protect the religious rights and freedoms of their minority populations.</a:t>
            </a:r>
          </a:p>
          <a:p>
            <a:pPr defTabSz="914350" eaLnBrk="0" fontAlgn="base" hangingPunct="0">
              <a:spcBef>
                <a:spcPct val="30000"/>
              </a:spcBef>
              <a:spcAft>
                <a:spcPct val="0"/>
              </a:spcAft>
              <a:defRPr/>
            </a:pPr>
            <a:endParaRPr lang="en-US" sz="1100" dirty="0" smtClean="0">
              <a:latin typeface="Times" pitchFamily="18" charset="0"/>
            </a:endParaRPr>
          </a:p>
          <a:p>
            <a:pPr defTabSz="914350" eaLnBrk="0" fontAlgn="base" hangingPunct="0">
              <a:spcBef>
                <a:spcPct val="30000"/>
              </a:spcBef>
              <a:spcAft>
                <a:spcPct val="0"/>
              </a:spcAft>
              <a:buFont typeface="Arial" pitchFamily="34" charset="0"/>
              <a:buChar char="•"/>
              <a:defRPr/>
            </a:pPr>
            <a:endParaRPr lang="en-US" dirty="0" smtClean="0">
              <a:latin typeface="Times" pitchFamily="18" charset="0"/>
            </a:endParaRPr>
          </a:p>
          <a:p>
            <a:pPr algn="l">
              <a:buFont typeface="Arial" pitchFamily="34" charset="0"/>
              <a:buNone/>
            </a:pP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DA31F14-98FB-4631-BEFE-F23CF61A3422}" type="slidenum">
              <a:rPr lang="en-US" altLang="en-US" smtClean="0"/>
              <a:pPr>
                <a:defRPr/>
              </a:pPr>
              <a:t>6</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7649" y="4549709"/>
            <a:ext cx="6117908" cy="5128763"/>
          </a:xfrm>
        </p:spPr>
        <p:txBody>
          <a:bodyPr>
            <a:normAutofit fontScale="70000" lnSpcReduction="20000"/>
          </a:bodyPr>
          <a:lstStyle/>
          <a:p>
            <a:pPr defTabSz="914350" eaLnBrk="0" fontAlgn="base" hangingPunct="0">
              <a:spcBef>
                <a:spcPct val="30000"/>
              </a:spcBef>
              <a:spcAft>
                <a:spcPct val="0"/>
              </a:spcAft>
              <a:defRPr/>
            </a:pPr>
            <a:r>
              <a:rPr lang="en-US" sz="1100" b="1" u="sng" dirty="0" smtClean="0"/>
              <a:t>First, we ENGAGE WITH THE PUBLIC</a:t>
            </a:r>
          </a:p>
          <a:p>
            <a:pPr defTabSz="914350" eaLnBrk="0" fontAlgn="base" hangingPunct="0">
              <a:spcBef>
                <a:spcPct val="30000"/>
              </a:spcBef>
              <a:spcAft>
                <a:spcPct val="0"/>
              </a:spcAft>
              <a:defRPr/>
            </a:pPr>
            <a:endParaRPr lang="en-US" sz="1100" dirty="0" smtClean="0">
              <a:cs typeface="Times New Roman" pitchFamily="18" charset="0"/>
            </a:endParaRPr>
          </a:p>
          <a:p>
            <a:pPr lvl="0"/>
            <a:r>
              <a:rPr lang="en-US" dirty="0" smtClean="0">
                <a:cs typeface="Times New Roman" pitchFamily="18" charset="0"/>
              </a:rPr>
              <a:t>COMMUNITIES WHO may be affected by DHS programs and activities </a:t>
            </a:r>
          </a:p>
          <a:p>
            <a:pPr lvl="0"/>
            <a:endParaRPr lang="en-US" dirty="0" smtClean="0">
              <a:cs typeface="Times New Roman" pitchFamily="18" charset="0"/>
            </a:endParaRPr>
          </a:p>
          <a:p>
            <a:pPr lvl="0"/>
            <a:r>
              <a:rPr lang="en-US" dirty="0" smtClean="0">
                <a:cs typeface="Times New Roman" pitchFamily="18" charset="0"/>
              </a:rPr>
              <a:t>Engage through “community roundtables” to demystify DHS: </a:t>
            </a:r>
          </a:p>
          <a:p>
            <a:pPr lvl="1"/>
            <a:endParaRPr lang="en-US" dirty="0" smtClean="0">
              <a:cs typeface="Times New Roman" pitchFamily="18" charset="0"/>
            </a:endParaRPr>
          </a:p>
          <a:p>
            <a:pPr lvl="1">
              <a:buFont typeface="Arial" pitchFamily="34" charset="0"/>
              <a:buChar char="•"/>
            </a:pPr>
            <a:r>
              <a:rPr lang="en-US" dirty="0" smtClean="0">
                <a:cs typeface="Times New Roman" pitchFamily="18" charset="0"/>
              </a:rPr>
              <a:t>Policies &amp; Procedures </a:t>
            </a:r>
          </a:p>
          <a:p>
            <a:pPr lvl="1">
              <a:buFont typeface="Arial" pitchFamily="34" charset="0"/>
              <a:buChar char="•"/>
            </a:pPr>
            <a:endParaRPr lang="en-US" dirty="0" smtClean="0">
              <a:cs typeface="Times New Roman" pitchFamily="18" charset="0"/>
            </a:endParaRPr>
          </a:p>
          <a:p>
            <a:pPr lvl="1">
              <a:buFont typeface="Arial" pitchFamily="34" charset="0"/>
              <a:buChar char="•"/>
            </a:pPr>
            <a:r>
              <a:rPr lang="en-US" dirty="0" smtClean="0">
                <a:cs typeface="Times New Roman" pitchFamily="18" charset="0"/>
              </a:rPr>
              <a:t>Redress avenues</a:t>
            </a:r>
          </a:p>
          <a:p>
            <a:pPr lvl="1"/>
            <a:endParaRPr lang="en-US" dirty="0" smtClean="0">
              <a:cs typeface="Times New Roman" pitchFamily="18" charset="0"/>
            </a:endParaRPr>
          </a:p>
          <a:p>
            <a:pPr lvl="1">
              <a:buFont typeface="Arial" pitchFamily="34" charset="0"/>
              <a:buChar char="•"/>
            </a:pPr>
            <a:r>
              <a:rPr lang="en-US" dirty="0" smtClean="0">
                <a:cs typeface="Times New Roman" pitchFamily="18" charset="0"/>
              </a:rPr>
              <a:t>Law enforcement participation where appropriate</a:t>
            </a:r>
          </a:p>
          <a:p>
            <a:pPr lvl="1"/>
            <a:endParaRPr lang="en-US" dirty="0" smtClean="0">
              <a:cs typeface="Times New Roman" pitchFamily="18" charset="0"/>
            </a:endParaRPr>
          </a:p>
          <a:p>
            <a:pPr lvl="1">
              <a:buFont typeface="Arial" pitchFamily="34" charset="0"/>
              <a:buChar char="•"/>
            </a:pPr>
            <a:r>
              <a:rPr lang="en-US" dirty="0" smtClean="0">
                <a:cs typeface="Times New Roman" pitchFamily="18" charset="0"/>
              </a:rPr>
              <a:t>Foster communication, understanding and respect for each other</a:t>
            </a:r>
          </a:p>
          <a:p>
            <a:pPr lvl="1"/>
            <a:endParaRPr lang="en-US" dirty="0" smtClean="0">
              <a:cs typeface="Times New Roman" pitchFamily="18" charset="0"/>
            </a:endParaRPr>
          </a:p>
          <a:p>
            <a:pPr lvl="0">
              <a:buFont typeface="Arial" pitchFamily="34" charset="0"/>
              <a:buChar char="•"/>
            </a:pPr>
            <a:endParaRPr lang="en-US" dirty="0" smtClean="0">
              <a:cs typeface="Times New Roman" pitchFamily="18" charset="0"/>
            </a:endParaRPr>
          </a:p>
          <a:p>
            <a:pPr lvl="0"/>
            <a:r>
              <a:rPr lang="en-US" b="1" dirty="0" smtClean="0">
                <a:cs typeface="Times New Roman" pitchFamily="18" charset="0"/>
              </a:rPr>
              <a:t>EXAMPLE: </a:t>
            </a:r>
            <a:r>
              <a:rPr lang="en-US" dirty="0" smtClean="0">
                <a:cs typeface="Times New Roman" pitchFamily="18" charset="0"/>
              </a:rPr>
              <a:t>Back in 2006-2008  when TSA was fine tuning its SOPs on the screening of religious headwear, our Engagement group met with Sikh and Muslim community leaders to hear concerns and talk about solutions did would not compromise security.</a:t>
            </a:r>
          </a:p>
          <a:p>
            <a:pPr defTabSz="914350" eaLnBrk="0" fontAlgn="base" hangingPunct="0">
              <a:spcBef>
                <a:spcPct val="30000"/>
              </a:spcBef>
              <a:spcAft>
                <a:spcPct val="0"/>
              </a:spcAft>
              <a:defRPr/>
            </a:pPr>
            <a:endParaRPr lang="en-US" sz="1100" dirty="0" smtClean="0"/>
          </a:p>
          <a:p>
            <a:pPr defTabSz="914350" eaLnBrk="0" fontAlgn="base" hangingPunct="0">
              <a:spcBef>
                <a:spcPct val="30000"/>
              </a:spcBef>
              <a:spcAft>
                <a:spcPct val="0"/>
              </a:spcAft>
              <a:defRPr/>
            </a:pPr>
            <a:r>
              <a:rPr lang="en-US" sz="1100" b="1" u="sng" dirty="0" smtClean="0"/>
              <a:t>BUT</a:t>
            </a:r>
            <a:r>
              <a:rPr lang="en-US" sz="1100" u="sng" dirty="0" smtClean="0"/>
              <a:t> </a:t>
            </a:r>
            <a:r>
              <a:rPr lang="en-US" sz="1100" b="1" u="sng" cap="all" dirty="0" smtClean="0"/>
              <a:t>we also engage internationally with government and community partners</a:t>
            </a:r>
            <a:r>
              <a:rPr lang="en-US" sz="1100" b="1" cap="all" dirty="0" smtClean="0"/>
              <a:t>. </a:t>
            </a:r>
          </a:p>
          <a:p>
            <a:pPr defTabSz="914350" eaLnBrk="0" fontAlgn="base" hangingPunct="0">
              <a:spcBef>
                <a:spcPct val="30000"/>
              </a:spcBef>
              <a:spcAft>
                <a:spcPct val="0"/>
              </a:spcAft>
              <a:defRPr/>
            </a:pPr>
            <a:endParaRPr lang="en-US" sz="1100" dirty="0" smtClean="0"/>
          </a:p>
          <a:p>
            <a:pPr defTabSz="914350" eaLnBrk="0" fontAlgn="base" hangingPunct="0">
              <a:spcBef>
                <a:spcPct val="30000"/>
              </a:spcBef>
              <a:spcAft>
                <a:spcPct val="0"/>
              </a:spcAft>
              <a:defRPr/>
            </a:pPr>
            <a:r>
              <a:rPr lang="en-US" sz="1100" dirty="0" smtClean="0"/>
              <a:t>CRCL has collaborated with communities and government partners in the UK, Denmark, Norway, Finland, Germany, Spain, Pakistan, Turkey and Egypt, just to name a few.</a:t>
            </a:r>
          </a:p>
          <a:p>
            <a:pPr defTabSz="914350" eaLnBrk="0" fontAlgn="base" hangingPunct="0">
              <a:spcBef>
                <a:spcPct val="30000"/>
              </a:spcBef>
              <a:spcAft>
                <a:spcPct val="0"/>
              </a:spcAft>
              <a:defRPr/>
            </a:pPr>
            <a:endParaRPr lang="en-US" sz="1100" dirty="0" smtClean="0"/>
          </a:p>
          <a:p>
            <a:pPr defTabSz="914350" eaLnBrk="0" fontAlgn="base" hangingPunct="0">
              <a:spcBef>
                <a:spcPct val="30000"/>
              </a:spcBef>
              <a:spcAft>
                <a:spcPct val="0"/>
              </a:spcAft>
              <a:defRPr/>
            </a:pPr>
            <a:r>
              <a:rPr lang="en-US" sz="1100" dirty="0" smtClean="0"/>
              <a:t>We engage international partners on a variety of civil rights issues, including the hottest topic right now, </a:t>
            </a:r>
            <a:r>
              <a:rPr lang="en-US" sz="1100" u="sng" dirty="0" smtClean="0"/>
              <a:t>countering violent extremism.  </a:t>
            </a:r>
          </a:p>
          <a:p>
            <a:pPr defTabSz="914350" eaLnBrk="0" fontAlgn="base" hangingPunct="0">
              <a:spcBef>
                <a:spcPct val="30000"/>
              </a:spcBef>
              <a:spcAft>
                <a:spcPct val="0"/>
              </a:spcAft>
              <a:defRPr/>
            </a:pPr>
            <a:endParaRPr lang="en-US" sz="1100" u="sng" dirty="0" smtClean="0"/>
          </a:p>
          <a:p>
            <a:pPr defTabSz="914350" eaLnBrk="0" fontAlgn="base" hangingPunct="0">
              <a:spcBef>
                <a:spcPct val="30000"/>
              </a:spcBef>
              <a:spcAft>
                <a:spcPct val="0"/>
              </a:spcAft>
              <a:defRPr/>
            </a:pPr>
            <a:r>
              <a:rPr lang="en-US" sz="1100" dirty="0" smtClean="0"/>
              <a:t>Have any of you heard of the White House’s Strategic Implementation Plan to Counter Violent Extremism?  This is initiative with global reach, involving local, state, federal law enforcement, to mitigate radicalization within certain communities through community engagement.</a:t>
            </a:r>
          </a:p>
          <a:p>
            <a:pPr defTabSz="914350" eaLnBrk="0" fontAlgn="base" hangingPunct="0">
              <a:spcBef>
                <a:spcPct val="30000"/>
              </a:spcBef>
              <a:spcAft>
                <a:spcPct val="0"/>
              </a:spcAft>
              <a:defRPr/>
            </a:pPr>
            <a:endParaRPr lang="en-US" sz="1100" dirty="0" smtClean="0"/>
          </a:p>
          <a:p>
            <a:pPr defTabSz="914350" eaLnBrk="0" fontAlgn="base" hangingPunct="0">
              <a:spcBef>
                <a:spcPct val="30000"/>
              </a:spcBef>
              <a:spcAft>
                <a:spcPct val="0"/>
              </a:spcAft>
              <a:defRPr/>
            </a:pPr>
            <a:r>
              <a:rPr lang="en-US" sz="1100" dirty="0" smtClean="0"/>
              <a:t>Our efforts in this area have led us to:</a:t>
            </a:r>
          </a:p>
          <a:p>
            <a:pPr marL="232943" indent="-232943" defTabSz="914350" eaLnBrk="0" fontAlgn="base" hangingPunct="0">
              <a:spcBef>
                <a:spcPct val="30000"/>
              </a:spcBef>
              <a:spcAft>
                <a:spcPct val="0"/>
              </a:spcAft>
              <a:buFont typeface="+mj-lt"/>
              <a:buAutoNum type="arabicPeriod"/>
              <a:defRPr/>
            </a:pPr>
            <a:r>
              <a:rPr lang="en-US" sz="1100" dirty="0" smtClean="0"/>
              <a:t> Train State Department Foreign Service Officers as CVE officers.  The State Department now has CVE officers at each post worldwide.</a:t>
            </a:r>
          </a:p>
          <a:p>
            <a:pPr marL="232943" indent="-232943" defTabSz="914350" eaLnBrk="0" fontAlgn="base" hangingPunct="0">
              <a:spcBef>
                <a:spcPct val="30000"/>
              </a:spcBef>
              <a:spcAft>
                <a:spcPct val="0"/>
              </a:spcAft>
              <a:buFont typeface="+mj-lt"/>
              <a:buAutoNum type="arabicPeriod"/>
              <a:defRPr/>
            </a:pPr>
            <a:r>
              <a:rPr lang="en-US" sz="1100" dirty="0" smtClean="0"/>
              <a:t> Host a CVE Exchange Delegation, where German officials exchanged places with DHS officials and participated in a CRCL roundtable, providing a different perspective.</a:t>
            </a:r>
          </a:p>
          <a:p>
            <a:pPr marL="232943" indent="-232943" defTabSz="914350" eaLnBrk="0" fontAlgn="base" hangingPunct="0">
              <a:spcBef>
                <a:spcPct val="30000"/>
              </a:spcBef>
              <a:spcAft>
                <a:spcPct val="0"/>
              </a:spcAft>
              <a:buFont typeface="+mj-lt"/>
              <a:buAutoNum type="arabicPeriod"/>
              <a:defRPr/>
            </a:pPr>
            <a:r>
              <a:rPr lang="en-US" sz="1100" dirty="0" smtClean="0"/>
              <a:t> Support the embassies’ efforts to counter violent extremism by including attaches in our international roundtables.  </a:t>
            </a:r>
            <a:r>
              <a:rPr lang="en-US" sz="1100" dirty="0" smtClean="0">
                <a:solidFill>
                  <a:srgbClr val="FF0000"/>
                </a:solidFill>
              </a:rPr>
              <a:t>YOU MAY HEAR FROM US</a:t>
            </a:r>
            <a:r>
              <a:rPr lang="en-US" sz="1100" dirty="0" smtClean="0"/>
              <a:t>.</a:t>
            </a:r>
          </a:p>
          <a:p>
            <a:pPr marL="232943" indent="-232943" defTabSz="914350" eaLnBrk="0" fontAlgn="base" hangingPunct="0">
              <a:spcBef>
                <a:spcPct val="30000"/>
              </a:spcBef>
              <a:spcAft>
                <a:spcPct val="0"/>
              </a:spcAft>
              <a:buFont typeface="+mj-lt"/>
              <a:buAutoNum type="arabicPeriod"/>
              <a:defRPr/>
            </a:pPr>
            <a:r>
              <a:rPr lang="en-US" sz="1100" dirty="0" smtClean="0"/>
              <a:t> Participate in the Transatlantic Pakistani Initiative. Pakistani communities from the U.S. and the U.K. Exchanged best practices on community engagement and mitigating radicalization.</a:t>
            </a:r>
          </a:p>
          <a:p>
            <a:pPr marL="232943" indent="-232943" defTabSz="914350" eaLnBrk="0" fontAlgn="base" hangingPunct="0">
              <a:spcBef>
                <a:spcPct val="30000"/>
              </a:spcBef>
              <a:spcAft>
                <a:spcPct val="0"/>
              </a:spcAft>
              <a:buFont typeface="+mj-lt"/>
              <a:buAutoNum type="arabicPeriod"/>
              <a:defRPr/>
            </a:pPr>
            <a:r>
              <a:rPr lang="en-US" sz="1100" dirty="0" smtClean="0"/>
              <a:t> Participate in the Resolution 16/18, a </a:t>
            </a:r>
            <a:r>
              <a:rPr lang="en-US" sz="1100" b="1" dirty="0" smtClean="0">
                <a:hlinkClick r:id="rId3"/>
              </a:rPr>
              <a:t>meeting on the Istanbul Process for Combating Intolerance, Discrimination, and Violence on the Basis of Religion or Belief</a:t>
            </a:r>
            <a:r>
              <a:rPr lang="en-US" sz="1100" b="1" dirty="0" smtClean="0"/>
              <a:t>.</a:t>
            </a:r>
            <a:r>
              <a:rPr lang="en-US" sz="1100" dirty="0" smtClean="0"/>
              <a:t> </a:t>
            </a:r>
          </a:p>
          <a:p>
            <a:pPr marL="698830" lvl="1" indent="-232943" defTabSz="914350" eaLnBrk="0" fontAlgn="base" hangingPunct="0">
              <a:spcBef>
                <a:spcPct val="30000"/>
              </a:spcBef>
              <a:spcAft>
                <a:spcPct val="0"/>
              </a:spcAft>
              <a:buFont typeface="+mj-lt"/>
              <a:buAutoNum type="alphaLcPeriod"/>
              <a:defRPr/>
            </a:pPr>
            <a:r>
              <a:rPr lang="en-US" sz="1100" dirty="0" smtClean="0"/>
              <a:t> We are collaborating with DOJ to develop education for country leaders on how to protect the religious rights and freedoms of their minority populations.</a:t>
            </a:r>
          </a:p>
          <a:p>
            <a:pPr defTabSz="914350" eaLnBrk="0" fontAlgn="base" hangingPunct="0">
              <a:spcBef>
                <a:spcPct val="30000"/>
              </a:spcBef>
              <a:spcAft>
                <a:spcPct val="0"/>
              </a:spcAft>
              <a:defRPr/>
            </a:pPr>
            <a:endParaRPr lang="en-US" sz="1100" dirty="0" smtClean="0">
              <a:latin typeface="Times" pitchFamily="18" charset="0"/>
            </a:endParaRPr>
          </a:p>
          <a:p>
            <a:pPr defTabSz="914350" eaLnBrk="0" fontAlgn="base" hangingPunct="0">
              <a:spcBef>
                <a:spcPct val="30000"/>
              </a:spcBef>
              <a:spcAft>
                <a:spcPct val="0"/>
              </a:spcAft>
              <a:buFont typeface="Arial" pitchFamily="34" charset="0"/>
              <a:buChar char="•"/>
              <a:defRPr/>
            </a:pPr>
            <a:endParaRPr lang="en-US" dirty="0" smtClean="0">
              <a:latin typeface="Times" pitchFamily="18" charset="0"/>
            </a:endParaRPr>
          </a:p>
          <a:p>
            <a:pPr algn="l">
              <a:buFont typeface="Arial" pitchFamily="34" charset="0"/>
              <a:buNone/>
            </a:pP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DA31F14-98FB-4631-BEFE-F23CF61A3422}" type="slidenum">
              <a:rPr lang="en-US" altLang="en-US" smtClean="0"/>
              <a:pPr>
                <a:defRPr/>
              </a:pPr>
              <a:t>7</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263B1-FE82-49B1-B949-EAD9CC5EB914}" type="slidenum">
              <a:rPr lang="en-US"/>
              <a:pPr/>
              <a:t>9</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E64768-089C-42D9-B0AF-3F556FA0C54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B92C6-98F9-4555-994C-5A152ACE9B55}" type="slidenum">
              <a:rPr lang="en-US"/>
              <a:pPr/>
              <a:t>14</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6"/>
          <p:cNvSpPr>
            <a:spLocks noGrp="1"/>
          </p:cNvSpPr>
          <p:nvPr>
            <p:ph type="sldNum" sz="quarter" idx="10"/>
          </p:nvPr>
        </p:nvSpPr>
        <p:spPr/>
        <p:txBody>
          <a:bodyPr/>
          <a:lstStyle>
            <a:lvl1pPr>
              <a:defRPr>
                <a:solidFill>
                  <a:schemeClr val="tx1"/>
                </a:solidFill>
              </a:defRPr>
            </a:lvl1pPr>
          </a:lstStyle>
          <a:p>
            <a:pPr>
              <a:defRPr/>
            </a:pPr>
            <a:fld id="{EAA952F0-9D3A-489E-B963-2D386EBD7195}"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385568913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7265358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30245865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26933887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259813196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15913" y="0"/>
            <a:ext cx="8370887" cy="61261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55317500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lvl1pPr>
              <a:defRPr>
                <a:solidFill>
                  <a:schemeClr val="bg1"/>
                </a:solidFill>
              </a:defRPr>
            </a:lvl1p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15525213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256561042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15913" y="0"/>
            <a:ext cx="7469187" cy="1050925"/>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246981037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6"/>
          <p:cNvSpPr>
            <a:spLocks noGrp="1"/>
          </p:cNvSpPr>
          <p:nvPr>
            <p:ph type="sldNum" sz="quarter" idx="10"/>
          </p:nvPr>
        </p:nvSpPr>
        <p:spPr/>
        <p:txBody>
          <a:bodyPr/>
          <a:lstStyle>
            <a:lvl1pPr>
              <a:defRPr>
                <a:solidFill>
                  <a:schemeClr val="tx1"/>
                </a:solidFill>
              </a:defRPr>
            </a:lvl1pPr>
          </a:lstStyle>
          <a:p>
            <a:pPr>
              <a:defRPr/>
            </a:pPr>
            <a:fld id="{12C553E0-DEEA-4C3F-AC39-36A8937C03A7}"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7868799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6"/>
          <p:cNvSpPr>
            <a:spLocks noGrp="1"/>
          </p:cNvSpPr>
          <p:nvPr>
            <p:ph type="sldNum" sz="quarter" idx="10"/>
          </p:nvPr>
        </p:nvSpPr>
        <p:spPr>
          <a:xfrm>
            <a:off x="8619959" y="6592603"/>
            <a:ext cx="544513" cy="246063"/>
          </a:xfrm>
        </p:spPr>
        <p:txBody>
          <a:bodyPr/>
          <a:lstStyle>
            <a:lvl1pPr>
              <a:defRPr>
                <a:solidFill>
                  <a:schemeClr val="tx1"/>
                </a:solidFill>
              </a:defRPr>
            </a:lvl1pPr>
          </a:lstStyle>
          <a:p>
            <a:pPr>
              <a:defRPr/>
            </a:pPr>
            <a:fld id="{B7EAECB7-5DE4-4652-91CC-705859A4859C}"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14756487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29142518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32241872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17894965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34291790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11907231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37644660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xfrm>
            <a:off x="8686800" y="6477000"/>
            <a:ext cx="457200" cy="260350"/>
          </a:xfrm>
        </p:spPr>
        <p:txBody>
          <a:bodyPr/>
          <a:lstStyle>
            <a:lvl1pPr eaLnBrk="0" hangingPunct="0">
              <a:defRPr>
                <a:solidFill>
                  <a:schemeClr val="tx1"/>
                </a:solidFill>
              </a:defRPr>
            </a:lvl1pPr>
          </a:lstStyle>
          <a:p>
            <a:pPr>
              <a:defRPr/>
            </a:pPr>
            <a:fld id="{F981BC86-4F20-455E-AB08-9D11C0BEEF69}" type="slidenum">
              <a:rPr lang="en-US" smtClean="0">
                <a:solidFill>
                  <a:srgbClr val="FFFFFF"/>
                </a:solidFill>
              </a:rPr>
              <a:pPr>
                <a:defRPr/>
              </a:pPr>
              <a:t>‹nr.›</a:t>
            </a:fld>
            <a:endParaRPr lang="en-US" dirty="0">
              <a:solidFill>
                <a:srgbClr val="FFFFFF"/>
              </a:solidFill>
            </a:endParaRPr>
          </a:p>
        </p:txBody>
      </p:sp>
    </p:spTree>
    <p:extLst>
      <p:ext uri="{BB962C8B-B14F-4D97-AF65-F5344CB8AC3E}">
        <p14:creationId xmlns:p14="http://schemas.microsoft.com/office/powerpoint/2010/main" xmlns="" val="41684414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0" y="-74613"/>
            <a:ext cx="9242425" cy="693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6"/>
          <p:cNvSpPr>
            <a:spLocks noChangeArrowheads="1"/>
          </p:cNvSpPr>
          <p:nvPr/>
        </p:nvSpPr>
        <p:spPr bwMode="black">
          <a:xfrm>
            <a:off x="4038600" y="6607175"/>
            <a:ext cx="104854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1100" dirty="0" smtClean="0">
                <a:solidFill>
                  <a:srgbClr val="FFFFFF"/>
                </a:solidFill>
              </a:rPr>
              <a:t>June 2012</a:t>
            </a:r>
          </a:p>
        </p:txBody>
      </p:sp>
      <p:pic>
        <p:nvPicPr>
          <p:cNvPr id="1028" name="Picture 5" descr="DHS_GrayTypeLogo"/>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gray">
          <a:xfrm>
            <a:off x="239713" y="6076950"/>
            <a:ext cx="2209800" cy="64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6"/>
          <p:cNvSpPr>
            <a:spLocks noGrp="1"/>
          </p:cNvSpPr>
          <p:nvPr>
            <p:ph type="sldNum" sz="quarter" idx="4"/>
          </p:nvPr>
        </p:nvSpPr>
        <p:spPr>
          <a:xfrm>
            <a:off x="8680450" y="6588125"/>
            <a:ext cx="544513" cy="246063"/>
          </a:xfrm>
          <a:prstGeom prst="rect">
            <a:avLst/>
          </a:prstGeom>
        </p:spPr>
        <p:txBody>
          <a:bodyPr vert="horz" lIns="91440" tIns="45720" rIns="91440" bIns="45720" rtlCol="0" anchor="ctr"/>
          <a:lstStyle>
            <a:lvl1pPr algn="ctr">
              <a:defRPr sz="1100" b="1">
                <a:solidFill>
                  <a:schemeClr val="tx1"/>
                </a:solidFill>
              </a:defRPr>
            </a:lvl1pPr>
          </a:lstStyle>
          <a:p>
            <a:pPr fontAlgn="base">
              <a:spcBef>
                <a:spcPct val="0"/>
              </a:spcBef>
              <a:spcAft>
                <a:spcPct val="0"/>
              </a:spcAft>
              <a:defRPr/>
            </a:pPr>
            <a:fld id="{3001AE7E-964B-4189-AF59-82AF3F437F12}" type="slidenum">
              <a:rPr lang="en-US" smtClean="0">
                <a:solidFill>
                  <a:srgbClr val="FFFFFF"/>
                </a:solidFill>
              </a:rPr>
              <a:pPr fontAlgn="base">
                <a:spcBef>
                  <a:spcPct val="0"/>
                </a:spcBef>
                <a:spcAft>
                  <a:spcPct val="0"/>
                </a:spcAft>
                <a:defRPr/>
              </a:pPr>
              <a:t>‹nr.›</a:t>
            </a:fld>
            <a:endParaRPr lang="en-US" dirty="0">
              <a:solidFill>
                <a:srgbClr val="FFFFFF"/>
              </a:solidFill>
            </a:endParaRPr>
          </a:p>
        </p:txBody>
      </p:sp>
    </p:spTree>
    <p:extLst>
      <p:ext uri="{BB962C8B-B14F-4D97-AF65-F5344CB8AC3E}">
        <p14:creationId xmlns:p14="http://schemas.microsoft.com/office/powerpoint/2010/main" xmlns="" val="1791439067"/>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 id="2147484050" r:id="rId18"/>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www.myjihad.org/chicago-buses-live-shot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15325" cy="5562600"/>
          </a:xfrm>
        </p:spPr>
        <p:txBody>
          <a:bodyPr/>
          <a:lstStyle/>
          <a:p>
            <a:pPr algn="l"/>
            <a:r>
              <a:rPr lang="en-US" sz="3600" dirty="0" smtClean="0">
                <a:solidFill>
                  <a:schemeClr val="tx1"/>
                </a:solidFill>
              </a:rPr>
              <a:t>U.S. Department of Homeland Security</a:t>
            </a:r>
            <a:br>
              <a:rPr lang="en-US" sz="3600" dirty="0" smtClean="0">
                <a:solidFill>
                  <a:schemeClr val="tx1"/>
                </a:solidFill>
              </a:rPr>
            </a:br>
            <a:r>
              <a:rPr lang="en-US" sz="3600" dirty="0" smtClean="0">
                <a:solidFill>
                  <a:schemeClr val="tx1"/>
                </a:solidFill>
              </a:rPr>
              <a:t>Office for Civil Rights and Civil Liberties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2400" i="1" dirty="0" smtClean="0">
                <a:solidFill>
                  <a:schemeClr val="tx1"/>
                </a:solidFill>
              </a:rPr>
              <a:t/>
            </a:r>
            <a:br>
              <a:rPr lang="en-US" sz="2400" i="1" dirty="0" smtClean="0">
                <a:solidFill>
                  <a:schemeClr val="tx1"/>
                </a:solidFill>
              </a:rPr>
            </a:br>
            <a:r>
              <a:rPr lang="en-US" sz="2400" i="1" dirty="0" smtClean="0">
                <a:solidFill>
                  <a:schemeClr val="tx1"/>
                </a:solidFill>
              </a:rPr>
              <a:t/>
            </a:r>
            <a:br>
              <a:rPr lang="en-US" sz="2400" i="1" dirty="0" smtClean="0">
                <a:solidFill>
                  <a:schemeClr val="tx1"/>
                </a:solidFill>
              </a:rPr>
            </a:br>
            <a:r>
              <a:rPr lang="en-US" sz="2400" i="1" dirty="0">
                <a:solidFill>
                  <a:schemeClr val="tx1"/>
                </a:solidFill>
              </a:rPr>
              <a:t/>
            </a:r>
            <a:br>
              <a:rPr lang="en-US" sz="2400" i="1" dirty="0">
                <a:solidFill>
                  <a:schemeClr val="tx1"/>
                </a:solidFill>
              </a:rPr>
            </a:br>
            <a:r>
              <a:rPr lang="en-US" sz="2400" i="1" dirty="0">
                <a:solidFill>
                  <a:schemeClr val="tx1"/>
                </a:solidFill>
              </a:rPr>
              <a:t/>
            </a:r>
            <a:br>
              <a:rPr lang="en-US" sz="2400" i="1" dirty="0">
                <a:solidFill>
                  <a:schemeClr val="tx1"/>
                </a:solidFill>
              </a:rPr>
            </a:br>
            <a:r>
              <a:rPr lang="en-US" sz="2400" i="1" dirty="0" smtClean="0">
                <a:solidFill>
                  <a:schemeClr val="tx1"/>
                </a:solidFill>
              </a:rPr>
              <a:t/>
            </a:r>
            <a:br>
              <a:rPr lang="en-US" sz="2400" i="1" dirty="0" smtClean="0">
                <a:solidFill>
                  <a:schemeClr val="tx1"/>
                </a:solidFill>
              </a:rPr>
            </a:br>
            <a:endParaRPr lang="en-US" sz="2400" i="1"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3600" b="1" dirty="0" smtClean="0">
                <a:solidFill>
                  <a:schemeClr val="tx1"/>
                </a:solidFill>
                <a:latin typeface="Times New Roman" pitchFamily="18" charset="0"/>
                <a:cs typeface="Times New Roman" pitchFamily="18" charset="0"/>
              </a:rPr>
              <a:t>Community Engagement Mechanisms</a:t>
            </a:r>
            <a:endParaRPr lang="en-US" sz="3600"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C808D976-AD02-4B8C-981E-A923A9487531}" type="slidenum">
              <a:rPr lang="en-US" smtClean="0"/>
              <a:pPr/>
              <a:t>10</a:t>
            </a:fld>
            <a:endParaRPr lang="en-US"/>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xmlns=""/>
              </a:ext>
            </a:extLst>
          </a:blip>
          <a:srcRect/>
          <a:stretch>
            <a:fillRect/>
          </a:stretch>
        </p:blipFill>
        <p:spPr bwMode="auto">
          <a:xfrm>
            <a:off x="341142" y="1219200"/>
            <a:ext cx="8498058" cy="4776695"/>
          </a:xfrm>
          <a:prstGeom prst="rect">
            <a:avLst/>
          </a:prstGeom>
          <a:noFill/>
          <a:ln w="9525">
            <a:noFill/>
            <a:miter lim="800000"/>
            <a:headEnd/>
            <a:tailEnd/>
          </a:ln>
        </p:spPr>
      </p:pic>
    </p:spTree>
    <p:extLst>
      <p:ext uri="{BB962C8B-B14F-4D97-AF65-F5344CB8AC3E}">
        <p14:creationId xmlns:p14="http://schemas.microsoft.com/office/powerpoint/2010/main" xmlns="" val="42538349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C808D976-AD02-4B8C-981E-A923A9487531}" type="slidenum">
              <a:rPr lang="en-US" smtClean="0"/>
              <a:pPr/>
              <a:t>11</a:t>
            </a:fld>
            <a:endParaRPr lang="en-US"/>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381000" y="381000"/>
            <a:ext cx="8360901" cy="5410200"/>
          </a:xfrm>
          <a:prstGeom prst="rect">
            <a:avLst/>
          </a:prstGeom>
          <a:noFill/>
          <a:ln w="9525">
            <a:noFill/>
            <a:miter lim="800000"/>
            <a:headEnd/>
            <a:tailEnd/>
          </a:ln>
        </p:spPr>
      </p:pic>
    </p:spTree>
    <p:extLst>
      <p:ext uri="{BB962C8B-B14F-4D97-AF65-F5344CB8AC3E}">
        <p14:creationId xmlns:p14="http://schemas.microsoft.com/office/powerpoint/2010/main" xmlns="" val="290341606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latin typeface="Times New Roman" pitchFamily="18" charset="0"/>
                <a:cs typeface="Times New Roman" pitchFamily="18" charset="0"/>
              </a:rPr>
              <a:t>Subject-specific Community Events</a:t>
            </a:r>
            <a:endParaRPr lang="en-US" sz="3600"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C808D976-AD02-4B8C-981E-A923A9487531}" type="slidenum">
              <a:rPr lang="en-US" smtClean="0"/>
              <a:pPr/>
              <a:t>12</a:t>
            </a:fld>
            <a:endParaRPr lang="en-US"/>
          </a:p>
        </p:txBody>
      </p:sp>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381000" y="1523999"/>
            <a:ext cx="8305800" cy="4487681"/>
          </a:xfrm>
          <a:prstGeom prst="rect">
            <a:avLst/>
          </a:prstGeom>
          <a:noFill/>
          <a:ln w="9525">
            <a:noFill/>
            <a:miter lim="800000"/>
            <a:headEnd/>
            <a:tailEnd/>
          </a:ln>
        </p:spPr>
      </p:pic>
    </p:spTree>
    <p:extLst>
      <p:ext uri="{BB962C8B-B14F-4D97-AF65-F5344CB8AC3E}">
        <p14:creationId xmlns:p14="http://schemas.microsoft.com/office/powerpoint/2010/main" xmlns="" val="33683216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latin typeface="Times New Roman" pitchFamily="18" charset="0"/>
                <a:cs typeface="Times New Roman" pitchFamily="18" charset="0"/>
              </a:rPr>
              <a:t>Faith Community Engagement</a:t>
            </a:r>
            <a:endParaRPr lang="en-US" sz="3600"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C808D976-AD02-4B8C-981E-A923A9487531}" type="slidenum">
              <a:rPr lang="en-US" smtClean="0"/>
              <a:pPr/>
              <a:t>13</a:t>
            </a:fld>
            <a:endParaRPr lang="en-US"/>
          </a:p>
        </p:txBody>
      </p:sp>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381000" y="1466850"/>
            <a:ext cx="8382000" cy="4476750"/>
          </a:xfrm>
          <a:prstGeom prst="rect">
            <a:avLst/>
          </a:prstGeom>
          <a:noFill/>
          <a:ln w="9525">
            <a:noFill/>
            <a:miter lim="800000"/>
            <a:headEnd/>
            <a:tailEnd/>
          </a:ln>
        </p:spPr>
      </p:pic>
    </p:spTree>
    <p:extLst>
      <p:ext uri="{BB962C8B-B14F-4D97-AF65-F5344CB8AC3E}">
        <p14:creationId xmlns:p14="http://schemas.microsoft.com/office/powerpoint/2010/main" xmlns="" val="38610609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553200" y="6248400"/>
            <a:ext cx="1905000" cy="457200"/>
          </a:xfrm>
          <a:prstGeom prst="rect">
            <a:avLst/>
          </a:prstGeom>
        </p:spPr>
        <p:txBody>
          <a:bodyPr/>
          <a:lstStyle/>
          <a:p>
            <a:fld id="{C2A9386F-916C-4B2A-B24D-FB3271DDF001}" type="slidenum">
              <a:rPr lang="en-US"/>
              <a:pPr/>
              <a:t>14</a:t>
            </a:fld>
            <a:endParaRPr lang="en-US"/>
          </a:p>
        </p:txBody>
      </p:sp>
      <p:sp>
        <p:nvSpPr>
          <p:cNvPr id="239618" name="Rectangle 2"/>
          <p:cNvSpPr>
            <a:spLocks noGrp="1" noChangeArrowheads="1"/>
          </p:cNvSpPr>
          <p:nvPr>
            <p:ph type="title"/>
          </p:nvPr>
        </p:nvSpPr>
        <p:spPr>
          <a:xfrm>
            <a:off x="381000" y="0"/>
            <a:ext cx="7772400" cy="1143000"/>
          </a:xfrm>
        </p:spPr>
        <p:txBody>
          <a:bodyPr/>
          <a:lstStyle/>
          <a:p>
            <a:r>
              <a:rPr lang="en-US" sz="3600" b="1" dirty="0" smtClean="0">
                <a:solidFill>
                  <a:schemeClr val="tx1"/>
                </a:solidFill>
                <a:latin typeface="Times New Roman" pitchFamily="18" charset="0"/>
              </a:rPr>
              <a:t>Community Policing/ Training</a:t>
            </a:r>
            <a:endParaRPr lang="en-US" sz="3600" b="1" dirty="0">
              <a:solidFill>
                <a:schemeClr val="tx1"/>
              </a:solidFill>
              <a:latin typeface="Times New Roman" pitchFamily="18" charset="0"/>
            </a:endParaRPr>
          </a:p>
        </p:txBody>
      </p:sp>
      <p:sp>
        <p:nvSpPr>
          <p:cNvPr id="239619" name="Rectangle 3"/>
          <p:cNvSpPr>
            <a:spLocks noGrp="1" noChangeArrowheads="1"/>
          </p:cNvSpPr>
          <p:nvPr>
            <p:ph type="body" idx="1"/>
          </p:nvPr>
        </p:nvSpPr>
        <p:spPr>
          <a:xfrm>
            <a:off x="304800" y="1371600"/>
            <a:ext cx="3886200" cy="4800600"/>
          </a:xfrm>
        </p:spPr>
        <p:txBody>
          <a:bodyPr/>
          <a:lstStyle/>
          <a:p>
            <a:pPr marL="0" indent="0" defTabSz="290513">
              <a:buFontTx/>
              <a:buNone/>
            </a:pPr>
            <a:endParaRPr lang="en-US" sz="2300" dirty="0" smtClean="0">
              <a:solidFill>
                <a:schemeClr val="bg1"/>
              </a:solidFill>
            </a:endParaRPr>
          </a:p>
          <a:p>
            <a:pPr marL="0" indent="0" defTabSz="290513">
              <a:buFontTx/>
              <a:buNone/>
            </a:pPr>
            <a:endParaRPr lang="en-US" sz="2300" dirty="0">
              <a:solidFill>
                <a:schemeClr val="bg1"/>
              </a:solidFill>
            </a:endParaRPr>
          </a:p>
        </p:txBody>
      </p:sp>
      <p:pic>
        <p:nvPicPr>
          <p:cNvPr id="239620" name="Picture 4" descr="Arab Muslim Cover graphjic"/>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105400" y="2362200"/>
            <a:ext cx="3624145" cy="4038600"/>
          </a:xfrm>
          <a:prstGeom prst="rect">
            <a:avLst/>
          </a:prstGeom>
          <a:ln>
            <a:noFill/>
          </a:ln>
          <a:effectLst>
            <a:outerShdw blurRad="292100" dist="139700" dir="2700000" algn="tl" rotWithShape="0">
              <a:srgbClr val="333333">
                <a:alpha val="65000"/>
              </a:srgbClr>
            </a:outerShdw>
          </a:effectLst>
        </p:spPr>
      </p:pic>
      <p:pic>
        <p:nvPicPr>
          <p:cNvPr id="6" name="Picture 5" descr="Common Muslim American Head Coverings"/>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799918" y="1981200"/>
            <a:ext cx="2949319" cy="3962400"/>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200400" y="1143000"/>
            <a:ext cx="5715000" cy="685799"/>
          </a:xfrm>
          <a:prstGeom prst="rect">
            <a:avLst/>
          </a:prstGeom>
          <a:noFill/>
          <a:ln w="9525">
            <a:noFill/>
            <a:miter lim="800000"/>
            <a:headEnd/>
            <a:tailEnd/>
          </a:ln>
        </p:spPr>
      </p:pic>
      <p:pic>
        <p:nvPicPr>
          <p:cNvPr id="3075" name="Picture 3"/>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28600" y="1524000"/>
            <a:ext cx="2848409" cy="3686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673458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US" dirty="0">
                <a:solidFill>
                  <a:schemeClr val="tx1"/>
                </a:solidFill>
              </a:rPr>
              <a:t>Countering Violent Extremism</a:t>
            </a:r>
            <a:endParaRPr lang="en-US" dirty="0" smtClean="0"/>
          </a:p>
        </p:txBody>
      </p:sp>
      <p:sp>
        <p:nvSpPr>
          <p:cNvPr id="6" name="Content Placeholder 5"/>
          <p:cNvSpPr>
            <a:spLocks noGrp="1"/>
          </p:cNvSpPr>
          <p:nvPr>
            <p:ph sz="half" idx="2"/>
          </p:nvPr>
        </p:nvSpPr>
        <p:spPr/>
        <p:txBody>
          <a:bodyPr>
            <a:normAutofit/>
          </a:bodyPr>
          <a:lstStyle/>
          <a:p>
            <a:pPr>
              <a:buFont typeface="Arial" pitchFamily="34" charset="0"/>
              <a:buChar char="•"/>
              <a:defRPr/>
            </a:pPr>
            <a:endParaRPr lang="en-US" dirty="0" smtClean="0">
              <a:solidFill>
                <a:schemeClr val="tx1"/>
              </a:solidFill>
            </a:endParaRPr>
          </a:p>
          <a:p>
            <a:pPr>
              <a:buFont typeface="Arial" pitchFamily="34" charset="0"/>
              <a:buChar char="•"/>
              <a:defRPr/>
            </a:pPr>
            <a:r>
              <a:rPr lang="en-US" dirty="0" smtClean="0">
                <a:solidFill>
                  <a:schemeClr val="tx1"/>
                </a:solidFill>
              </a:rPr>
              <a:t>Enhanced Engagement</a:t>
            </a:r>
          </a:p>
          <a:p>
            <a:pPr>
              <a:buFont typeface="Arial" pitchFamily="34" charset="0"/>
              <a:buChar char="•"/>
              <a:defRPr/>
            </a:pPr>
            <a:endParaRPr lang="en-US" dirty="0" smtClean="0">
              <a:solidFill>
                <a:schemeClr val="tx1"/>
              </a:solidFill>
            </a:endParaRPr>
          </a:p>
          <a:p>
            <a:pPr>
              <a:buFont typeface="Arial" pitchFamily="34" charset="0"/>
              <a:buChar char="•"/>
              <a:defRPr/>
            </a:pPr>
            <a:r>
              <a:rPr lang="en-US" dirty="0" smtClean="0">
                <a:solidFill>
                  <a:schemeClr val="tx1"/>
                </a:solidFill>
              </a:rPr>
              <a:t>Dialogue 2.0</a:t>
            </a:r>
          </a:p>
          <a:p>
            <a:pPr>
              <a:buFont typeface="Arial" pitchFamily="34" charset="0"/>
              <a:buChar char="•"/>
              <a:defRPr/>
            </a:pPr>
            <a:endParaRPr lang="en-US" dirty="0" smtClean="0">
              <a:solidFill>
                <a:schemeClr val="tx1"/>
              </a:solidFill>
            </a:endParaRPr>
          </a:p>
          <a:p>
            <a:pPr>
              <a:buFont typeface="Arial" pitchFamily="34" charset="0"/>
              <a:buChar char="•"/>
              <a:defRPr/>
            </a:pPr>
            <a:r>
              <a:rPr lang="en-US" dirty="0" smtClean="0">
                <a:solidFill>
                  <a:schemeClr val="tx1"/>
                </a:solidFill>
              </a:rPr>
              <a:t>Tabletop Exercises</a:t>
            </a:r>
          </a:p>
          <a:p>
            <a:pPr marL="0" indent="0">
              <a:buNone/>
              <a:defRPr/>
            </a:pPr>
            <a:endParaRPr lang="en-US" dirty="0" smtClean="0">
              <a:solidFill>
                <a:schemeClr val="tx1"/>
              </a:solidFill>
            </a:endParaRPr>
          </a:p>
          <a:p>
            <a:pPr lvl="1">
              <a:buFont typeface="Arial" pitchFamily="34" charset="0"/>
              <a:buChar char="–"/>
              <a:defRPr/>
            </a:pPr>
            <a:endParaRPr lang="en-US" dirty="0" smtClean="0"/>
          </a:p>
          <a:p>
            <a:pPr marL="457200" lvl="1" indent="0">
              <a:buFont typeface="Arial" pitchFamily="34" charset="0"/>
              <a:buNone/>
              <a:defRPr/>
            </a:pPr>
            <a:endParaRPr lang="en-US" dirty="0"/>
          </a:p>
        </p:txBody>
      </p:sp>
      <p:pic>
        <p:nvPicPr>
          <p:cNvPr id="7" name="Content Placeholder 6" descr="C:\Users\irfan.saeed\AppData\Local\Microsoft\Windows\Temporary Internet Files\Content.Outlook\CUL7Z1CI\IMG-20130614-00117.jpg"/>
          <p:cNvPicPr>
            <a:picLocks noGrp="1"/>
          </p:cNvPicPr>
          <p:nvPr>
            <p:ph sz="half" idx="1"/>
          </p:nvPr>
        </p:nvPicPr>
        <p:blipFill>
          <a:blip r:embed="rId2" cstate="email">
            <a:extLst>
              <a:ext uri="{28A0092B-C50C-407E-A947-70E740481C1C}">
                <a14:useLocalDpi xmlns:a14="http://schemas.microsoft.com/office/drawing/2010/main" xmlns=""/>
              </a:ext>
            </a:extLst>
          </a:blip>
          <a:srcRect/>
          <a:stretch>
            <a:fillRect/>
          </a:stretch>
        </p:blipFill>
        <p:spPr bwMode="auto">
          <a:xfrm>
            <a:off x="457200" y="2348706"/>
            <a:ext cx="4038600" cy="3028950"/>
          </a:xfrm>
          <a:prstGeom prst="rect">
            <a:avLst/>
          </a:prstGeom>
          <a:noFill/>
          <a:ln>
            <a:noFill/>
          </a:ln>
        </p:spPr>
      </p:pic>
    </p:spTree>
    <p:extLst>
      <p:ext uri="{BB962C8B-B14F-4D97-AF65-F5344CB8AC3E}">
        <p14:creationId xmlns:p14="http://schemas.microsoft.com/office/powerpoint/2010/main" xmlns="" val="101147543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Foreign Fighters</a:t>
            </a:r>
            <a:endParaRPr lang="en-US" dirty="0">
              <a:solidFill>
                <a:schemeClr val="tx1"/>
              </a:solidFill>
            </a:endParaRPr>
          </a:p>
        </p:txBody>
      </p:sp>
      <p:sp>
        <p:nvSpPr>
          <p:cNvPr id="5" name="Slide Number Placeholder 4"/>
          <p:cNvSpPr>
            <a:spLocks noGrp="1"/>
          </p:cNvSpPr>
          <p:nvPr>
            <p:ph type="sldNum" sz="quarter" idx="4294967295"/>
          </p:nvPr>
        </p:nvSpPr>
        <p:spPr>
          <a:xfrm>
            <a:off x="6553200" y="6356351"/>
            <a:ext cx="2133600" cy="365125"/>
          </a:xfrm>
          <a:prstGeom prst="rect">
            <a:avLst/>
          </a:prstGeom>
        </p:spPr>
        <p:txBody>
          <a:bodyPr/>
          <a:lstStyle/>
          <a:p>
            <a:fld id="{231F1EB7-5E17-47C0-BD61-69ABC5072B1A}" type="slidenum">
              <a:rPr lang="en-US" smtClean="0"/>
              <a:pPr/>
              <a:t>16</a:t>
            </a:fld>
            <a:endParaRPr lang="en-US" dirty="0"/>
          </a:p>
        </p:txBody>
      </p:sp>
      <p:sp>
        <p:nvSpPr>
          <p:cNvPr id="4" name="Content Placeholder 3"/>
          <p:cNvSpPr>
            <a:spLocks noGrp="1"/>
          </p:cNvSpPr>
          <p:nvPr>
            <p:ph sz="half" idx="2"/>
          </p:nvPr>
        </p:nvSpPr>
        <p:spPr>
          <a:xfrm>
            <a:off x="4725393" y="3418332"/>
            <a:ext cx="4038600" cy="3439668"/>
          </a:xfrm>
        </p:spPr>
        <p:txBody>
          <a:bodyPr>
            <a:normAutofit fontScale="40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4200" dirty="0" smtClean="0">
                <a:solidFill>
                  <a:schemeClr val="tx1"/>
                </a:solidFill>
              </a:rPr>
              <a:t>"</a:t>
            </a:r>
            <a:r>
              <a:rPr lang="en-US" sz="4200" dirty="0">
                <a:solidFill>
                  <a:schemeClr val="tx1"/>
                </a:solidFill>
              </a:rPr>
              <a:t>In some ways, it's more frightening than anything I think I've seen as attorney general," he said. "This is a situation that we can see developing and the potential that I see coming up, the negative potential I see coming out of the facts in Syria and Iraq now, are quite concerning," he said.</a:t>
            </a:r>
          </a:p>
        </p:txBody>
      </p:sp>
      <p:sp>
        <p:nvSpPr>
          <p:cNvPr id="7" name="Content Placeholder 6"/>
          <p:cNvSpPr>
            <a:spLocks noGrp="1"/>
          </p:cNvSpPr>
          <p:nvPr>
            <p:ph sz="half" idx="1"/>
          </p:nvPr>
        </p:nvSpPr>
        <p:spPr>
          <a:xfrm>
            <a:off x="404928" y="3276600"/>
            <a:ext cx="4038600" cy="3750890"/>
          </a:xfrm>
        </p:spPr>
        <p:txBody>
          <a:bodyPr>
            <a:normAutofit fontScale="40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4200" dirty="0" smtClean="0">
                <a:solidFill>
                  <a:schemeClr val="tx1"/>
                </a:solidFill>
              </a:rPr>
              <a:t>Johnson </a:t>
            </a:r>
            <a:r>
              <a:rPr lang="en-US" sz="4200" dirty="0">
                <a:solidFill>
                  <a:schemeClr val="tx1"/>
                </a:solidFill>
              </a:rPr>
              <a:t>said U.S. law-enforcement and intelligence officials know individuals from North America and Europe are heading to war-torn Syria, adding that “they will encounter radical, extremist influences” and possibly return to their home countries with the intent to do harm</a:t>
            </a:r>
            <a:r>
              <a:rPr lang="en-US" sz="4200" dirty="0" smtClean="0">
                <a:solidFill>
                  <a:schemeClr val="tx1"/>
                </a:solidFill>
              </a:rPr>
              <a:t>.  “</a:t>
            </a:r>
            <a:r>
              <a:rPr lang="en-US" sz="4200" dirty="0">
                <a:solidFill>
                  <a:schemeClr val="tx1"/>
                </a:solidFill>
              </a:rPr>
              <a:t>Syria has become a matter of homeland security,” Johnson said.</a:t>
            </a:r>
          </a:p>
          <a:p>
            <a:pPr marL="0" indent="0">
              <a:buNone/>
            </a:pPr>
            <a:endParaRPr lang="en-US" dirty="0"/>
          </a:p>
        </p:txBody>
      </p:sp>
      <p:pic>
        <p:nvPicPr>
          <p:cNvPr id="10" name="Content Placeholder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40835" y="1815990"/>
            <a:ext cx="4038600" cy="2271712"/>
          </a:xfrm>
          <a:prstGeom prst="rect">
            <a:avLst/>
          </a:prstGeom>
        </p:spPr>
      </p:pic>
      <p:pic>
        <p:nvPicPr>
          <p:cNvPr id="9" name="Picture 2" descr="C:\Users\Irfan.Saeed\Documents\Engagement\S1 Engagement Events\pics\_BLB1844 copy.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461195" y="1166960"/>
            <a:ext cx="1926067" cy="26993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635997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solidFill>
                  <a:schemeClr val="tx1"/>
                </a:solidFill>
              </a:rPr>
              <a:t>CVE EXCHANGE PROGRAMS</a:t>
            </a:r>
          </a:p>
        </p:txBody>
      </p:sp>
      <p:pic>
        <p:nvPicPr>
          <p:cNvPr id="2"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971800" y="1295400"/>
            <a:ext cx="3850148" cy="4981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7962348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7"/>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62000" y="1066800"/>
            <a:ext cx="7772400" cy="6273800"/>
          </a:xfrm>
          <a:prstGeom prst="rect">
            <a:avLst/>
          </a:prstGeom>
          <a:noFill/>
          <a:ln>
            <a:noFill/>
          </a:ln>
          <a:effectLst>
            <a:outerShdw blurRad="63500" dist="139700" dir="2700000" algn="tl" rotWithShape="0">
              <a:srgbClr val="333333">
                <a:alpha val="6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Rectangle 2"/>
          <p:cNvSpPr>
            <a:spLocks noGrp="1" noChangeArrowheads="1"/>
          </p:cNvSpPr>
          <p:nvPr>
            <p:ph type="title" idx="4294967295"/>
          </p:nvPr>
        </p:nvSpPr>
        <p:spPr>
          <a:xfrm>
            <a:off x="457200" y="406400"/>
            <a:ext cx="8229600" cy="1219200"/>
          </a:xfrm>
          <a:prstGeom prst="rect">
            <a:avLst/>
          </a:prstGeom>
        </p:spPr>
        <p:txBody>
          <a:bodyPr/>
          <a:lstStyle/>
          <a:p>
            <a:pPr>
              <a:lnSpc>
                <a:spcPct val="85000"/>
              </a:lnSpc>
            </a:pPr>
            <a:r>
              <a:rPr lang="en-US" sz="4000">
                <a:solidFill>
                  <a:srgbClr val="2A3018"/>
                </a:solidFill>
                <a:latin typeface="Constantia" charset="0"/>
              </a:rPr>
              <a:t>Responding to the Challenge:</a:t>
            </a:r>
            <a:r>
              <a:rPr lang="en-US">
                <a:solidFill>
                  <a:srgbClr val="2A3018"/>
                </a:solidFill>
                <a:latin typeface="Constantia" charset="0"/>
              </a:rPr>
              <a:t> </a:t>
            </a:r>
            <a:br>
              <a:rPr lang="en-US">
                <a:solidFill>
                  <a:srgbClr val="2A3018"/>
                </a:solidFill>
                <a:latin typeface="Constantia" charset="0"/>
              </a:rPr>
            </a:br>
            <a:r>
              <a:rPr lang="en-US" sz="2000">
                <a:solidFill>
                  <a:srgbClr val="2A3018"/>
                </a:solidFill>
                <a:latin typeface="Constantia" charset="0"/>
              </a:rPr>
              <a:t>How do we build safe and resilient communities?</a:t>
            </a:r>
          </a:p>
        </p:txBody>
      </p:sp>
      <p:pic>
        <p:nvPicPr>
          <p:cNvPr id="4" name="Picture 7"/>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752600" y="1676400"/>
            <a:ext cx="5638800" cy="4219575"/>
          </a:xfrm>
          <a:prstGeom prst="rect">
            <a:avLst/>
          </a:prstGeom>
          <a:noFill/>
          <a:ln>
            <a:noFill/>
          </a:ln>
          <a:effectLst>
            <a:outerShdw blurRad="63500" dist="139700" dir="2700000" algn="tl" rotWithShape="0">
              <a:srgbClr val="333333">
                <a:alpha val="6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50023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3555"/>
                                        </p:tgtEl>
                                      </p:cBhvr>
                                    </p:animEffect>
                                    <p:set>
                                      <p:cBhvr>
                                        <p:cTn id="7" dur="1" fill="hold">
                                          <p:stCondLst>
                                            <p:cond delay="1999"/>
                                          </p:stCondLst>
                                        </p:cTn>
                                        <p:tgtEl>
                                          <p:spTgt spid="2355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Changing the Narrative</a:t>
            </a:r>
            <a:endParaRPr lang="en-US" dirty="0">
              <a:solidFill>
                <a:schemeClr val="tx1"/>
              </a:solidFill>
            </a:endParaRPr>
          </a:p>
        </p:txBody>
      </p:sp>
      <p:sp>
        <p:nvSpPr>
          <p:cNvPr id="2" name="Slide Number Placeholder 1"/>
          <p:cNvSpPr>
            <a:spLocks noGrp="1"/>
          </p:cNvSpPr>
          <p:nvPr>
            <p:ph type="sldNum" sz="quarter" idx="4294967295"/>
          </p:nvPr>
        </p:nvSpPr>
        <p:spPr>
          <a:xfrm>
            <a:off x="6553200" y="6356351"/>
            <a:ext cx="2133600" cy="365125"/>
          </a:xfrm>
          <a:prstGeom prst="rect">
            <a:avLst/>
          </a:prstGeom>
        </p:spPr>
        <p:txBody>
          <a:bodyPr/>
          <a:lstStyle/>
          <a:p>
            <a:fld id="{231F1EB7-5E17-47C0-BD61-69ABC5072B1A}" type="slidenum">
              <a:rPr lang="en-US" smtClean="0"/>
              <a:pPr/>
              <a:t>19</a:t>
            </a:fld>
            <a:endParaRPr lang="en-US" dirty="0"/>
          </a:p>
        </p:txBody>
      </p:sp>
      <p:pic>
        <p:nvPicPr>
          <p:cNvPr id="9" name="Picture 8" descr="http://www.myjihad.org/wordpress/display/myjihad_chicago.jpg">
            <a:hlinkClick r:id="rId3"/>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13944" y="1436406"/>
            <a:ext cx="6224932" cy="3494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50" name="Picture 2" descr="http://ahmadiyyatimes.files.wordpress.com/2011/06/muslims4peace-4.jp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4305300" y="4067175"/>
            <a:ext cx="4495800" cy="2790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32622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US" dirty="0">
                <a:solidFill>
                  <a:schemeClr val="tx1"/>
                </a:solidFill>
              </a:rPr>
              <a:t>Countering Violent Extremism</a:t>
            </a:r>
            <a:endParaRPr lang="en-US" dirty="0" smtClean="0"/>
          </a:p>
        </p:txBody>
      </p:sp>
      <p:sp>
        <p:nvSpPr>
          <p:cNvPr id="6" name="Content Placeholder 5"/>
          <p:cNvSpPr>
            <a:spLocks noGrp="1"/>
          </p:cNvSpPr>
          <p:nvPr>
            <p:ph sz="half" idx="2"/>
          </p:nvPr>
        </p:nvSpPr>
        <p:spPr/>
        <p:txBody>
          <a:bodyPr>
            <a:normAutofit fontScale="92500"/>
          </a:bodyPr>
          <a:lstStyle/>
          <a:p>
            <a:pPr>
              <a:buFont typeface="Arial" pitchFamily="34" charset="0"/>
              <a:buChar char="•"/>
              <a:defRPr/>
            </a:pPr>
            <a:r>
              <a:rPr lang="en-US" dirty="0" smtClean="0">
                <a:solidFill>
                  <a:schemeClr val="tx1"/>
                </a:solidFill>
              </a:rPr>
              <a:t>Empower Communities</a:t>
            </a:r>
          </a:p>
          <a:p>
            <a:pPr>
              <a:buFont typeface="Arial" pitchFamily="34" charset="0"/>
              <a:buChar char="•"/>
              <a:defRPr/>
            </a:pPr>
            <a:r>
              <a:rPr lang="en-US" dirty="0" smtClean="0">
                <a:solidFill>
                  <a:schemeClr val="tx1"/>
                </a:solidFill>
              </a:rPr>
              <a:t>Share threat information</a:t>
            </a:r>
          </a:p>
          <a:p>
            <a:pPr>
              <a:buFont typeface="Arial" pitchFamily="34" charset="0"/>
              <a:buChar char="•"/>
              <a:defRPr/>
            </a:pPr>
            <a:r>
              <a:rPr lang="en-US" dirty="0" smtClean="0">
                <a:solidFill>
                  <a:schemeClr val="tx1"/>
                </a:solidFill>
              </a:rPr>
              <a:t>Strengthen cooperation with law enforcement</a:t>
            </a:r>
          </a:p>
          <a:p>
            <a:pPr>
              <a:buFont typeface="Arial" pitchFamily="34" charset="0"/>
              <a:buChar char="•"/>
              <a:defRPr/>
            </a:pPr>
            <a:r>
              <a:rPr lang="en-US" dirty="0" smtClean="0">
                <a:solidFill>
                  <a:schemeClr val="tx1"/>
                </a:solidFill>
              </a:rPr>
              <a:t>Help communities protect themselves</a:t>
            </a:r>
          </a:p>
          <a:p>
            <a:pPr lvl="1">
              <a:buFont typeface="Arial" pitchFamily="34" charset="0"/>
              <a:buChar char="–"/>
              <a:defRPr/>
            </a:pPr>
            <a:r>
              <a:rPr lang="en-US" dirty="0" smtClean="0">
                <a:solidFill>
                  <a:schemeClr val="tx1"/>
                </a:solidFill>
              </a:rPr>
              <a:t>Grassroots Narratives</a:t>
            </a:r>
          </a:p>
          <a:p>
            <a:pPr lvl="1">
              <a:buFont typeface="Arial" pitchFamily="34" charset="0"/>
              <a:buChar char="–"/>
              <a:defRPr/>
            </a:pPr>
            <a:r>
              <a:rPr lang="en-US" dirty="0" smtClean="0">
                <a:solidFill>
                  <a:schemeClr val="tx1"/>
                </a:solidFill>
              </a:rPr>
              <a:t>Limit recruits</a:t>
            </a:r>
          </a:p>
          <a:p>
            <a:pPr lvl="1">
              <a:buFont typeface="Arial" pitchFamily="34" charset="0"/>
              <a:buChar char="–"/>
              <a:defRPr/>
            </a:pPr>
            <a:endParaRPr lang="en-US" dirty="0" smtClean="0"/>
          </a:p>
          <a:p>
            <a:pPr marL="457200" lvl="1" indent="0">
              <a:buFont typeface="Arial" pitchFamily="34" charset="0"/>
              <a:buNone/>
              <a:defRPr/>
            </a:pPr>
            <a:endParaRPr lang="en-US" dirty="0"/>
          </a:p>
        </p:txBody>
      </p:sp>
      <p:pic>
        <p:nvPicPr>
          <p:cNvPr id="10" name="Picture 2" descr="http://publicintelligence.net/wp-content/uploads/2011/12/WhiteHouse-DomesticExtremism.png"/>
          <p:cNvPicPr>
            <a:picLocks noGrp="1" noChangeAspect="1" noChangeArrowheads="1"/>
          </p:cNvPicPr>
          <p:nvPr>
            <p:ph sz="half" idx="1"/>
          </p:nvPr>
        </p:nvPicPr>
        <p:blipFill>
          <a:blip r:embed="rId2" cstate="email">
            <a:extLst>
              <a:ext uri="{28A0092B-C50C-407E-A947-70E740481C1C}">
                <a14:useLocalDpi xmlns:a14="http://schemas.microsoft.com/office/drawing/2010/main" xmlns=""/>
              </a:ext>
            </a:extLst>
          </a:blip>
          <a:srcRect/>
          <a:stretch>
            <a:fillRect/>
          </a:stretch>
        </p:blipFill>
        <p:spPr>
          <a:xfrm>
            <a:off x="758825" y="1600200"/>
            <a:ext cx="3435350" cy="4525963"/>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09161240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Changing the Narrative</a:t>
            </a:r>
            <a:endParaRPr lang="en-US" dirty="0">
              <a:solidFill>
                <a:schemeClr val="tx1"/>
              </a:solidFill>
            </a:endParaRPr>
          </a:p>
        </p:txBody>
      </p:sp>
      <p:sp>
        <p:nvSpPr>
          <p:cNvPr id="2" name="Slide Number Placeholder 1"/>
          <p:cNvSpPr>
            <a:spLocks noGrp="1"/>
          </p:cNvSpPr>
          <p:nvPr>
            <p:ph type="sldNum" sz="quarter" idx="4294967295"/>
          </p:nvPr>
        </p:nvSpPr>
        <p:spPr>
          <a:xfrm>
            <a:off x="6553200" y="6356351"/>
            <a:ext cx="2133600" cy="365125"/>
          </a:xfrm>
          <a:prstGeom prst="rect">
            <a:avLst/>
          </a:prstGeom>
        </p:spPr>
        <p:txBody>
          <a:bodyPr/>
          <a:lstStyle/>
          <a:p>
            <a:fld id="{231F1EB7-5E17-47C0-BD61-69ABC5072B1A}" type="slidenum">
              <a:rPr lang="en-US" smtClean="0"/>
              <a:pPr/>
              <a:t>20</a:t>
            </a:fld>
            <a:endParaRPr lang="en-US" dirty="0"/>
          </a:p>
        </p:txBody>
      </p:sp>
      <p:pic>
        <p:nvPicPr>
          <p:cNvPr id="20482" name="Picture 2" descr="http://images.dailystar-uk.co.uk/dynamic/1/photos/295000/620x/young_muslim_family-374993.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8615" y="1278320"/>
            <a:ext cx="4018190" cy="2676634"/>
          </a:xfrm>
          <a:prstGeom prst="rect">
            <a:avLst/>
          </a:prstGeom>
          <a:noFill/>
          <a:extLst>
            <a:ext uri="{909E8E84-426E-40DD-AFC4-6F175D3DCCD1}">
              <a14:hiddenFill xmlns:a14="http://schemas.microsoft.com/office/drawing/2010/main" xmlns="">
                <a:solidFill>
                  <a:srgbClr val="FFFFFF"/>
                </a:solidFill>
              </a14:hiddenFill>
            </a:ext>
          </a:extLst>
        </p:spPr>
      </p:pic>
      <p:pic>
        <p:nvPicPr>
          <p:cNvPr id="20484" name="Picture 4" descr="http://www.washingtonpost.com/rf/image_606w/2010-2019/WashingtonPost/2014/04/22/Others/Images/2014-04-22/_MG_57011398205028.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657876" y="4504341"/>
            <a:ext cx="3374570" cy="2249714"/>
          </a:xfrm>
          <a:prstGeom prst="rect">
            <a:avLst/>
          </a:prstGeom>
          <a:noFill/>
          <a:extLst>
            <a:ext uri="{909E8E84-426E-40DD-AFC4-6F175D3DCCD1}">
              <a14:hiddenFill xmlns:a14="http://schemas.microsoft.com/office/drawing/2010/main" xmlns="">
                <a:solidFill>
                  <a:srgbClr val="FFFFFF"/>
                </a:solidFill>
              </a14:hiddenFill>
            </a:ext>
          </a:extLst>
        </p:spPr>
      </p:pic>
      <p:pic>
        <p:nvPicPr>
          <p:cNvPr id="20486" name="Picture 6" descr="http://wfld.images.worldnow.com/images/3595127_G.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920584" y="2776114"/>
            <a:ext cx="4036521" cy="21890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53858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Changing the Narrative</a:t>
            </a:r>
          </a:p>
        </p:txBody>
      </p:sp>
      <p:sp>
        <p:nvSpPr>
          <p:cNvPr id="3" name="Slide Number Placeholder 2"/>
          <p:cNvSpPr>
            <a:spLocks noGrp="1"/>
          </p:cNvSpPr>
          <p:nvPr>
            <p:ph type="sldNum" sz="quarter" idx="4294967295"/>
          </p:nvPr>
        </p:nvSpPr>
        <p:spPr>
          <a:xfrm>
            <a:off x="6553200" y="6356351"/>
            <a:ext cx="2133600" cy="365125"/>
          </a:xfrm>
          <a:prstGeom prst="rect">
            <a:avLst/>
          </a:prstGeom>
        </p:spPr>
        <p:txBody>
          <a:bodyPr/>
          <a:lstStyle/>
          <a:p>
            <a:fld id="{231F1EB7-5E17-47C0-BD61-69ABC5072B1A}" type="slidenum">
              <a:rPr lang="en-US" smtClean="0"/>
              <a:pPr/>
              <a:t>21</a:t>
            </a:fld>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55425" y="2046420"/>
            <a:ext cx="4267200" cy="2828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0" y="3686554"/>
            <a:ext cx="4482330" cy="2828925"/>
          </a:xfrm>
          <a:prstGeom prst="rect">
            <a:avLst/>
          </a:prstGeom>
        </p:spPr>
      </p:pic>
    </p:spTree>
    <p:extLst>
      <p:ext uri="{BB962C8B-B14F-4D97-AF65-F5344CB8AC3E}">
        <p14:creationId xmlns:p14="http://schemas.microsoft.com/office/powerpoint/2010/main" xmlns="" val="49061556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1"/>
                </a:solidFill>
              </a:rPr>
              <a:t>Changing the Narrative</a:t>
            </a:r>
            <a:endParaRPr lang="en-US" dirty="0">
              <a:solidFill>
                <a:schemeClr val="tx1"/>
              </a:solidFill>
            </a:endParaRPr>
          </a:p>
        </p:txBody>
      </p:sp>
      <p:sp>
        <p:nvSpPr>
          <p:cNvPr id="2" name="Slide Number Placeholder 1"/>
          <p:cNvSpPr>
            <a:spLocks noGrp="1"/>
          </p:cNvSpPr>
          <p:nvPr>
            <p:ph type="sldNum" sz="quarter" idx="4294967295"/>
          </p:nvPr>
        </p:nvSpPr>
        <p:spPr>
          <a:xfrm>
            <a:off x="6553200" y="6356351"/>
            <a:ext cx="2133600" cy="365125"/>
          </a:xfrm>
          <a:prstGeom prst="rect">
            <a:avLst/>
          </a:prstGeom>
        </p:spPr>
        <p:txBody>
          <a:bodyPr/>
          <a:lstStyle/>
          <a:p>
            <a:fld id="{231F1EB7-5E17-47C0-BD61-69ABC5072B1A}" type="slidenum">
              <a:rPr lang="en-US" smtClean="0"/>
              <a:pPr/>
              <a:t>22</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21320" y="1623965"/>
            <a:ext cx="3494855" cy="4582539"/>
          </a:xfrm>
          <a:prstGeom prst="rect">
            <a:avLst/>
          </a:prstGeom>
        </p:spPr>
      </p:pic>
    </p:spTree>
    <p:extLst>
      <p:ext uri="{BB962C8B-B14F-4D97-AF65-F5344CB8AC3E}">
        <p14:creationId xmlns:p14="http://schemas.microsoft.com/office/powerpoint/2010/main" xmlns="" val="21516310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1"/>
                </a:solidFill>
              </a:rPr>
              <a:t>Life-Cycle of a Violent Extremist</a:t>
            </a:r>
            <a:endParaRPr lang="en-US" dirty="0">
              <a:solidFill>
                <a:schemeClr val="tx1"/>
              </a:solidFill>
            </a:endParaRPr>
          </a:p>
        </p:txBody>
      </p:sp>
      <p:sp>
        <p:nvSpPr>
          <p:cNvPr id="2" name="Slide Number Placeholder 1"/>
          <p:cNvSpPr>
            <a:spLocks noGrp="1"/>
          </p:cNvSpPr>
          <p:nvPr>
            <p:ph type="sldNum" sz="quarter" idx="4294967295"/>
          </p:nvPr>
        </p:nvSpPr>
        <p:spPr>
          <a:xfrm>
            <a:off x="6553200" y="6356351"/>
            <a:ext cx="2133600" cy="365125"/>
          </a:xfrm>
          <a:prstGeom prst="rect">
            <a:avLst/>
          </a:prstGeom>
        </p:spPr>
        <p:txBody>
          <a:bodyPr/>
          <a:lstStyle/>
          <a:p>
            <a:fld id="{231F1EB7-5E17-47C0-BD61-69ABC5072B1A}" type="slidenum">
              <a:rPr lang="en-US" smtClean="0"/>
              <a:pPr/>
              <a:t>23</a:t>
            </a:fld>
            <a:endParaRPr lang="en-US"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474145" y="2084825"/>
            <a:ext cx="3503113" cy="47075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descr="http://www.mpac.org/images/carousels/safespaces-pressconf-video.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8615" y="1623965"/>
            <a:ext cx="7319915" cy="18796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854432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Syria Foreign Fighters</a:t>
            </a:r>
            <a:endParaRPr lang="en-US" dirty="0">
              <a:solidFill>
                <a:schemeClr val="tx1"/>
              </a:solidFill>
            </a:endParaRPr>
          </a:p>
        </p:txBody>
      </p:sp>
      <p:sp>
        <p:nvSpPr>
          <p:cNvPr id="5" name="Slide Number Placeholder 4"/>
          <p:cNvSpPr>
            <a:spLocks noGrp="1"/>
          </p:cNvSpPr>
          <p:nvPr>
            <p:ph type="sldNum" sz="quarter" idx="4294967295"/>
          </p:nvPr>
        </p:nvSpPr>
        <p:spPr>
          <a:xfrm>
            <a:off x="6553200" y="6356351"/>
            <a:ext cx="2133600" cy="365125"/>
          </a:xfrm>
          <a:prstGeom prst="rect">
            <a:avLst/>
          </a:prstGeom>
        </p:spPr>
        <p:txBody>
          <a:bodyPr/>
          <a:lstStyle/>
          <a:p>
            <a:fld id="{231F1EB7-5E17-47C0-BD61-69ABC5072B1A}" type="slidenum">
              <a:rPr lang="en-US" smtClean="0"/>
              <a:pPr/>
              <a:t>24</a:t>
            </a:fld>
            <a:endParaRPr lang="en-US" dirty="0"/>
          </a:p>
        </p:txBody>
      </p:sp>
      <p:pic>
        <p:nvPicPr>
          <p:cNvPr id="2050"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xmlns=""/>
              </a:ext>
            </a:extLst>
          </a:blip>
          <a:srcRect/>
          <a:stretch>
            <a:fillRect/>
          </a:stretch>
        </p:blipFill>
        <p:spPr bwMode="auto">
          <a:xfrm>
            <a:off x="474292" y="1600200"/>
            <a:ext cx="4004416"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4" cstate="email">
            <a:extLst>
              <a:ext uri="{28A0092B-C50C-407E-A947-70E740481C1C}">
                <a14:useLocalDpi xmlns:a14="http://schemas.microsoft.com/office/drawing/2010/main" xmlns=""/>
              </a:ext>
            </a:extLst>
          </a:blip>
          <a:srcRect/>
          <a:stretch>
            <a:fillRect/>
          </a:stretch>
        </p:blipFill>
        <p:spPr bwMode="auto">
          <a:xfrm>
            <a:off x="5061513" y="1600200"/>
            <a:ext cx="3211973"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850098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457835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5"/>
          <p:cNvSpPr txBox="1">
            <a:spLocks/>
          </p:cNvSpPr>
          <p:nvPr/>
        </p:nvSpPr>
        <p:spPr bwMode="auto">
          <a:xfrm>
            <a:off x="4768850" y="3772674"/>
            <a:ext cx="4146550"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rgbClr val="C6D9F1"/>
                </a:solidFill>
                <a:latin typeface="Rockwell" pitchFamily="18" charset="0"/>
              </a:defRPr>
            </a:lvl1pPr>
            <a:lvl2pPr marL="742950" indent="-285750" eaLnBrk="0" hangingPunct="0">
              <a:spcBef>
                <a:spcPct val="20000"/>
              </a:spcBef>
              <a:buFont typeface="Arial" pitchFamily="34" charset="0"/>
              <a:buChar char="–"/>
              <a:defRPr sz="2800">
                <a:solidFill>
                  <a:srgbClr val="C6D9F1"/>
                </a:solidFill>
                <a:latin typeface="Rockwell" pitchFamily="18" charset="0"/>
              </a:defRPr>
            </a:lvl2pPr>
            <a:lvl3pPr marL="1143000" indent="-228600" eaLnBrk="0" hangingPunct="0">
              <a:spcBef>
                <a:spcPct val="20000"/>
              </a:spcBef>
              <a:buFont typeface="Arial" pitchFamily="34" charset="0"/>
              <a:buChar char="•"/>
              <a:defRPr sz="2400">
                <a:solidFill>
                  <a:srgbClr val="C6D9F1"/>
                </a:solidFill>
                <a:latin typeface="Rockwell" pitchFamily="18" charset="0"/>
              </a:defRPr>
            </a:lvl3pPr>
            <a:lvl4pPr marL="1600200" indent="-228600" eaLnBrk="0" hangingPunct="0">
              <a:spcBef>
                <a:spcPct val="20000"/>
              </a:spcBef>
              <a:buFont typeface="Arial" pitchFamily="34" charset="0"/>
              <a:buChar char="–"/>
              <a:defRPr sz="2000">
                <a:solidFill>
                  <a:srgbClr val="C6D9F1"/>
                </a:solidFill>
                <a:latin typeface="Rockwell" pitchFamily="18" charset="0"/>
              </a:defRPr>
            </a:lvl4pPr>
            <a:lvl5pPr marL="2057400" indent="-228600" eaLnBrk="0" hangingPunct="0">
              <a:spcBef>
                <a:spcPct val="20000"/>
              </a:spcBef>
              <a:buFont typeface="Arial" pitchFamily="34" charset="0"/>
              <a:buChar char="»"/>
              <a:defRPr sz="2000">
                <a:solidFill>
                  <a:srgbClr val="C6D9F1"/>
                </a:solidFill>
                <a:latin typeface="Rockwell" pitchFamily="18" charset="0"/>
              </a:defRPr>
            </a:lvl5pPr>
            <a:lvl6pPr marL="25146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6pPr>
            <a:lvl7pPr marL="29718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7pPr>
            <a:lvl8pPr marL="34290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8pPr>
            <a:lvl9pPr marL="38862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9pPr>
          </a:lstStyle>
          <a:p>
            <a:pPr>
              <a:spcBef>
                <a:spcPct val="0"/>
              </a:spcBef>
              <a:buFont typeface="Arial" pitchFamily="34" charset="0"/>
              <a:buNone/>
            </a:pPr>
            <a:r>
              <a:rPr lang="en-US" altLang="en-US" sz="1800" dirty="0">
                <a:solidFill>
                  <a:schemeClr val="tx1"/>
                </a:solidFill>
              </a:rPr>
              <a:t>Used for undesirable tasks: suicide bombing, mechanical repair, cleaning</a:t>
            </a:r>
          </a:p>
        </p:txBody>
      </p:sp>
      <p:sp>
        <p:nvSpPr>
          <p:cNvPr id="23556" name="TextBox 3"/>
          <p:cNvSpPr txBox="1">
            <a:spLocks noChangeArrowheads="1"/>
          </p:cNvSpPr>
          <p:nvPr/>
        </p:nvSpPr>
        <p:spPr bwMode="auto">
          <a:xfrm>
            <a:off x="2538413" y="703263"/>
            <a:ext cx="100965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C6D9F1"/>
                </a:solidFill>
                <a:latin typeface="Rockwell" pitchFamily="18" charset="0"/>
              </a:defRPr>
            </a:lvl1pPr>
            <a:lvl2pPr marL="742950" indent="-285750" eaLnBrk="0" hangingPunct="0">
              <a:spcBef>
                <a:spcPct val="20000"/>
              </a:spcBef>
              <a:buFont typeface="Arial" pitchFamily="34" charset="0"/>
              <a:buChar char="–"/>
              <a:defRPr sz="2800">
                <a:solidFill>
                  <a:srgbClr val="C6D9F1"/>
                </a:solidFill>
                <a:latin typeface="Rockwell" pitchFamily="18" charset="0"/>
              </a:defRPr>
            </a:lvl2pPr>
            <a:lvl3pPr marL="1143000" indent="-228600" eaLnBrk="0" hangingPunct="0">
              <a:spcBef>
                <a:spcPct val="20000"/>
              </a:spcBef>
              <a:buFont typeface="Arial" pitchFamily="34" charset="0"/>
              <a:buChar char="•"/>
              <a:defRPr sz="2400">
                <a:solidFill>
                  <a:srgbClr val="C6D9F1"/>
                </a:solidFill>
                <a:latin typeface="Rockwell" pitchFamily="18" charset="0"/>
              </a:defRPr>
            </a:lvl3pPr>
            <a:lvl4pPr marL="1600200" indent="-228600" eaLnBrk="0" hangingPunct="0">
              <a:spcBef>
                <a:spcPct val="20000"/>
              </a:spcBef>
              <a:buFont typeface="Arial" pitchFamily="34" charset="0"/>
              <a:buChar char="–"/>
              <a:defRPr sz="2000">
                <a:solidFill>
                  <a:srgbClr val="C6D9F1"/>
                </a:solidFill>
                <a:latin typeface="Rockwell" pitchFamily="18" charset="0"/>
              </a:defRPr>
            </a:lvl4pPr>
            <a:lvl5pPr marL="2057400" indent="-228600" eaLnBrk="0" hangingPunct="0">
              <a:spcBef>
                <a:spcPct val="20000"/>
              </a:spcBef>
              <a:buFont typeface="Arial" pitchFamily="34" charset="0"/>
              <a:buChar char="»"/>
              <a:defRPr sz="2000">
                <a:solidFill>
                  <a:srgbClr val="C6D9F1"/>
                </a:solidFill>
                <a:latin typeface="Rockwell" pitchFamily="18" charset="0"/>
              </a:defRPr>
            </a:lvl5pPr>
            <a:lvl6pPr marL="25146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6pPr>
            <a:lvl7pPr marL="29718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7pPr>
            <a:lvl8pPr marL="34290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8pPr>
            <a:lvl9pPr marL="38862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9pPr>
          </a:lstStyle>
          <a:p>
            <a:pPr eaLnBrk="1" hangingPunct="1">
              <a:spcBef>
                <a:spcPct val="0"/>
              </a:spcBef>
              <a:buFontTx/>
              <a:buNone/>
            </a:pPr>
            <a:r>
              <a:rPr lang="en-US" altLang="en-US" sz="4400" dirty="0">
                <a:solidFill>
                  <a:schemeClr val="tx1"/>
                </a:solidFill>
                <a:latin typeface="Freestyle Script" pitchFamily="66" charset="0"/>
              </a:rPr>
              <a:t>Myth</a:t>
            </a:r>
          </a:p>
        </p:txBody>
      </p:sp>
      <p:sp>
        <p:nvSpPr>
          <p:cNvPr id="23557" name="TextBox 4"/>
          <p:cNvSpPr txBox="1">
            <a:spLocks noChangeArrowheads="1"/>
          </p:cNvSpPr>
          <p:nvPr/>
        </p:nvSpPr>
        <p:spPr bwMode="auto">
          <a:xfrm>
            <a:off x="5857875" y="703263"/>
            <a:ext cx="1966913"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C6D9F1"/>
                </a:solidFill>
                <a:latin typeface="Rockwell" pitchFamily="18" charset="0"/>
              </a:defRPr>
            </a:lvl1pPr>
            <a:lvl2pPr marL="742950" indent="-285750" eaLnBrk="0" hangingPunct="0">
              <a:spcBef>
                <a:spcPct val="20000"/>
              </a:spcBef>
              <a:buFont typeface="Arial" pitchFamily="34" charset="0"/>
              <a:buChar char="–"/>
              <a:defRPr sz="2800">
                <a:solidFill>
                  <a:srgbClr val="C6D9F1"/>
                </a:solidFill>
                <a:latin typeface="Rockwell" pitchFamily="18" charset="0"/>
              </a:defRPr>
            </a:lvl2pPr>
            <a:lvl3pPr marL="1143000" indent="-228600" eaLnBrk="0" hangingPunct="0">
              <a:spcBef>
                <a:spcPct val="20000"/>
              </a:spcBef>
              <a:buFont typeface="Arial" pitchFamily="34" charset="0"/>
              <a:buChar char="•"/>
              <a:defRPr sz="2400">
                <a:solidFill>
                  <a:srgbClr val="C6D9F1"/>
                </a:solidFill>
                <a:latin typeface="Rockwell" pitchFamily="18" charset="0"/>
              </a:defRPr>
            </a:lvl3pPr>
            <a:lvl4pPr marL="1600200" indent="-228600" eaLnBrk="0" hangingPunct="0">
              <a:spcBef>
                <a:spcPct val="20000"/>
              </a:spcBef>
              <a:buFont typeface="Arial" pitchFamily="34" charset="0"/>
              <a:buChar char="–"/>
              <a:defRPr sz="2000">
                <a:solidFill>
                  <a:srgbClr val="C6D9F1"/>
                </a:solidFill>
                <a:latin typeface="Rockwell" pitchFamily="18" charset="0"/>
              </a:defRPr>
            </a:lvl4pPr>
            <a:lvl5pPr marL="2057400" indent="-228600" eaLnBrk="0" hangingPunct="0">
              <a:spcBef>
                <a:spcPct val="20000"/>
              </a:spcBef>
              <a:buFont typeface="Arial" pitchFamily="34" charset="0"/>
              <a:buChar char="»"/>
              <a:defRPr sz="2000">
                <a:solidFill>
                  <a:srgbClr val="C6D9F1"/>
                </a:solidFill>
                <a:latin typeface="Rockwell" pitchFamily="18" charset="0"/>
              </a:defRPr>
            </a:lvl5pPr>
            <a:lvl6pPr marL="25146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6pPr>
            <a:lvl7pPr marL="29718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7pPr>
            <a:lvl8pPr marL="34290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8pPr>
            <a:lvl9pPr marL="38862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9pPr>
          </a:lstStyle>
          <a:p>
            <a:pPr eaLnBrk="1" hangingPunct="1">
              <a:spcBef>
                <a:spcPct val="0"/>
              </a:spcBef>
              <a:buFontTx/>
              <a:buNone/>
            </a:pPr>
            <a:r>
              <a:rPr lang="en-US" altLang="en-US" sz="4400" dirty="0">
                <a:solidFill>
                  <a:schemeClr val="tx1"/>
                </a:solidFill>
              </a:rPr>
              <a:t>Reality</a:t>
            </a:r>
          </a:p>
        </p:txBody>
      </p:sp>
      <p:sp>
        <p:nvSpPr>
          <p:cNvPr id="23558" name="TextBox 5"/>
          <p:cNvSpPr txBox="1">
            <a:spLocks noChangeArrowheads="1"/>
          </p:cNvSpPr>
          <p:nvPr/>
        </p:nvSpPr>
        <p:spPr bwMode="auto">
          <a:xfrm>
            <a:off x="4254500" y="685800"/>
            <a:ext cx="638175"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C6D9F1"/>
                </a:solidFill>
                <a:latin typeface="Rockwell" pitchFamily="18" charset="0"/>
              </a:defRPr>
            </a:lvl1pPr>
            <a:lvl2pPr marL="742950" indent="-285750" eaLnBrk="0" hangingPunct="0">
              <a:spcBef>
                <a:spcPct val="20000"/>
              </a:spcBef>
              <a:buFont typeface="Arial" pitchFamily="34" charset="0"/>
              <a:buChar char="–"/>
              <a:defRPr sz="2800">
                <a:solidFill>
                  <a:srgbClr val="C6D9F1"/>
                </a:solidFill>
                <a:latin typeface="Rockwell" pitchFamily="18" charset="0"/>
              </a:defRPr>
            </a:lvl2pPr>
            <a:lvl3pPr marL="1143000" indent="-228600" eaLnBrk="0" hangingPunct="0">
              <a:spcBef>
                <a:spcPct val="20000"/>
              </a:spcBef>
              <a:buFont typeface="Arial" pitchFamily="34" charset="0"/>
              <a:buChar char="•"/>
              <a:defRPr sz="2400">
                <a:solidFill>
                  <a:srgbClr val="C6D9F1"/>
                </a:solidFill>
                <a:latin typeface="Rockwell" pitchFamily="18" charset="0"/>
              </a:defRPr>
            </a:lvl3pPr>
            <a:lvl4pPr marL="1600200" indent="-228600" eaLnBrk="0" hangingPunct="0">
              <a:spcBef>
                <a:spcPct val="20000"/>
              </a:spcBef>
              <a:buFont typeface="Arial" pitchFamily="34" charset="0"/>
              <a:buChar char="–"/>
              <a:defRPr sz="2000">
                <a:solidFill>
                  <a:srgbClr val="C6D9F1"/>
                </a:solidFill>
                <a:latin typeface="Rockwell" pitchFamily="18" charset="0"/>
              </a:defRPr>
            </a:lvl4pPr>
            <a:lvl5pPr marL="2057400" indent="-228600" eaLnBrk="0" hangingPunct="0">
              <a:spcBef>
                <a:spcPct val="20000"/>
              </a:spcBef>
              <a:buFont typeface="Arial" pitchFamily="34" charset="0"/>
              <a:buChar char="»"/>
              <a:defRPr sz="2000">
                <a:solidFill>
                  <a:srgbClr val="C6D9F1"/>
                </a:solidFill>
                <a:latin typeface="Rockwell" pitchFamily="18" charset="0"/>
              </a:defRPr>
            </a:lvl5pPr>
            <a:lvl6pPr marL="25146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6pPr>
            <a:lvl7pPr marL="29718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7pPr>
            <a:lvl8pPr marL="34290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8pPr>
            <a:lvl9pPr marL="38862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9pPr>
          </a:lstStyle>
          <a:p>
            <a:pPr eaLnBrk="1" hangingPunct="1">
              <a:spcBef>
                <a:spcPct val="0"/>
              </a:spcBef>
              <a:buFontTx/>
              <a:buNone/>
            </a:pPr>
            <a:r>
              <a:rPr lang="en-US" altLang="en-US" sz="4400" dirty="0">
                <a:solidFill>
                  <a:schemeClr val="tx1"/>
                </a:solidFill>
                <a:latin typeface="Berlin Sans FB" pitchFamily="34" charset="0"/>
              </a:rPr>
              <a:t>vs</a:t>
            </a:r>
          </a:p>
        </p:txBody>
      </p:sp>
      <p:sp>
        <p:nvSpPr>
          <p:cNvPr id="8" name="Rectangle 7"/>
          <p:cNvSpPr>
            <a:spLocks noChangeArrowheads="1"/>
          </p:cNvSpPr>
          <p:nvPr/>
        </p:nvSpPr>
        <p:spPr bwMode="auto">
          <a:xfrm>
            <a:off x="1485900" y="1828800"/>
            <a:ext cx="29083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C6D9F1"/>
                </a:solidFill>
                <a:latin typeface="Rockwell" pitchFamily="18" charset="0"/>
              </a:defRPr>
            </a:lvl1pPr>
            <a:lvl2pPr marL="742950" indent="-285750" eaLnBrk="0" hangingPunct="0">
              <a:spcBef>
                <a:spcPct val="20000"/>
              </a:spcBef>
              <a:buFont typeface="Arial" pitchFamily="34" charset="0"/>
              <a:buChar char="–"/>
              <a:defRPr sz="2800">
                <a:solidFill>
                  <a:srgbClr val="C6D9F1"/>
                </a:solidFill>
                <a:latin typeface="Rockwell" pitchFamily="18" charset="0"/>
              </a:defRPr>
            </a:lvl2pPr>
            <a:lvl3pPr marL="1143000" indent="-228600" eaLnBrk="0" hangingPunct="0">
              <a:spcBef>
                <a:spcPct val="20000"/>
              </a:spcBef>
              <a:buFont typeface="Arial" pitchFamily="34" charset="0"/>
              <a:buChar char="•"/>
              <a:defRPr sz="2400">
                <a:solidFill>
                  <a:srgbClr val="C6D9F1"/>
                </a:solidFill>
                <a:latin typeface="Rockwell" pitchFamily="18" charset="0"/>
              </a:defRPr>
            </a:lvl3pPr>
            <a:lvl4pPr marL="1600200" indent="-228600" eaLnBrk="0" hangingPunct="0">
              <a:spcBef>
                <a:spcPct val="20000"/>
              </a:spcBef>
              <a:buFont typeface="Arial" pitchFamily="34" charset="0"/>
              <a:buChar char="–"/>
              <a:defRPr sz="2000">
                <a:solidFill>
                  <a:srgbClr val="C6D9F1"/>
                </a:solidFill>
                <a:latin typeface="Rockwell" pitchFamily="18" charset="0"/>
              </a:defRPr>
            </a:lvl4pPr>
            <a:lvl5pPr marL="2057400" indent="-228600" eaLnBrk="0" hangingPunct="0">
              <a:spcBef>
                <a:spcPct val="20000"/>
              </a:spcBef>
              <a:buFont typeface="Arial" pitchFamily="34" charset="0"/>
              <a:buChar char="»"/>
              <a:defRPr sz="2000">
                <a:solidFill>
                  <a:srgbClr val="C6D9F1"/>
                </a:solidFill>
                <a:latin typeface="Rockwell" pitchFamily="18" charset="0"/>
              </a:defRPr>
            </a:lvl5pPr>
            <a:lvl6pPr marL="25146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6pPr>
            <a:lvl7pPr marL="29718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7pPr>
            <a:lvl8pPr marL="34290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8pPr>
            <a:lvl9pPr marL="38862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9pPr>
          </a:lstStyle>
          <a:p>
            <a:pPr eaLnBrk="1" hangingPunct="1">
              <a:spcBef>
                <a:spcPct val="0"/>
              </a:spcBef>
              <a:buFontTx/>
              <a:buNone/>
            </a:pPr>
            <a:r>
              <a:rPr lang="en-US" altLang="en-US" sz="4000" dirty="0">
                <a:solidFill>
                  <a:schemeClr val="tx1"/>
                </a:solidFill>
                <a:latin typeface="Freestyle Script" pitchFamily="66" charset="0"/>
              </a:rPr>
              <a:t>Action &amp; Adventure</a:t>
            </a:r>
          </a:p>
        </p:txBody>
      </p:sp>
      <p:sp>
        <p:nvSpPr>
          <p:cNvPr id="9" name="Rectangle 8"/>
          <p:cNvSpPr>
            <a:spLocks noChangeArrowheads="1"/>
          </p:cNvSpPr>
          <p:nvPr/>
        </p:nvSpPr>
        <p:spPr bwMode="auto">
          <a:xfrm>
            <a:off x="1066800" y="2813050"/>
            <a:ext cx="33258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C6D9F1"/>
                </a:solidFill>
                <a:latin typeface="Rockwell" pitchFamily="18" charset="0"/>
              </a:defRPr>
            </a:lvl1pPr>
            <a:lvl2pPr marL="742950" indent="-285750" eaLnBrk="0" hangingPunct="0">
              <a:spcBef>
                <a:spcPct val="20000"/>
              </a:spcBef>
              <a:buFont typeface="Arial" pitchFamily="34" charset="0"/>
              <a:buChar char="–"/>
              <a:defRPr sz="2800">
                <a:solidFill>
                  <a:srgbClr val="C6D9F1"/>
                </a:solidFill>
                <a:latin typeface="Rockwell" pitchFamily="18" charset="0"/>
              </a:defRPr>
            </a:lvl2pPr>
            <a:lvl3pPr marL="1143000" indent="-228600" eaLnBrk="0" hangingPunct="0">
              <a:spcBef>
                <a:spcPct val="20000"/>
              </a:spcBef>
              <a:buFont typeface="Arial" pitchFamily="34" charset="0"/>
              <a:buChar char="•"/>
              <a:defRPr sz="2400">
                <a:solidFill>
                  <a:srgbClr val="C6D9F1"/>
                </a:solidFill>
                <a:latin typeface="Rockwell" pitchFamily="18" charset="0"/>
              </a:defRPr>
            </a:lvl3pPr>
            <a:lvl4pPr marL="1600200" indent="-228600" eaLnBrk="0" hangingPunct="0">
              <a:spcBef>
                <a:spcPct val="20000"/>
              </a:spcBef>
              <a:buFont typeface="Arial" pitchFamily="34" charset="0"/>
              <a:buChar char="–"/>
              <a:defRPr sz="2000">
                <a:solidFill>
                  <a:srgbClr val="C6D9F1"/>
                </a:solidFill>
                <a:latin typeface="Rockwell" pitchFamily="18" charset="0"/>
              </a:defRPr>
            </a:lvl4pPr>
            <a:lvl5pPr marL="2057400" indent="-228600" eaLnBrk="0" hangingPunct="0">
              <a:spcBef>
                <a:spcPct val="20000"/>
              </a:spcBef>
              <a:buFont typeface="Arial" pitchFamily="34" charset="0"/>
              <a:buChar char="»"/>
              <a:defRPr sz="2000">
                <a:solidFill>
                  <a:srgbClr val="C6D9F1"/>
                </a:solidFill>
                <a:latin typeface="Rockwell" pitchFamily="18" charset="0"/>
              </a:defRPr>
            </a:lvl5pPr>
            <a:lvl6pPr marL="25146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6pPr>
            <a:lvl7pPr marL="29718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7pPr>
            <a:lvl8pPr marL="34290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8pPr>
            <a:lvl9pPr marL="38862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9pPr>
          </a:lstStyle>
          <a:p>
            <a:pPr eaLnBrk="1" hangingPunct="1">
              <a:spcBef>
                <a:spcPct val="0"/>
              </a:spcBef>
              <a:buFontTx/>
              <a:buNone/>
            </a:pPr>
            <a:r>
              <a:rPr lang="en-US" altLang="en-US" sz="4000" dirty="0">
                <a:solidFill>
                  <a:schemeClr val="tx1"/>
                </a:solidFill>
                <a:latin typeface="Freestyle Script" pitchFamily="66" charset="0"/>
              </a:rPr>
              <a:t>Embraced by the people</a:t>
            </a:r>
          </a:p>
        </p:txBody>
      </p:sp>
      <p:sp>
        <p:nvSpPr>
          <p:cNvPr id="10" name="Rectangle 9"/>
          <p:cNvSpPr>
            <a:spLocks noChangeArrowheads="1"/>
          </p:cNvSpPr>
          <p:nvPr/>
        </p:nvSpPr>
        <p:spPr bwMode="auto">
          <a:xfrm>
            <a:off x="1435100" y="3798888"/>
            <a:ext cx="29575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C6D9F1"/>
                </a:solidFill>
                <a:latin typeface="Rockwell" pitchFamily="18" charset="0"/>
              </a:defRPr>
            </a:lvl1pPr>
            <a:lvl2pPr marL="742950" indent="-285750" eaLnBrk="0" hangingPunct="0">
              <a:spcBef>
                <a:spcPct val="20000"/>
              </a:spcBef>
              <a:buFont typeface="Arial" pitchFamily="34" charset="0"/>
              <a:buChar char="–"/>
              <a:defRPr sz="2800">
                <a:solidFill>
                  <a:srgbClr val="C6D9F1"/>
                </a:solidFill>
                <a:latin typeface="Rockwell" pitchFamily="18" charset="0"/>
              </a:defRPr>
            </a:lvl2pPr>
            <a:lvl3pPr marL="1143000" indent="-228600" eaLnBrk="0" hangingPunct="0">
              <a:spcBef>
                <a:spcPct val="20000"/>
              </a:spcBef>
              <a:buFont typeface="Arial" pitchFamily="34" charset="0"/>
              <a:buChar char="•"/>
              <a:defRPr sz="2400">
                <a:solidFill>
                  <a:srgbClr val="C6D9F1"/>
                </a:solidFill>
                <a:latin typeface="Rockwell" pitchFamily="18" charset="0"/>
              </a:defRPr>
            </a:lvl3pPr>
            <a:lvl4pPr marL="1600200" indent="-228600" eaLnBrk="0" hangingPunct="0">
              <a:spcBef>
                <a:spcPct val="20000"/>
              </a:spcBef>
              <a:buFont typeface="Arial" pitchFamily="34" charset="0"/>
              <a:buChar char="–"/>
              <a:defRPr sz="2000">
                <a:solidFill>
                  <a:srgbClr val="C6D9F1"/>
                </a:solidFill>
                <a:latin typeface="Rockwell" pitchFamily="18" charset="0"/>
              </a:defRPr>
            </a:lvl4pPr>
            <a:lvl5pPr marL="2057400" indent="-228600" eaLnBrk="0" hangingPunct="0">
              <a:spcBef>
                <a:spcPct val="20000"/>
              </a:spcBef>
              <a:buFont typeface="Arial" pitchFamily="34" charset="0"/>
              <a:buChar char="»"/>
              <a:defRPr sz="2000">
                <a:solidFill>
                  <a:srgbClr val="C6D9F1"/>
                </a:solidFill>
                <a:latin typeface="Rockwell" pitchFamily="18" charset="0"/>
              </a:defRPr>
            </a:lvl5pPr>
            <a:lvl6pPr marL="25146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6pPr>
            <a:lvl7pPr marL="29718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7pPr>
            <a:lvl8pPr marL="34290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8pPr>
            <a:lvl9pPr marL="38862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9pPr>
          </a:lstStyle>
          <a:p>
            <a:pPr eaLnBrk="1" hangingPunct="1">
              <a:spcBef>
                <a:spcPct val="0"/>
              </a:spcBef>
              <a:buFontTx/>
              <a:buNone/>
            </a:pPr>
            <a:r>
              <a:rPr lang="en-US" altLang="en-US" sz="4000" dirty="0">
                <a:solidFill>
                  <a:schemeClr val="tx1"/>
                </a:solidFill>
                <a:latin typeface="Freestyle Script" pitchFamily="66" charset="0"/>
              </a:rPr>
              <a:t>Making a Difference</a:t>
            </a:r>
          </a:p>
        </p:txBody>
      </p:sp>
      <p:sp>
        <p:nvSpPr>
          <p:cNvPr id="11" name="Rectangle 10"/>
          <p:cNvSpPr>
            <a:spLocks noChangeArrowheads="1"/>
          </p:cNvSpPr>
          <p:nvPr/>
        </p:nvSpPr>
        <p:spPr bwMode="auto">
          <a:xfrm>
            <a:off x="1692275" y="4783138"/>
            <a:ext cx="270033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C6D9F1"/>
                </a:solidFill>
                <a:latin typeface="Rockwell" pitchFamily="18" charset="0"/>
              </a:defRPr>
            </a:lvl1pPr>
            <a:lvl2pPr marL="742950" indent="-285750" eaLnBrk="0" hangingPunct="0">
              <a:spcBef>
                <a:spcPct val="20000"/>
              </a:spcBef>
              <a:buFont typeface="Arial" pitchFamily="34" charset="0"/>
              <a:buChar char="–"/>
              <a:defRPr sz="2800">
                <a:solidFill>
                  <a:srgbClr val="C6D9F1"/>
                </a:solidFill>
                <a:latin typeface="Rockwell" pitchFamily="18" charset="0"/>
              </a:defRPr>
            </a:lvl2pPr>
            <a:lvl3pPr marL="1143000" indent="-228600" eaLnBrk="0" hangingPunct="0">
              <a:spcBef>
                <a:spcPct val="20000"/>
              </a:spcBef>
              <a:buFont typeface="Arial" pitchFamily="34" charset="0"/>
              <a:buChar char="•"/>
              <a:defRPr sz="2400">
                <a:solidFill>
                  <a:srgbClr val="C6D9F1"/>
                </a:solidFill>
                <a:latin typeface="Rockwell" pitchFamily="18" charset="0"/>
              </a:defRPr>
            </a:lvl3pPr>
            <a:lvl4pPr marL="1600200" indent="-228600" eaLnBrk="0" hangingPunct="0">
              <a:spcBef>
                <a:spcPct val="20000"/>
              </a:spcBef>
              <a:buFont typeface="Arial" pitchFamily="34" charset="0"/>
              <a:buChar char="–"/>
              <a:defRPr sz="2000">
                <a:solidFill>
                  <a:srgbClr val="C6D9F1"/>
                </a:solidFill>
                <a:latin typeface="Rockwell" pitchFamily="18" charset="0"/>
              </a:defRPr>
            </a:lvl4pPr>
            <a:lvl5pPr marL="2057400" indent="-228600" eaLnBrk="0" hangingPunct="0">
              <a:spcBef>
                <a:spcPct val="20000"/>
              </a:spcBef>
              <a:buFont typeface="Arial" pitchFamily="34" charset="0"/>
              <a:buChar char="»"/>
              <a:defRPr sz="2000">
                <a:solidFill>
                  <a:srgbClr val="C6D9F1"/>
                </a:solidFill>
                <a:latin typeface="Rockwell" pitchFamily="18" charset="0"/>
              </a:defRPr>
            </a:lvl5pPr>
            <a:lvl6pPr marL="25146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6pPr>
            <a:lvl7pPr marL="29718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7pPr>
            <a:lvl8pPr marL="34290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8pPr>
            <a:lvl9pPr marL="38862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9pPr>
          </a:lstStyle>
          <a:p>
            <a:pPr eaLnBrk="1" hangingPunct="1">
              <a:spcBef>
                <a:spcPct val="0"/>
              </a:spcBef>
              <a:buFontTx/>
              <a:buNone/>
            </a:pPr>
            <a:r>
              <a:rPr lang="en-US" altLang="en-US" sz="4000" dirty="0">
                <a:solidFill>
                  <a:schemeClr val="tx1"/>
                </a:solidFill>
                <a:latin typeface="Freestyle Script" pitchFamily="66" charset="0"/>
              </a:rPr>
              <a:t>Defeating al-Assad</a:t>
            </a:r>
          </a:p>
        </p:txBody>
      </p:sp>
      <p:sp>
        <p:nvSpPr>
          <p:cNvPr id="12" name="Rectangle 11"/>
          <p:cNvSpPr>
            <a:spLocks noChangeArrowheads="1"/>
          </p:cNvSpPr>
          <p:nvPr/>
        </p:nvSpPr>
        <p:spPr bwMode="auto">
          <a:xfrm>
            <a:off x="1296988" y="5735638"/>
            <a:ext cx="30924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C6D9F1"/>
                </a:solidFill>
                <a:latin typeface="Rockwell" pitchFamily="18" charset="0"/>
              </a:defRPr>
            </a:lvl1pPr>
            <a:lvl2pPr marL="742950" indent="-285750" eaLnBrk="0" hangingPunct="0">
              <a:spcBef>
                <a:spcPct val="20000"/>
              </a:spcBef>
              <a:buFont typeface="Arial" pitchFamily="34" charset="0"/>
              <a:buChar char="–"/>
              <a:defRPr sz="2800">
                <a:solidFill>
                  <a:srgbClr val="C6D9F1"/>
                </a:solidFill>
                <a:latin typeface="Rockwell" pitchFamily="18" charset="0"/>
              </a:defRPr>
            </a:lvl2pPr>
            <a:lvl3pPr marL="1143000" indent="-228600" eaLnBrk="0" hangingPunct="0">
              <a:spcBef>
                <a:spcPct val="20000"/>
              </a:spcBef>
              <a:buFont typeface="Arial" pitchFamily="34" charset="0"/>
              <a:buChar char="•"/>
              <a:defRPr sz="2400">
                <a:solidFill>
                  <a:srgbClr val="C6D9F1"/>
                </a:solidFill>
                <a:latin typeface="Rockwell" pitchFamily="18" charset="0"/>
              </a:defRPr>
            </a:lvl3pPr>
            <a:lvl4pPr marL="1600200" indent="-228600" eaLnBrk="0" hangingPunct="0">
              <a:spcBef>
                <a:spcPct val="20000"/>
              </a:spcBef>
              <a:buFont typeface="Arial" pitchFamily="34" charset="0"/>
              <a:buChar char="–"/>
              <a:defRPr sz="2000">
                <a:solidFill>
                  <a:srgbClr val="C6D9F1"/>
                </a:solidFill>
                <a:latin typeface="Rockwell" pitchFamily="18" charset="0"/>
              </a:defRPr>
            </a:lvl4pPr>
            <a:lvl5pPr marL="2057400" indent="-228600" eaLnBrk="0" hangingPunct="0">
              <a:spcBef>
                <a:spcPct val="20000"/>
              </a:spcBef>
              <a:buFont typeface="Arial" pitchFamily="34" charset="0"/>
              <a:buChar char="»"/>
              <a:defRPr sz="2000">
                <a:solidFill>
                  <a:srgbClr val="C6D9F1"/>
                </a:solidFill>
                <a:latin typeface="Rockwell" pitchFamily="18" charset="0"/>
              </a:defRPr>
            </a:lvl5pPr>
            <a:lvl6pPr marL="25146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6pPr>
            <a:lvl7pPr marL="29718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7pPr>
            <a:lvl8pPr marL="34290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8pPr>
            <a:lvl9pPr marL="38862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9pPr>
          </a:lstStyle>
          <a:p>
            <a:pPr eaLnBrk="1" hangingPunct="1">
              <a:spcBef>
                <a:spcPct val="0"/>
              </a:spcBef>
              <a:buFontTx/>
              <a:buNone/>
            </a:pPr>
            <a:r>
              <a:rPr lang="en-US" altLang="en-US" sz="4000" dirty="0">
                <a:solidFill>
                  <a:schemeClr val="tx1"/>
                </a:solidFill>
                <a:latin typeface="Freestyle Script" pitchFamily="66" charset="0"/>
              </a:rPr>
              <a:t>One Global Community</a:t>
            </a:r>
          </a:p>
        </p:txBody>
      </p:sp>
      <p:sp>
        <p:nvSpPr>
          <p:cNvPr id="13" name="Content Placeholder 5"/>
          <p:cNvSpPr txBox="1">
            <a:spLocks/>
          </p:cNvSpPr>
          <p:nvPr/>
        </p:nvSpPr>
        <p:spPr bwMode="auto">
          <a:xfrm>
            <a:off x="4768850" y="5799138"/>
            <a:ext cx="41465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rgbClr val="C6D9F1"/>
                </a:solidFill>
                <a:latin typeface="Rockwell" pitchFamily="18" charset="0"/>
              </a:defRPr>
            </a:lvl1pPr>
            <a:lvl2pPr marL="742950" indent="-285750" eaLnBrk="0" hangingPunct="0">
              <a:spcBef>
                <a:spcPct val="20000"/>
              </a:spcBef>
              <a:buFont typeface="Arial" pitchFamily="34" charset="0"/>
              <a:buChar char="–"/>
              <a:defRPr sz="2800">
                <a:solidFill>
                  <a:srgbClr val="C6D9F1"/>
                </a:solidFill>
                <a:latin typeface="Rockwell" pitchFamily="18" charset="0"/>
              </a:defRPr>
            </a:lvl2pPr>
            <a:lvl3pPr marL="1143000" indent="-228600" eaLnBrk="0" hangingPunct="0">
              <a:spcBef>
                <a:spcPct val="20000"/>
              </a:spcBef>
              <a:buFont typeface="Arial" pitchFamily="34" charset="0"/>
              <a:buChar char="•"/>
              <a:defRPr sz="2400">
                <a:solidFill>
                  <a:srgbClr val="C6D9F1"/>
                </a:solidFill>
                <a:latin typeface="Rockwell" pitchFamily="18" charset="0"/>
              </a:defRPr>
            </a:lvl3pPr>
            <a:lvl4pPr marL="1600200" indent="-228600" eaLnBrk="0" hangingPunct="0">
              <a:spcBef>
                <a:spcPct val="20000"/>
              </a:spcBef>
              <a:buFont typeface="Arial" pitchFamily="34" charset="0"/>
              <a:buChar char="–"/>
              <a:defRPr sz="2000">
                <a:solidFill>
                  <a:srgbClr val="C6D9F1"/>
                </a:solidFill>
                <a:latin typeface="Rockwell" pitchFamily="18" charset="0"/>
              </a:defRPr>
            </a:lvl4pPr>
            <a:lvl5pPr marL="2057400" indent="-228600" eaLnBrk="0" hangingPunct="0">
              <a:spcBef>
                <a:spcPct val="20000"/>
              </a:spcBef>
              <a:buFont typeface="Arial" pitchFamily="34" charset="0"/>
              <a:buChar char="»"/>
              <a:defRPr sz="2000">
                <a:solidFill>
                  <a:srgbClr val="C6D9F1"/>
                </a:solidFill>
                <a:latin typeface="Rockwell" pitchFamily="18" charset="0"/>
              </a:defRPr>
            </a:lvl5pPr>
            <a:lvl6pPr marL="25146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6pPr>
            <a:lvl7pPr marL="29718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7pPr>
            <a:lvl8pPr marL="34290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8pPr>
            <a:lvl9pPr marL="38862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9pPr>
          </a:lstStyle>
          <a:p>
            <a:pPr>
              <a:spcBef>
                <a:spcPct val="0"/>
              </a:spcBef>
              <a:buFont typeface="Arial" pitchFamily="34" charset="0"/>
              <a:buNone/>
            </a:pPr>
            <a:r>
              <a:rPr lang="en-US" altLang="en-US" sz="1800" dirty="0">
                <a:solidFill>
                  <a:schemeClr val="tx1"/>
                </a:solidFill>
              </a:rPr>
              <a:t>There is much in-fighting among terrorist groups</a:t>
            </a:r>
          </a:p>
        </p:txBody>
      </p:sp>
      <p:sp>
        <p:nvSpPr>
          <p:cNvPr id="14" name="Content Placeholder 5"/>
          <p:cNvSpPr txBox="1">
            <a:spLocks/>
          </p:cNvSpPr>
          <p:nvPr/>
        </p:nvSpPr>
        <p:spPr bwMode="auto">
          <a:xfrm>
            <a:off x="4768850" y="4676775"/>
            <a:ext cx="4146550"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rgbClr val="C6D9F1"/>
                </a:solidFill>
                <a:latin typeface="Rockwell" pitchFamily="18" charset="0"/>
              </a:defRPr>
            </a:lvl1pPr>
            <a:lvl2pPr marL="742950" indent="-285750" eaLnBrk="0" hangingPunct="0">
              <a:spcBef>
                <a:spcPct val="20000"/>
              </a:spcBef>
              <a:buFont typeface="Arial" pitchFamily="34" charset="0"/>
              <a:buChar char="–"/>
              <a:defRPr sz="2800">
                <a:solidFill>
                  <a:srgbClr val="C6D9F1"/>
                </a:solidFill>
                <a:latin typeface="Rockwell" pitchFamily="18" charset="0"/>
              </a:defRPr>
            </a:lvl2pPr>
            <a:lvl3pPr marL="1143000" indent="-228600" eaLnBrk="0" hangingPunct="0">
              <a:spcBef>
                <a:spcPct val="20000"/>
              </a:spcBef>
              <a:buFont typeface="Arial" pitchFamily="34" charset="0"/>
              <a:buChar char="•"/>
              <a:defRPr sz="2400">
                <a:solidFill>
                  <a:srgbClr val="C6D9F1"/>
                </a:solidFill>
                <a:latin typeface="Rockwell" pitchFamily="18" charset="0"/>
              </a:defRPr>
            </a:lvl3pPr>
            <a:lvl4pPr marL="1600200" indent="-228600" eaLnBrk="0" hangingPunct="0">
              <a:spcBef>
                <a:spcPct val="20000"/>
              </a:spcBef>
              <a:buFont typeface="Arial" pitchFamily="34" charset="0"/>
              <a:buChar char="–"/>
              <a:defRPr sz="2000">
                <a:solidFill>
                  <a:srgbClr val="C6D9F1"/>
                </a:solidFill>
                <a:latin typeface="Rockwell" pitchFamily="18" charset="0"/>
              </a:defRPr>
            </a:lvl4pPr>
            <a:lvl5pPr marL="2057400" indent="-228600" eaLnBrk="0" hangingPunct="0">
              <a:spcBef>
                <a:spcPct val="20000"/>
              </a:spcBef>
              <a:buFont typeface="Arial" pitchFamily="34" charset="0"/>
              <a:buChar char="»"/>
              <a:defRPr sz="2000">
                <a:solidFill>
                  <a:srgbClr val="C6D9F1"/>
                </a:solidFill>
                <a:latin typeface="Rockwell" pitchFamily="18" charset="0"/>
              </a:defRPr>
            </a:lvl5pPr>
            <a:lvl6pPr marL="25146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6pPr>
            <a:lvl7pPr marL="29718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7pPr>
            <a:lvl8pPr marL="34290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8pPr>
            <a:lvl9pPr marL="38862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9pPr>
          </a:lstStyle>
          <a:p>
            <a:pPr>
              <a:spcBef>
                <a:spcPct val="0"/>
              </a:spcBef>
              <a:buFont typeface="Arial" pitchFamily="34" charset="0"/>
              <a:buNone/>
            </a:pPr>
            <a:r>
              <a:rPr lang="en-US" altLang="en-US" sz="1800" dirty="0">
                <a:solidFill>
                  <a:schemeClr val="tx1"/>
                </a:solidFill>
              </a:rPr>
              <a:t>Not fighting al-Assad, rather fighting and targeting other Muslims/ minorities</a:t>
            </a:r>
          </a:p>
        </p:txBody>
      </p:sp>
      <p:sp>
        <p:nvSpPr>
          <p:cNvPr id="15" name="Content Placeholder 5"/>
          <p:cNvSpPr txBox="1">
            <a:spLocks/>
          </p:cNvSpPr>
          <p:nvPr/>
        </p:nvSpPr>
        <p:spPr bwMode="auto">
          <a:xfrm>
            <a:off x="4768850" y="1858963"/>
            <a:ext cx="41465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rgbClr val="C6D9F1"/>
                </a:solidFill>
                <a:latin typeface="Rockwell" pitchFamily="18" charset="0"/>
              </a:defRPr>
            </a:lvl1pPr>
            <a:lvl2pPr marL="742950" indent="-285750" eaLnBrk="0" hangingPunct="0">
              <a:spcBef>
                <a:spcPct val="20000"/>
              </a:spcBef>
              <a:buFont typeface="Arial" pitchFamily="34" charset="0"/>
              <a:buChar char="–"/>
              <a:defRPr sz="2800">
                <a:solidFill>
                  <a:srgbClr val="C6D9F1"/>
                </a:solidFill>
                <a:latin typeface="Rockwell" pitchFamily="18" charset="0"/>
              </a:defRPr>
            </a:lvl2pPr>
            <a:lvl3pPr marL="1143000" indent="-228600" eaLnBrk="0" hangingPunct="0">
              <a:spcBef>
                <a:spcPct val="20000"/>
              </a:spcBef>
              <a:buFont typeface="Arial" pitchFamily="34" charset="0"/>
              <a:buChar char="•"/>
              <a:defRPr sz="2400">
                <a:solidFill>
                  <a:srgbClr val="C6D9F1"/>
                </a:solidFill>
                <a:latin typeface="Rockwell" pitchFamily="18" charset="0"/>
              </a:defRPr>
            </a:lvl3pPr>
            <a:lvl4pPr marL="1600200" indent="-228600" eaLnBrk="0" hangingPunct="0">
              <a:spcBef>
                <a:spcPct val="20000"/>
              </a:spcBef>
              <a:buFont typeface="Arial" pitchFamily="34" charset="0"/>
              <a:buChar char="–"/>
              <a:defRPr sz="2000">
                <a:solidFill>
                  <a:srgbClr val="C6D9F1"/>
                </a:solidFill>
                <a:latin typeface="Rockwell" pitchFamily="18" charset="0"/>
              </a:defRPr>
            </a:lvl4pPr>
            <a:lvl5pPr marL="2057400" indent="-228600" eaLnBrk="0" hangingPunct="0">
              <a:spcBef>
                <a:spcPct val="20000"/>
              </a:spcBef>
              <a:buFont typeface="Arial" pitchFamily="34" charset="0"/>
              <a:buChar char="»"/>
              <a:defRPr sz="2000">
                <a:solidFill>
                  <a:srgbClr val="C6D9F1"/>
                </a:solidFill>
                <a:latin typeface="Rockwell" pitchFamily="18" charset="0"/>
              </a:defRPr>
            </a:lvl5pPr>
            <a:lvl6pPr marL="25146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6pPr>
            <a:lvl7pPr marL="29718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7pPr>
            <a:lvl8pPr marL="34290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8pPr>
            <a:lvl9pPr marL="38862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9pPr>
          </a:lstStyle>
          <a:p>
            <a:pPr>
              <a:spcBef>
                <a:spcPct val="0"/>
              </a:spcBef>
              <a:buFont typeface="Arial" pitchFamily="34" charset="0"/>
              <a:buNone/>
            </a:pPr>
            <a:r>
              <a:rPr lang="en-US" altLang="en-US" sz="1800" dirty="0">
                <a:solidFill>
                  <a:schemeClr val="tx1"/>
                </a:solidFill>
              </a:rPr>
              <a:t>Harsh Environment.  Western fighters used to better living conditions</a:t>
            </a:r>
          </a:p>
        </p:txBody>
      </p:sp>
      <p:sp>
        <p:nvSpPr>
          <p:cNvPr id="16" name="Content Placeholder 5"/>
          <p:cNvSpPr txBox="1">
            <a:spLocks/>
          </p:cNvSpPr>
          <p:nvPr/>
        </p:nvSpPr>
        <p:spPr bwMode="auto">
          <a:xfrm>
            <a:off x="4884061" y="2906713"/>
            <a:ext cx="41465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rgbClr val="C6D9F1"/>
                </a:solidFill>
                <a:latin typeface="Rockwell" pitchFamily="18" charset="0"/>
              </a:defRPr>
            </a:lvl1pPr>
            <a:lvl2pPr marL="742950" indent="-285750" eaLnBrk="0" hangingPunct="0">
              <a:spcBef>
                <a:spcPct val="20000"/>
              </a:spcBef>
              <a:buFont typeface="Arial" pitchFamily="34" charset="0"/>
              <a:buChar char="–"/>
              <a:defRPr sz="2800">
                <a:solidFill>
                  <a:srgbClr val="C6D9F1"/>
                </a:solidFill>
                <a:latin typeface="Rockwell" pitchFamily="18" charset="0"/>
              </a:defRPr>
            </a:lvl2pPr>
            <a:lvl3pPr marL="1143000" indent="-228600" eaLnBrk="0" hangingPunct="0">
              <a:spcBef>
                <a:spcPct val="20000"/>
              </a:spcBef>
              <a:buFont typeface="Arial" pitchFamily="34" charset="0"/>
              <a:buChar char="•"/>
              <a:defRPr sz="2400">
                <a:solidFill>
                  <a:srgbClr val="C6D9F1"/>
                </a:solidFill>
                <a:latin typeface="Rockwell" pitchFamily="18" charset="0"/>
              </a:defRPr>
            </a:lvl3pPr>
            <a:lvl4pPr marL="1600200" indent="-228600" eaLnBrk="0" hangingPunct="0">
              <a:spcBef>
                <a:spcPct val="20000"/>
              </a:spcBef>
              <a:buFont typeface="Arial" pitchFamily="34" charset="0"/>
              <a:buChar char="–"/>
              <a:defRPr sz="2000">
                <a:solidFill>
                  <a:srgbClr val="C6D9F1"/>
                </a:solidFill>
                <a:latin typeface="Rockwell" pitchFamily="18" charset="0"/>
              </a:defRPr>
            </a:lvl4pPr>
            <a:lvl5pPr marL="2057400" indent="-228600" eaLnBrk="0" hangingPunct="0">
              <a:spcBef>
                <a:spcPct val="20000"/>
              </a:spcBef>
              <a:buFont typeface="Arial" pitchFamily="34" charset="0"/>
              <a:buChar char="»"/>
              <a:defRPr sz="2000">
                <a:solidFill>
                  <a:srgbClr val="C6D9F1"/>
                </a:solidFill>
                <a:latin typeface="Rockwell" pitchFamily="18" charset="0"/>
              </a:defRPr>
            </a:lvl5pPr>
            <a:lvl6pPr marL="25146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6pPr>
            <a:lvl7pPr marL="29718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7pPr>
            <a:lvl8pPr marL="34290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8pPr>
            <a:lvl9pPr marL="3886200" indent="-228600" eaLnBrk="0" fontAlgn="base" hangingPunct="0">
              <a:spcBef>
                <a:spcPct val="20000"/>
              </a:spcBef>
              <a:spcAft>
                <a:spcPct val="0"/>
              </a:spcAft>
              <a:buFont typeface="Arial" pitchFamily="34" charset="0"/>
              <a:buChar char="»"/>
              <a:defRPr sz="2000">
                <a:solidFill>
                  <a:srgbClr val="C6D9F1"/>
                </a:solidFill>
                <a:latin typeface="Rockwell" pitchFamily="18" charset="0"/>
              </a:defRPr>
            </a:lvl9pPr>
          </a:lstStyle>
          <a:p>
            <a:pPr>
              <a:spcBef>
                <a:spcPct val="0"/>
              </a:spcBef>
              <a:buFont typeface="Arial" pitchFamily="34" charset="0"/>
              <a:buNone/>
            </a:pPr>
            <a:r>
              <a:rPr lang="en-US" altLang="en-US" sz="1800" dirty="0">
                <a:solidFill>
                  <a:schemeClr val="tx1"/>
                </a:solidFill>
              </a:rPr>
              <a:t>Syrian people don’t want foreigners’ help</a:t>
            </a:r>
          </a:p>
        </p:txBody>
      </p:sp>
      <p:cxnSp>
        <p:nvCxnSpPr>
          <p:cNvPr id="7" name="Straight Connector 6"/>
          <p:cNvCxnSpPr/>
          <p:nvPr/>
        </p:nvCxnSpPr>
        <p:spPr>
          <a:xfrm>
            <a:off x="738188" y="1547155"/>
            <a:ext cx="7681912"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57217804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1"/>
                </a:solidFill>
              </a:rPr>
              <a:t>Changing the Narrative</a:t>
            </a:r>
            <a:endParaRPr lang="en-US" dirty="0">
              <a:solidFill>
                <a:schemeClr val="tx1"/>
              </a:solidFill>
            </a:endParaRPr>
          </a:p>
        </p:txBody>
      </p:sp>
      <p:sp>
        <p:nvSpPr>
          <p:cNvPr id="2" name="Slide Number Placeholder 1"/>
          <p:cNvSpPr>
            <a:spLocks noGrp="1"/>
          </p:cNvSpPr>
          <p:nvPr>
            <p:ph type="sldNum" sz="quarter" idx="4294967295"/>
          </p:nvPr>
        </p:nvSpPr>
        <p:spPr>
          <a:xfrm>
            <a:off x="6553200" y="6356351"/>
            <a:ext cx="2133600" cy="365125"/>
          </a:xfrm>
          <a:prstGeom prst="rect">
            <a:avLst/>
          </a:prstGeom>
        </p:spPr>
        <p:txBody>
          <a:bodyPr/>
          <a:lstStyle/>
          <a:p>
            <a:fld id="{231F1EB7-5E17-47C0-BD61-69ABC5072B1A}" type="slidenum">
              <a:rPr lang="en-US" smtClean="0"/>
              <a:pPr/>
              <a:t>26</a:t>
            </a:fld>
            <a:endParaRPr lang="en-US"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1230765" y="1423611"/>
            <a:ext cx="6260015" cy="46950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7936532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Condemning ISIS</a:t>
            </a:r>
            <a:endParaRPr lang="en-US" dirty="0">
              <a:solidFill>
                <a:schemeClr val="tx1"/>
              </a:solidFill>
            </a:endParaRPr>
          </a:p>
        </p:txBody>
      </p:sp>
      <p:sp>
        <p:nvSpPr>
          <p:cNvPr id="3" name="Slide Number Placeholder 2"/>
          <p:cNvSpPr>
            <a:spLocks noGrp="1"/>
          </p:cNvSpPr>
          <p:nvPr>
            <p:ph type="sldNum" sz="quarter" idx="4294967295"/>
          </p:nvPr>
        </p:nvSpPr>
        <p:spPr>
          <a:xfrm>
            <a:off x="6553200" y="6356351"/>
            <a:ext cx="2133600" cy="365125"/>
          </a:xfrm>
          <a:prstGeom prst="rect">
            <a:avLst/>
          </a:prstGeom>
        </p:spPr>
        <p:txBody>
          <a:bodyPr/>
          <a:lstStyle/>
          <a:p>
            <a:fld id="{231F1EB7-5E17-47C0-BD61-69ABC5072B1A}" type="slidenum">
              <a:rPr lang="en-US" smtClean="0"/>
              <a:pPr/>
              <a:t>27</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385855" y="1547155"/>
            <a:ext cx="3686175" cy="212407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33595" y="1623965"/>
            <a:ext cx="3730515" cy="217447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2175883" y="4043480"/>
            <a:ext cx="4762500" cy="2162175"/>
          </a:xfrm>
          <a:prstGeom prst="rect">
            <a:avLst/>
          </a:prstGeom>
        </p:spPr>
      </p:pic>
    </p:spTree>
    <p:extLst>
      <p:ext uri="{BB962C8B-B14F-4D97-AF65-F5344CB8AC3E}">
        <p14:creationId xmlns:p14="http://schemas.microsoft.com/office/powerpoint/2010/main" xmlns="" val="328763190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Condemning ISIS</a:t>
            </a:r>
            <a:endParaRPr lang="en-US" dirty="0">
              <a:solidFill>
                <a:schemeClr val="tx1"/>
              </a:solidFill>
            </a:endParaRPr>
          </a:p>
        </p:txBody>
      </p:sp>
      <p:sp>
        <p:nvSpPr>
          <p:cNvPr id="3" name="Slide Number Placeholder 2"/>
          <p:cNvSpPr>
            <a:spLocks noGrp="1"/>
          </p:cNvSpPr>
          <p:nvPr>
            <p:ph type="sldNum" sz="quarter" idx="4294967295"/>
          </p:nvPr>
        </p:nvSpPr>
        <p:spPr>
          <a:xfrm>
            <a:off x="6553200" y="6356351"/>
            <a:ext cx="2133600" cy="365125"/>
          </a:xfrm>
          <a:prstGeom prst="rect">
            <a:avLst/>
          </a:prstGeom>
        </p:spPr>
        <p:txBody>
          <a:bodyPr/>
          <a:lstStyle/>
          <a:p>
            <a:fld id="{231F1EB7-5E17-47C0-BD61-69ABC5072B1A}" type="slidenum">
              <a:rPr lang="en-US" smtClean="0"/>
              <a:pPr/>
              <a:t>28</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4557" y="1355130"/>
            <a:ext cx="4264759" cy="2320246"/>
          </a:xfrm>
          <a:prstGeom prst="rect">
            <a:avLst/>
          </a:prstGeom>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17021" y="2315254"/>
            <a:ext cx="4109334" cy="4252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572000" y="1355130"/>
            <a:ext cx="3994120" cy="5157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65596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686800" y="6445250"/>
            <a:ext cx="457200" cy="260350"/>
          </a:xfrm>
        </p:spPr>
        <p:txBody>
          <a:bodyPr/>
          <a:lstStyle/>
          <a:p>
            <a:pPr>
              <a:defRPr/>
            </a:pPr>
            <a:fld id="{2871FA24-586F-4D05-90CD-A753EB6B083F}" type="slidenum">
              <a:rPr lang="en-US" smtClean="0"/>
              <a:pPr>
                <a:defRPr/>
              </a:pPr>
              <a:t>3</a:t>
            </a:fld>
            <a:endParaRPr lang="en-US" dirty="0"/>
          </a:p>
        </p:txBody>
      </p:sp>
      <p:grpSp>
        <p:nvGrpSpPr>
          <p:cNvPr id="2" name="Group 251"/>
          <p:cNvGrpSpPr>
            <a:grpSpLocks noChangeAspect="1"/>
          </p:cNvGrpSpPr>
          <p:nvPr/>
        </p:nvGrpSpPr>
        <p:grpSpPr bwMode="auto">
          <a:xfrm>
            <a:off x="304800" y="152400"/>
            <a:ext cx="8382000" cy="5857875"/>
            <a:chOff x="1341" y="1264"/>
            <a:chExt cx="13320" cy="9311"/>
          </a:xfrm>
        </p:grpSpPr>
        <p:sp>
          <p:nvSpPr>
            <p:cNvPr id="6" name="AutoShape 252"/>
            <p:cNvSpPr>
              <a:spLocks noChangeAspect="1" noChangeArrowheads="1"/>
            </p:cNvSpPr>
            <p:nvPr/>
          </p:nvSpPr>
          <p:spPr bwMode="auto">
            <a:xfrm>
              <a:off x="1341" y="1264"/>
              <a:ext cx="13320" cy="9266"/>
            </a:xfrm>
            <a:prstGeom prst="rect">
              <a:avLst/>
            </a:prstGeom>
            <a:solidFill>
              <a:schemeClr val="tx1"/>
            </a:solidFill>
            <a:ln w="12700">
              <a:solidFill>
                <a:srgbClr val="000000"/>
              </a:solidFill>
              <a:miter lim="800000"/>
              <a:headEnd/>
              <a:tailEnd/>
            </a:ln>
          </p:spPr>
          <p:txBody>
            <a:bodyPr/>
            <a:lstStyle/>
            <a:p>
              <a:endParaRPr lang="en-US" dirty="0">
                <a:solidFill>
                  <a:srgbClr val="070000"/>
                </a:solidFill>
              </a:endParaRPr>
            </a:p>
          </p:txBody>
        </p:sp>
        <p:sp>
          <p:nvSpPr>
            <p:cNvPr id="7" name="Rectangle 253"/>
            <p:cNvSpPr>
              <a:spLocks noChangeArrowheads="1"/>
            </p:cNvSpPr>
            <p:nvPr/>
          </p:nvSpPr>
          <p:spPr bwMode="auto">
            <a:xfrm>
              <a:off x="5309" y="2209"/>
              <a:ext cx="184" cy="339"/>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1400" b="1" dirty="0">
                  <a:solidFill>
                    <a:srgbClr val="070000"/>
                  </a:solidFill>
                  <a:latin typeface="Calibri" pitchFamily="34" charset="0"/>
                </a:rPr>
                <a:t>U</a:t>
              </a:r>
              <a:endParaRPr lang="en-US" dirty="0">
                <a:solidFill>
                  <a:srgbClr val="070000"/>
                </a:solidFill>
              </a:endParaRPr>
            </a:p>
          </p:txBody>
        </p:sp>
        <p:sp>
          <p:nvSpPr>
            <p:cNvPr id="8" name="Rectangle 254"/>
            <p:cNvSpPr>
              <a:spLocks noChangeArrowheads="1"/>
            </p:cNvSpPr>
            <p:nvPr/>
          </p:nvSpPr>
          <p:spPr bwMode="auto">
            <a:xfrm>
              <a:off x="5505" y="2209"/>
              <a:ext cx="71" cy="339"/>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1400" b="1" dirty="0">
                  <a:solidFill>
                    <a:srgbClr val="070000"/>
                  </a:solidFill>
                  <a:latin typeface="Times New Roman" pitchFamily="18" charset="0"/>
                </a:rPr>
                <a:t>.</a:t>
              </a:r>
              <a:endParaRPr lang="en-US" dirty="0">
                <a:solidFill>
                  <a:srgbClr val="070000"/>
                </a:solidFill>
              </a:endParaRPr>
            </a:p>
          </p:txBody>
        </p:sp>
        <p:sp>
          <p:nvSpPr>
            <p:cNvPr id="9" name="Rectangle 255"/>
            <p:cNvSpPr>
              <a:spLocks noChangeArrowheads="1"/>
            </p:cNvSpPr>
            <p:nvPr/>
          </p:nvSpPr>
          <p:spPr bwMode="auto">
            <a:xfrm>
              <a:off x="5574" y="2209"/>
              <a:ext cx="134" cy="339"/>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1400" b="1" dirty="0">
                  <a:solidFill>
                    <a:srgbClr val="070000"/>
                  </a:solidFill>
                  <a:latin typeface="Calibri" pitchFamily="34" charset="0"/>
                </a:rPr>
                <a:t>S</a:t>
              </a:r>
              <a:endParaRPr lang="en-US" dirty="0">
                <a:solidFill>
                  <a:srgbClr val="070000"/>
                </a:solidFill>
              </a:endParaRPr>
            </a:p>
          </p:txBody>
        </p:sp>
        <p:sp>
          <p:nvSpPr>
            <p:cNvPr id="10" name="Rectangle 256"/>
            <p:cNvSpPr>
              <a:spLocks noChangeArrowheads="1"/>
            </p:cNvSpPr>
            <p:nvPr/>
          </p:nvSpPr>
          <p:spPr bwMode="auto">
            <a:xfrm>
              <a:off x="5735" y="2209"/>
              <a:ext cx="139" cy="339"/>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1400" b="1" dirty="0">
                  <a:solidFill>
                    <a:srgbClr val="070000"/>
                  </a:solidFill>
                  <a:latin typeface="Calibri" pitchFamily="34" charset="0"/>
                </a:rPr>
                <a:t>. </a:t>
              </a:r>
              <a:endParaRPr lang="en-US" dirty="0">
                <a:solidFill>
                  <a:srgbClr val="070000"/>
                </a:solidFill>
              </a:endParaRPr>
            </a:p>
          </p:txBody>
        </p:sp>
        <p:sp>
          <p:nvSpPr>
            <p:cNvPr id="11" name="Rectangle 257"/>
            <p:cNvSpPr>
              <a:spLocks noChangeArrowheads="1"/>
            </p:cNvSpPr>
            <p:nvPr/>
          </p:nvSpPr>
          <p:spPr bwMode="auto">
            <a:xfrm>
              <a:off x="5873" y="2209"/>
              <a:ext cx="179" cy="339"/>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1400" b="1" dirty="0">
                  <a:solidFill>
                    <a:srgbClr val="070000"/>
                  </a:solidFill>
                  <a:latin typeface="Calibri" pitchFamily="34" charset="0"/>
                </a:rPr>
                <a:t>D</a:t>
              </a:r>
              <a:endParaRPr lang="en-US" dirty="0">
                <a:solidFill>
                  <a:srgbClr val="070000"/>
                </a:solidFill>
              </a:endParaRPr>
            </a:p>
          </p:txBody>
        </p:sp>
        <p:sp>
          <p:nvSpPr>
            <p:cNvPr id="12" name="Rectangle 258"/>
            <p:cNvSpPr>
              <a:spLocks noChangeArrowheads="1"/>
            </p:cNvSpPr>
            <p:nvPr/>
          </p:nvSpPr>
          <p:spPr bwMode="auto">
            <a:xfrm>
              <a:off x="6068" y="2255"/>
              <a:ext cx="1159" cy="267"/>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1100" b="1" dirty="0">
                  <a:solidFill>
                    <a:srgbClr val="070000"/>
                  </a:solidFill>
                  <a:latin typeface="Calibri" pitchFamily="34" charset="0"/>
                </a:rPr>
                <a:t>EPARTMENT</a:t>
              </a:r>
              <a:endParaRPr lang="en-US" dirty="0">
                <a:solidFill>
                  <a:srgbClr val="070000"/>
                </a:solidFill>
              </a:endParaRPr>
            </a:p>
          </p:txBody>
        </p:sp>
        <p:sp>
          <p:nvSpPr>
            <p:cNvPr id="13" name="Rectangle 259"/>
            <p:cNvSpPr>
              <a:spLocks noChangeArrowheads="1"/>
            </p:cNvSpPr>
            <p:nvPr/>
          </p:nvSpPr>
          <p:spPr bwMode="auto">
            <a:xfrm>
              <a:off x="7552" y="2255"/>
              <a:ext cx="252" cy="267"/>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1100" b="1" dirty="0">
                  <a:solidFill>
                    <a:srgbClr val="070000"/>
                  </a:solidFill>
                  <a:latin typeface="Calibri" pitchFamily="34" charset="0"/>
                </a:rPr>
                <a:t>OF</a:t>
              </a:r>
              <a:endParaRPr lang="en-US" dirty="0">
                <a:solidFill>
                  <a:srgbClr val="070000"/>
                </a:solidFill>
              </a:endParaRPr>
            </a:p>
          </p:txBody>
        </p:sp>
        <p:sp>
          <p:nvSpPr>
            <p:cNvPr id="14" name="Rectangle 260"/>
            <p:cNvSpPr>
              <a:spLocks noChangeArrowheads="1"/>
            </p:cNvSpPr>
            <p:nvPr/>
          </p:nvSpPr>
          <p:spPr bwMode="auto">
            <a:xfrm>
              <a:off x="7851" y="2209"/>
              <a:ext cx="242" cy="339"/>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1400" b="1" dirty="0">
                  <a:solidFill>
                    <a:srgbClr val="070000"/>
                  </a:solidFill>
                  <a:latin typeface="Calibri" pitchFamily="34" charset="0"/>
                </a:rPr>
                <a:t> H</a:t>
              </a:r>
              <a:endParaRPr lang="en-US" dirty="0">
                <a:solidFill>
                  <a:srgbClr val="070000"/>
                </a:solidFill>
              </a:endParaRPr>
            </a:p>
          </p:txBody>
        </p:sp>
        <p:sp>
          <p:nvSpPr>
            <p:cNvPr id="15" name="Rectangle 261"/>
            <p:cNvSpPr>
              <a:spLocks noChangeArrowheads="1"/>
            </p:cNvSpPr>
            <p:nvPr/>
          </p:nvSpPr>
          <p:spPr bwMode="auto">
            <a:xfrm>
              <a:off x="8139" y="2255"/>
              <a:ext cx="967" cy="267"/>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1100" b="1" dirty="0">
                  <a:solidFill>
                    <a:srgbClr val="070000"/>
                  </a:solidFill>
                  <a:latin typeface="Calibri" pitchFamily="34" charset="0"/>
                </a:rPr>
                <a:t>OMELAND</a:t>
              </a:r>
              <a:endParaRPr lang="en-US" dirty="0">
                <a:solidFill>
                  <a:srgbClr val="070000"/>
                </a:solidFill>
              </a:endParaRPr>
            </a:p>
          </p:txBody>
        </p:sp>
        <p:sp>
          <p:nvSpPr>
            <p:cNvPr id="16" name="Rectangle 262"/>
            <p:cNvSpPr>
              <a:spLocks noChangeArrowheads="1"/>
            </p:cNvSpPr>
            <p:nvPr/>
          </p:nvSpPr>
          <p:spPr bwMode="auto">
            <a:xfrm>
              <a:off x="9289" y="2209"/>
              <a:ext cx="197" cy="339"/>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1400" b="1" dirty="0">
                  <a:solidFill>
                    <a:srgbClr val="070000"/>
                  </a:solidFill>
                  <a:latin typeface="Calibri" pitchFamily="34" charset="0"/>
                </a:rPr>
                <a:t> S</a:t>
              </a:r>
              <a:endParaRPr lang="en-US" dirty="0">
                <a:solidFill>
                  <a:srgbClr val="070000"/>
                </a:solidFill>
              </a:endParaRPr>
            </a:p>
          </p:txBody>
        </p:sp>
        <p:sp>
          <p:nvSpPr>
            <p:cNvPr id="17" name="Rectangle 263"/>
            <p:cNvSpPr>
              <a:spLocks noChangeArrowheads="1"/>
            </p:cNvSpPr>
            <p:nvPr/>
          </p:nvSpPr>
          <p:spPr bwMode="auto">
            <a:xfrm>
              <a:off x="9519" y="2255"/>
              <a:ext cx="783" cy="267"/>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1100" b="1" dirty="0">
                  <a:solidFill>
                    <a:srgbClr val="070000"/>
                  </a:solidFill>
                  <a:latin typeface="Calibri" pitchFamily="34" charset="0"/>
                </a:rPr>
                <a:t>ECURITY</a:t>
              </a:r>
              <a:endParaRPr lang="en-US" dirty="0">
                <a:solidFill>
                  <a:srgbClr val="070000"/>
                </a:solidFill>
              </a:endParaRPr>
            </a:p>
          </p:txBody>
        </p:sp>
        <p:sp>
          <p:nvSpPr>
            <p:cNvPr id="18" name="Rectangle 264"/>
            <p:cNvSpPr>
              <a:spLocks noChangeArrowheads="1"/>
            </p:cNvSpPr>
            <p:nvPr/>
          </p:nvSpPr>
          <p:spPr bwMode="auto">
            <a:xfrm>
              <a:off x="2061" y="9720"/>
              <a:ext cx="7254" cy="855"/>
            </a:xfrm>
            <a:prstGeom prst="rect">
              <a:avLst/>
            </a:prstGeom>
            <a:noFill/>
            <a:ln w="9525">
              <a:noFill/>
              <a:miter lim="800000"/>
              <a:headEnd/>
              <a:tailEnd/>
            </a:ln>
          </p:spPr>
          <p:txBody>
            <a:bodyPr lIns="0" tIns="0" rIns="0" bIns="0"/>
            <a:lstStyle/>
            <a:p>
              <a:pPr marL="508000" indent="-508000">
                <a:spcAft>
                  <a:spcPts val="1000"/>
                </a:spcAft>
              </a:pPr>
              <a:r>
                <a:rPr lang="en-US" sz="700" dirty="0">
                  <a:solidFill>
                    <a:srgbClr val="070000"/>
                  </a:solidFill>
                </a:rPr>
                <a:t> * Under Secretary for Intelligence &amp; Analysis title created by Public Law 110-53, Aug. 3</a:t>
              </a:r>
              <a:r>
                <a:rPr lang="en-US" sz="700" baseline="30000" dirty="0">
                  <a:solidFill>
                    <a:srgbClr val="070000"/>
                  </a:solidFill>
                </a:rPr>
                <a:t>rd</a:t>
              </a:r>
              <a:r>
                <a:rPr lang="en-US" sz="700" dirty="0">
                  <a:solidFill>
                    <a:srgbClr val="070000"/>
                  </a:solidFill>
                </a:rPr>
                <a:t>, 2007</a:t>
              </a:r>
            </a:p>
            <a:p>
              <a:pPr marL="508000" indent="-508000">
                <a:spcAft>
                  <a:spcPts val="1000"/>
                </a:spcAft>
              </a:pPr>
              <a:r>
                <a:rPr lang="en-US" sz="700" dirty="0">
                  <a:solidFill>
                    <a:srgbClr val="070000"/>
                  </a:solidFill>
                </a:rPr>
                <a:t>Approved 3/20/2008</a:t>
              </a:r>
              <a:endParaRPr lang="en-US" dirty="0">
                <a:solidFill>
                  <a:srgbClr val="070000"/>
                </a:solidFill>
              </a:endParaRPr>
            </a:p>
          </p:txBody>
        </p:sp>
        <p:grpSp>
          <p:nvGrpSpPr>
            <p:cNvPr id="3" name="Group 265"/>
            <p:cNvGrpSpPr>
              <a:grpSpLocks/>
            </p:cNvGrpSpPr>
            <p:nvPr/>
          </p:nvGrpSpPr>
          <p:grpSpPr bwMode="auto">
            <a:xfrm>
              <a:off x="2123" y="2944"/>
              <a:ext cx="11595" cy="6681"/>
              <a:chOff x="2123" y="2944"/>
              <a:chExt cx="11595" cy="6681"/>
            </a:xfrm>
          </p:grpSpPr>
          <p:sp>
            <p:nvSpPr>
              <p:cNvPr id="20" name="Rectangle 266"/>
              <p:cNvSpPr>
                <a:spLocks noChangeArrowheads="1"/>
              </p:cNvSpPr>
              <p:nvPr/>
            </p:nvSpPr>
            <p:spPr bwMode="auto">
              <a:xfrm>
                <a:off x="7203" y="3000"/>
                <a:ext cx="1545" cy="993"/>
              </a:xfrm>
              <a:prstGeom prst="rect">
                <a:avLst/>
              </a:prstGeom>
              <a:solidFill>
                <a:srgbClr val="CDCDCD"/>
              </a:solidFill>
              <a:ln w="9525">
                <a:noFill/>
                <a:miter lim="800000"/>
                <a:headEnd/>
                <a:tailEnd/>
              </a:ln>
            </p:spPr>
            <p:txBody>
              <a:bodyPr/>
              <a:lstStyle/>
              <a:p>
                <a:endParaRPr lang="en-US" dirty="0">
                  <a:solidFill>
                    <a:srgbClr val="070000"/>
                  </a:solidFill>
                </a:endParaRPr>
              </a:p>
            </p:txBody>
          </p:sp>
          <p:sp>
            <p:nvSpPr>
              <p:cNvPr id="21" name="Rectangle 267"/>
              <p:cNvSpPr>
                <a:spLocks noChangeArrowheads="1"/>
              </p:cNvSpPr>
              <p:nvPr/>
            </p:nvSpPr>
            <p:spPr bwMode="auto">
              <a:xfrm>
                <a:off x="7203" y="3000"/>
                <a:ext cx="1545" cy="993"/>
              </a:xfrm>
              <a:prstGeom prst="rect">
                <a:avLst/>
              </a:prstGeom>
              <a:noFill/>
              <a:ln w="6985" cap="rnd">
                <a:solidFill>
                  <a:srgbClr val="969696"/>
                </a:solidFill>
                <a:round/>
                <a:headEnd/>
                <a:tailEnd/>
              </a:ln>
            </p:spPr>
            <p:txBody>
              <a:bodyPr/>
              <a:lstStyle/>
              <a:p>
                <a:endParaRPr lang="en-US" dirty="0">
                  <a:solidFill>
                    <a:srgbClr val="070000"/>
                  </a:solidFill>
                </a:endParaRPr>
              </a:p>
            </p:txBody>
          </p:sp>
          <p:sp>
            <p:nvSpPr>
              <p:cNvPr id="22" name="Rectangle 268"/>
              <p:cNvSpPr>
                <a:spLocks noChangeArrowheads="1"/>
              </p:cNvSpPr>
              <p:nvPr/>
            </p:nvSpPr>
            <p:spPr bwMode="auto">
              <a:xfrm>
                <a:off x="7230" y="3027"/>
                <a:ext cx="1491" cy="939"/>
              </a:xfrm>
              <a:prstGeom prst="rect">
                <a:avLst/>
              </a:prstGeom>
              <a:noFill/>
              <a:ln w="6985" cap="rnd">
                <a:solidFill>
                  <a:srgbClr val="B2B2B2"/>
                </a:solidFill>
                <a:round/>
                <a:headEnd/>
                <a:tailEnd/>
              </a:ln>
            </p:spPr>
            <p:txBody>
              <a:bodyPr/>
              <a:lstStyle/>
              <a:p>
                <a:endParaRPr lang="en-US" dirty="0">
                  <a:solidFill>
                    <a:srgbClr val="070000"/>
                  </a:solidFill>
                </a:endParaRPr>
              </a:p>
            </p:txBody>
          </p:sp>
          <p:sp>
            <p:nvSpPr>
              <p:cNvPr id="23" name="Rectangle 269"/>
              <p:cNvSpPr>
                <a:spLocks noChangeArrowheads="1"/>
              </p:cNvSpPr>
              <p:nvPr/>
            </p:nvSpPr>
            <p:spPr bwMode="auto">
              <a:xfrm>
                <a:off x="7147" y="2944"/>
                <a:ext cx="1546" cy="994"/>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24" name="Rectangle 270"/>
              <p:cNvSpPr>
                <a:spLocks noChangeArrowheads="1"/>
              </p:cNvSpPr>
              <p:nvPr/>
            </p:nvSpPr>
            <p:spPr bwMode="auto">
              <a:xfrm>
                <a:off x="7147" y="2944"/>
                <a:ext cx="1546" cy="994"/>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25" name="Rectangle 271"/>
              <p:cNvSpPr>
                <a:spLocks noChangeArrowheads="1"/>
              </p:cNvSpPr>
              <p:nvPr/>
            </p:nvSpPr>
            <p:spPr bwMode="auto">
              <a:xfrm>
                <a:off x="7175" y="2972"/>
                <a:ext cx="1491" cy="939"/>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26" name="Rectangle 272"/>
              <p:cNvSpPr>
                <a:spLocks noChangeArrowheads="1"/>
              </p:cNvSpPr>
              <p:nvPr/>
            </p:nvSpPr>
            <p:spPr bwMode="auto">
              <a:xfrm>
                <a:off x="7587" y="3187"/>
                <a:ext cx="62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SECRETARY</a:t>
                </a:r>
                <a:endParaRPr lang="en-US" dirty="0">
                  <a:solidFill>
                    <a:srgbClr val="070000"/>
                  </a:solidFill>
                </a:endParaRPr>
              </a:p>
            </p:txBody>
          </p:sp>
          <p:sp>
            <p:nvSpPr>
              <p:cNvPr id="27" name="Rectangle 273"/>
              <p:cNvSpPr>
                <a:spLocks noChangeArrowheads="1"/>
              </p:cNvSpPr>
              <p:nvPr/>
            </p:nvSpPr>
            <p:spPr bwMode="auto">
              <a:xfrm>
                <a:off x="7437" y="3313"/>
                <a:ext cx="889"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________________</a:t>
                </a:r>
                <a:endParaRPr lang="en-US" dirty="0">
                  <a:solidFill>
                    <a:srgbClr val="070000"/>
                  </a:solidFill>
                </a:endParaRPr>
              </a:p>
            </p:txBody>
          </p:sp>
          <p:sp>
            <p:nvSpPr>
              <p:cNvPr id="28" name="Rectangle 274"/>
              <p:cNvSpPr>
                <a:spLocks noChangeArrowheads="1"/>
              </p:cNvSpPr>
              <p:nvPr/>
            </p:nvSpPr>
            <p:spPr bwMode="auto">
              <a:xfrm>
                <a:off x="7357" y="3578"/>
                <a:ext cx="1065"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DEPUTY SECRETARY</a:t>
                </a:r>
                <a:endParaRPr lang="en-US" dirty="0">
                  <a:solidFill>
                    <a:srgbClr val="070000"/>
                  </a:solidFill>
                </a:endParaRPr>
              </a:p>
            </p:txBody>
          </p:sp>
          <p:sp>
            <p:nvSpPr>
              <p:cNvPr id="29" name="Rectangle 275"/>
              <p:cNvSpPr>
                <a:spLocks noChangeArrowheads="1"/>
              </p:cNvSpPr>
              <p:nvPr/>
            </p:nvSpPr>
            <p:spPr bwMode="auto">
              <a:xfrm>
                <a:off x="3590" y="5699"/>
                <a:ext cx="1325" cy="773"/>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30" name="Rectangle 276"/>
              <p:cNvSpPr>
                <a:spLocks noChangeArrowheads="1"/>
              </p:cNvSpPr>
              <p:nvPr/>
            </p:nvSpPr>
            <p:spPr bwMode="auto">
              <a:xfrm>
                <a:off x="3590" y="5699"/>
                <a:ext cx="1325" cy="77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31" name="Rectangle 277"/>
              <p:cNvSpPr>
                <a:spLocks noChangeArrowheads="1"/>
              </p:cNvSpPr>
              <p:nvPr/>
            </p:nvSpPr>
            <p:spPr bwMode="auto">
              <a:xfrm>
                <a:off x="3791" y="5901"/>
                <a:ext cx="873"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HEALTH AFFAIRS</a:t>
                </a:r>
                <a:endParaRPr lang="en-US" dirty="0">
                  <a:solidFill>
                    <a:srgbClr val="070000"/>
                  </a:solidFill>
                </a:endParaRPr>
              </a:p>
            </p:txBody>
          </p:sp>
          <p:sp>
            <p:nvSpPr>
              <p:cNvPr id="32" name="Rectangle 278"/>
              <p:cNvSpPr>
                <a:spLocks noChangeArrowheads="1"/>
              </p:cNvSpPr>
              <p:nvPr/>
            </p:nvSpPr>
            <p:spPr bwMode="auto">
              <a:xfrm>
                <a:off x="3779" y="6028"/>
                <a:ext cx="86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Assistant Secretary</a:t>
                </a:r>
                <a:endParaRPr lang="en-US" dirty="0">
                  <a:solidFill>
                    <a:srgbClr val="070000"/>
                  </a:solidFill>
                </a:endParaRPr>
              </a:p>
            </p:txBody>
          </p:sp>
          <p:sp>
            <p:nvSpPr>
              <p:cNvPr id="33" name="Rectangle 279"/>
              <p:cNvSpPr>
                <a:spLocks noChangeArrowheads="1"/>
              </p:cNvSpPr>
              <p:nvPr/>
            </p:nvSpPr>
            <p:spPr bwMode="auto">
              <a:xfrm>
                <a:off x="4700" y="6028"/>
                <a:ext cx="2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a:t>
                </a:r>
                <a:endParaRPr lang="en-US" dirty="0">
                  <a:solidFill>
                    <a:srgbClr val="070000"/>
                  </a:solidFill>
                </a:endParaRPr>
              </a:p>
            </p:txBody>
          </p:sp>
          <p:sp>
            <p:nvSpPr>
              <p:cNvPr id="34" name="Rectangle 280"/>
              <p:cNvSpPr>
                <a:spLocks noChangeArrowheads="1"/>
              </p:cNvSpPr>
              <p:nvPr/>
            </p:nvSpPr>
            <p:spPr bwMode="auto">
              <a:xfrm>
                <a:off x="3745" y="6154"/>
                <a:ext cx="987"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 Chief Medical Officer </a:t>
                </a:r>
                <a:endParaRPr lang="en-US" dirty="0">
                  <a:solidFill>
                    <a:srgbClr val="070000"/>
                  </a:solidFill>
                </a:endParaRPr>
              </a:p>
            </p:txBody>
          </p:sp>
          <p:sp>
            <p:nvSpPr>
              <p:cNvPr id="35" name="Rectangle 281"/>
              <p:cNvSpPr>
                <a:spLocks noChangeArrowheads="1"/>
              </p:cNvSpPr>
              <p:nvPr/>
            </p:nvSpPr>
            <p:spPr bwMode="auto">
              <a:xfrm>
                <a:off x="9459" y="4469"/>
                <a:ext cx="1325" cy="772"/>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36" name="Rectangle 282"/>
              <p:cNvSpPr>
                <a:spLocks noChangeArrowheads="1"/>
              </p:cNvSpPr>
              <p:nvPr/>
            </p:nvSpPr>
            <p:spPr bwMode="auto">
              <a:xfrm>
                <a:off x="9459" y="4469"/>
                <a:ext cx="1325" cy="772"/>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37" name="Rectangle 283"/>
              <p:cNvSpPr>
                <a:spLocks noChangeArrowheads="1"/>
              </p:cNvSpPr>
              <p:nvPr/>
            </p:nvSpPr>
            <p:spPr bwMode="auto">
              <a:xfrm>
                <a:off x="9519" y="4728"/>
                <a:ext cx="1154"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LEGISLATIVE AFFAIRS </a:t>
                </a:r>
                <a:endParaRPr lang="en-US" dirty="0">
                  <a:solidFill>
                    <a:srgbClr val="070000"/>
                  </a:solidFill>
                </a:endParaRPr>
              </a:p>
            </p:txBody>
          </p:sp>
          <p:sp>
            <p:nvSpPr>
              <p:cNvPr id="38" name="Rectangle 284"/>
              <p:cNvSpPr>
                <a:spLocks noChangeArrowheads="1"/>
              </p:cNvSpPr>
              <p:nvPr/>
            </p:nvSpPr>
            <p:spPr bwMode="auto">
              <a:xfrm>
                <a:off x="9657" y="4855"/>
                <a:ext cx="894"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Assistant Secretary </a:t>
                </a:r>
                <a:endParaRPr lang="en-US" dirty="0">
                  <a:solidFill>
                    <a:srgbClr val="070000"/>
                  </a:solidFill>
                </a:endParaRPr>
              </a:p>
            </p:txBody>
          </p:sp>
          <p:sp>
            <p:nvSpPr>
              <p:cNvPr id="39" name="Rectangle 285"/>
              <p:cNvSpPr>
                <a:spLocks noChangeArrowheads="1"/>
              </p:cNvSpPr>
              <p:nvPr/>
            </p:nvSpPr>
            <p:spPr bwMode="auto">
              <a:xfrm>
                <a:off x="5050" y="5699"/>
                <a:ext cx="1325" cy="773"/>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40" name="Rectangle 286"/>
              <p:cNvSpPr>
                <a:spLocks noChangeArrowheads="1"/>
              </p:cNvSpPr>
              <p:nvPr/>
            </p:nvSpPr>
            <p:spPr bwMode="auto">
              <a:xfrm>
                <a:off x="5050" y="5699"/>
                <a:ext cx="1325" cy="77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41" name="Rectangle 287"/>
              <p:cNvSpPr>
                <a:spLocks noChangeArrowheads="1"/>
              </p:cNvSpPr>
              <p:nvPr/>
            </p:nvSpPr>
            <p:spPr bwMode="auto">
              <a:xfrm>
                <a:off x="5216" y="5866"/>
                <a:ext cx="969" cy="121"/>
              </a:xfrm>
              <a:prstGeom prst="rect">
                <a:avLst/>
              </a:prstGeom>
              <a:noFill/>
              <a:ln w="9525">
                <a:noFill/>
                <a:miter lim="800000"/>
                <a:headEnd/>
                <a:tailEnd/>
              </a:ln>
            </p:spPr>
            <p:txBody>
              <a:bodyPr lIns="0" tIns="0" rIns="0" bIns="0">
                <a:spAutoFit/>
              </a:bodyPr>
              <a:lstStyle/>
              <a:p>
                <a:pPr marL="508000" indent="-508000" algn="ctr">
                  <a:spcAft>
                    <a:spcPts val="1000"/>
                  </a:spcAft>
                </a:pPr>
                <a:r>
                  <a:rPr lang="en-US" sz="500" b="1" dirty="0">
                    <a:solidFill>
                      <a:srgbClr val="070000"/>
                    </a:solidFill>
                  </a:rPr>
                  <a:t>INTELLIGENCE </a:t>
                </a:r>
                <a:endParaRPr lang="en-US" dirty="0">
                  <a:solidFill>
                    <a:srgbClr val="070000"/>
                  </a:solidFill>
                </a:endParaRPr>
              </a:p>
            </p:txBody>
          </p:sp>
          <p:sp>
            <p:nvSpPr>
              <p:cNvPr id="42" name="Rectangle 289"/>
              <p:cNvSpPr>
                <a:spLocks noChangeArrowheads="1"/>
              </p:cNvSpPr>
              <p:nvPr/>
            </p:nvSpPr>
            <p:spPr bwMode="auto">
              <a:xfrm>
                <a:off x="5337" y="5987"/>
                <a:ext cx="727" cy="121"/>
              </a:xfrm>
              <a:prstGeom prst="rect">
                <a:avLst/>
              </a:prstGeom>
              <a:noFill/>
              <a:ln w="9525">
                <a:noFill/>
                <a:miter lim="800000"/>
                <a:headEnd/>
                <a:tailEnd/>
              </a:ln>
            </p:spPr>
            <p:txBody>
              <a:bodyPr lIns="0" tIns="0" rIns="0" bIns="0">
                <a:spAutoFit/>
              </a:bodyPr>
              <a:lstStyle/>
              <a:p>
                <a:pPr marL="508000" indent="-508000" algn="ctr">
                  <a:spcAft>
                    <a:spcPts val="1000"/>
                  </a:spcAft>
                </a:pPr>
                <a:r>
                  <a:rPr lang="en-US" sz="500" b="1" dirty="0">
                    <a:solidFill>
                      <a:srgbClr val="070000"/>
                    </a:solidFill>
                  </a:rPr>
                  <a:t>&amp; ANALYSIS</a:t>
                </a:r>
                <a:endParaRPr lang="en-US" dirty="0">
                  <a:solidFill>
                    <a:srgbClr val="070000"/>
                  </a:solidFill>
                </a:endParaRPr>
              </a:p>
            </p:txBody>
          </p:sp>
          <p:sp>
            <p:nvSpPr>
              <p:cNvPr id="43" name="Rectangle 290"/>
              <p:cNvSpPr>
                <a:spLocks noChangeArrowheads="1"/>
              </p:cNvSpPr>
              <p:nvPr/>
            </p:nvSpPr>
            <p:spPr bwMode="auto">
              <a:xfrm>
                <a:off x="5252" y="6154"/>
                <a:ext cx="79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Under Secretary *</a:t>
                </a:r>
                <a:endParaRPr lang="en-US" dirty="0">
                  <a:solidFill>
                    <a:srgbClr val="070000"/>
                  </a:solidFill>
                </a:endParaRPr>
              </a:p>
            </p:txBody>
          </p:sp>
          <p:sp>
            <p:nvSpPr>
              <p:cNvPr id="44" name="Rectangle 291"/>
              <p:cNvSpPr>
                <a:spLocks noChangeArrowheads="1"/>
              </p:cNvSpPr>
              <p:nvPr/>
            </p:nvSpPr>
            <p:spPr bwMode="auto">
              <a:xfrm>
                <a:off x="6524" y="4469"/>
                <a:ext cx="1325" cy="772"/>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45" name="Rectangle 292"/>
              <p:cNvSpPr>
                <a:spLocks noChangeArrowheads="1"/>
              </p:cNvSpPr>
              <p:nvPr/>
            </p:nvSpPr>
            <p:spPr bwMode="auto">
              <a:xfrm>
                <a:off x="6524" y="4469"/>
                <a:ext cx="1325" cy="772"/>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46" name="Rectangle 293"/>
              <p:cNvSpPr>
                <a:spLocks noChangeArrowheads="1"/>
              </p:cNvSpPr>
              <p:nvPr/>
            </p:nvSpPr>
            <p:spPr bwMode="auto">
              <a:xfrm>
                <a:off x="6989" y="4728"/>
                <a:ext cx="37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POLICY</a:t>
                </a:r>
                <a:endParaRPr lang="en-US" dirty="0">
                  <a:solidFill>
                    <a:srgbClr val="070000"/>
                  </a:solidFill>
                </a:endParaRPr>
              </a:p>
            </p:txBody>
          </p:sp>
          <p:sp>
            <p:nvSpPr>
              <p:cNvPr id="47" name="Rectangle 294"/>
              <p:cNvSpPr>
                <a:spLocks noChangeArrowheads="1"/>
              </p:cNvSpPr>
              <p:nvPr/>
            </p:nvSpPr>
            <p:spPr bwMode="auto">
              <a:xfrm>
                <a:off x="6724" y="4855"/>
                <a:ext cx="894"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Assistant Secretary </a:t>
                </a:r>
                <a:endParaRPr lang="en-US" dirty="0">
                  <a:solidFill>
                    <a:srgbClr val="070000"/>
                  </a:solidFill>
                </a:endParaRPr>
              </a:p>
            </p:txBody>
          </p:sp>
          <p:sp>
            <p:nvSpPr>
              <p:cNvPr id="48" name="Rectangle 295"/>
              <p:cNvSpPr>
                <a:spLocks noChangeArrowheads="1"/>
              </p:cNvSpPr>
              <p:nvPr/>
            </p:nvSpPr>
            <p:spPr bwMode="auto">
              <a:xfrm>
                <a:off x="10925" y="4469"/>
                <a:ext cx="1325" cy="772"/>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49" name="Rectangle 296"/>
              <p:cNvSpPr>
                <a:spLocks noChangeArrowheads="1"/>
              </p:cNvSpPr>
              <p:nvPr/>
            </p:nvSpPr>
            <p:spPr bwMode="auto">
              <a:xfrm>
                <a:off x="10925" y="4469"/>
                <a:ext cx="1325" cy="772"/>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50" name="Rectangle 297"/>
              <p:cNvSpPr>
                <a:spLocks noChangeArrowheads="1"/>
              </p:cNvSpPr>
              <p:nvPr/>
            </p:nvSpPr>
            <p:spPr bwMode="auto">
              <a:xfrm>
                <a:off x="11141" y="4728"/>
                <a:ext cx="84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PUBLIC AFFAIRS</a:t>
                </a:r>
                <a:endParaRPr lang="en-US" dirty="0">
                  <a:solidFill>
                    <a:srgbClr val="070000"/>
                  </a:solidFill>
                </a:endParaRPr>
              </a:p>
            </p:txBody>
          </p:sp>
          <p:sp>
            <p:nvSpPr>
              <p:cNvPr id="51" name="Rectangle 298"/>
              <p:cNvSpPr>
                <a:spLocks noChangeArrowheads="1"/>
              </p:cNvSpPr>
              <p:nvPr/>
            </p:nvSpPr>
            <p:spPr bwMode="auto">
              <a:xfrm>
                <a:off x="11129" y="4855"/>
                <a:ext cx="894"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Assistant Secretary </a:t>
                </a:r>
                <a:endParaRPr lang="en-US" dirty="0">
                  <a:solidFill>
                    <a:srgbClr val="070000"/>
                  </a:solidFill>
                </a:endParaRPr>
              </a:p>
            </p:txBody>
          </p:sp>
          <p:sp>
            <p:nvSpPr>
              <p:cNvPr id="52" name="Rectangle 299"/>
              <p:cNvSpPr>
                <a:spLocks noChangeArrowheads="1"/>
              </p:cNvSpPr>
              <p:nvPr/>
            </p:nvSpPr>
            <p:spPr bwMode="auto">
              <a:xfrm>
                <a:off x="9459" y="5699"/>
                <a:ext cx="1325" cy="773"/>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53" name="Rectangle 300"/>
              <p:cNvSpPr>
                <a:spLocks noChangeArrowheads="1"/>
              </p:cNvSpPr>
              <p:nvPr/>
            </p:nvSpPr>
            <p:spPr bwMode="auto">
              <a:xfrm>
                <a:off x="9459" y="5699"/>
                <a:ext cx="1325" cy="77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54" name="Rectangle 301"/>
              <p:cNvSpPr>
                <a:spLocks noChangeArrowheads="1"/>
              </p:cNvSpPr>
              <p:nvPr/>
            </p:nvSpPr>
            <p:spPr bwMode="auto">
              <a:xfrm>
                <a:off x="9703" y="5959"/>
                <a:ext cx="810"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CHIEF PRIVACY </a:t>
                </a:r>
                <a:endParaRPr lang="en-US" dirty="0">
                  <a:solidFill>
                    <a:srgbClr val="070000"/>
                  </a:solidFill>
                </a:endParaRPr>
              </a:p>
            </p:txBody>
          </p:sp>
          <p:sp>
            <p:nvSpPr>
              <p:cNvPr id="55" name="Rectangle 302"/>
              <p:cNvSpPr>
                <a:spLocks noChangeArrowheads="1"/>
              </p:cNvSpPr>
              <p:nvPr/>
            </p:nvSpPr>
            <p:spPr bwMode="auto">
              <a:xfrm>
                <a:off x="9887" y="6085"/>
                <a:ext cx="442"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OFFICER</a:t>
                </a:r>
                <a:endParaRPr lang="en-US" dirty="0">
                  <a:solidFill>
                    <a:srgbClr val="070000"/>
                  </a:solidFill>
                </a:endParaRPr>
              </a:p>
            </p:txBody>
          </p:sp>
          <p:sp>
            <p:nvSpPr>
              <p:cNvPr id="56" name="Rectangle 303"/>
              <p:cNvSpPr>
                <a:spLocks noChangeArrowheads="1"/>
              </p:cNvSpPr>
              <p:nvPr/>
            </p:nvSpPr>
            <p:spPr bwMode="auto">
              <a:xfrm>
                <a:off x="12393" y="5699"/>
                <a:ext cx="1325" cy="773"/>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57" name="Rectangle 304"/>
              <p:cNvSpPr>
                <a:spLocks noChangeArrowheads="1"/>
              </p:cNvSpPr>
              <p:nvPr/>
            </p:nvSpPr>
            <p:spPr bwMode="auto">
              <a:xfrm>
                <a:off x="12393" y="5699"/>
                <a:ext cx="1325" cy="77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58" name="Rectangle 305"/>
              <p:cNvSpPr>
                <a:spLocks noChangeArrowheads="1"/>
              </p:cNvSpPr>
              <p:nvPr/>
            </p:nvSpPr>
            <p:spPr bwMode="auto">
              <a:xfrm>
                <a:off x="12475" y="5901"/>
                <a:ext cx="112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COUNTERNARCOTICS </a:t>
                </a:r>
                <a:endParaRPr lang="en-US" dirty="0">
                  <a:solidFill>
                    <a:srgbClr val="070000"/>
                  </a:solidFill>
                </a:endParaRPr>
              </a:p>
            </p:txBody>
          </p:sp>
          <p:sp>
            <p:nvSpPr>
              <p:cNvPr id="59" name="Rectangle 306"/>
              <p:cNvSpPr>
                <a:spLocks noChangeArrowheads="1"/>
              </p:cNvSpPr>
              <p:nvPr/>
            </p:nvSpPr>
            <p:spPr bwMode="auto">
              <a:xfrm>
                <a:off x="12636" y="6028"/>
                <a:ext cx="780"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ENFORCEMENT</a:t>
                </a:r>
                <a:endParaRPr lang="en-US" dirty="0">
                  <a:solidFill>
                    <a:srgbClr val="070000"/>
                  </a:solidFill>
                </a:endParaRPr>
              </a:p>
            </p:txBody>
          </p:sp>
          <p:sp>
            <p:nvSpPr>
              <p:cNvPr id="60" name="Rectangle 307"/>
              <p:cNvSpPr>
                <a:spLocks noChangeArrowheads="1"/>
              </p:cNvSpPr>
              <p:nvPr/>
            </p:nvSpPr>
            <p:spPr bwMode="auto">
              <a:xfrm>
                <a:off x="12866" y="6154"/>
                <a:ext cx="379"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Director </a:t>
                </a:r>
                <a:endParaRPr lang="en-US" dirty="0">
                  <a:solidFill>
                    <a:srgbClr val="070000"/>
                  </a:solidFill>
                </a:endParaRPr>
              </a:p>
            </p:txBody>
          </p:sp>
          <p:sp>
            <p:nvSpPr>
              <p:cNvPr id="61" name="Rectangle 308"/>
              <p:cNvSpPr>
                <a:spLocks noChangeArrowheads="1"/>
              </p:cNvSpPr>
              <p:nvPr/>
            </p:nvSpPr>
            <p:spPr bwMode="auto">
              <a:xfrm>
                <a:off x="5050" y="6947"/>
                <a:ext cx="1325" cy="773"/>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62" name="Rectangle 309"/>
              <p:cNvSpPr>
                <a:spLocks noChangeArrowheads="1"/>
              </p:cNvSpPr>
              <p:nvPr/>
            </p:nvSpPr>
            <p:spPr bwMode="auto">
              <a:xfrm>
                <a:off x="5050" y="6947"/>
                <a:ext cx="1325" cy="77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63" name="Rectangle 310"/>
              <p:cNvSpPr>
                <a:spLocks noChangeArrowheads="1"/>
              </p:cNvSpPr>
              <p:nvPr/>
            </p:nvSpPr>
            <p:spPr bwMode="auto">
              <a:xfrm>
                <a:off x="5321" y="7075"/>
                <a:ext cx="762"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FEDERAL LAW </a:t>
                </a:r>
                <a:endParaRPr lang="en-US" dirty="0">
                  <a:solidFill>
                    <a:srgbClr val="070000"/>
                  </a:solidFill>
                </a:endParaRPr>
              </a:p>
            </p:txBody>
          </p:sp>
          <p:sp>
            <p:nvSpPr>
              <p:cNvPr id="64" name="Rectangle 311"/>
              <p:cNvSpPr>
                <a:spLocks noChangeArrowheads="1"/>
              </p:cNvSpPr>
              <p:nvPr/>
            </p:nvSpPr>
            <p:spPr bwMode="auto">
              <a:xfrm>
                <a:off x="5298" y="7213"/>
                <a:ext cx="80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ENFORCEMENT </a:t>
                </a:r>
                <a:endParaRPr lang="en-US" dirty="0">
                  <a:solidFill>
                    <a:srgbClr val="070000"/>
                  </a:solidFill>
                </a:endParaRPr>
              </a:p>
            </p:txBody>
          </p:sp>
          <p:sp>
            <p:nvSpPr>
              <p:cNvPr id="65" name="Rectangle 312"/>
              <p:cNvSpPr>
                <a:spLocks noChangeArrowheads="1"/>
              </p:cNvSpPr>
              <p:nvPr/>
            </p:nvSpPr>
            <p:spPr bwMode="auto">
              <a:xfrm>
                <a:off x="5217" y="7339"/>
                <a:ext cx="932"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TRAINING CENTER</a:t>
                </a:r>
                <a:endParaRPr lang="en-US" dirty="0">
                  <a:solidFill>
                    <a:srgbClr val="070000"/>
                  </a:solidFill>
                </a:endParaRPr>
              </a:p>
            </p:txBody>
          </p:sp>
          <p:sp>
            <p:nvSpPr>
              <p:cNvPr id="66" name="Rectangle 313"/>
              <p:cNvSpPr>
                <a:spLocks noChangeArrowheads="1"/>
              </p:cNvSpPr>
              <p:nvPr/>
            </p:nvSpPr>
            <p:spPr bwMode="auto">
              <a:xfrm>
                <a:off x="5528" y="7466"/>
                <a:ext cx="35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Director</a:t>
                </a:r>
                <a:endParaRPr lang="en-US" dirty="0">
                  <a:solidFill>
                    <a:srgbClr val="070000"/>
                  </a:solidFill>
                </a:endParaRPr>
              </a:p>
            </p:txBody>
          </p:sp>
          <p:sp>
            <p:nvSpPr>
              <p:cNvPr id="67" name="Rectangle 314"/>
              <p:cNvSpPr>
                <a:spLocks noChangeArrowheads="1"/>
              </p:cNvSpPr>
              <p:nvPr/>
            </p:nvSpPr>
            <p:spPr bwMode="auto">
              <a:xfrm>
                <a:off x="6524" y="5699"/>
                <a:ext cx="1325" cy="773"/>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68" name="Rectangle 315"/>
              <p:cNvSpPr>
                <a:spLocks noChangeArrowheads="1"/>
              </p:cNvSpPr>
              <p:nvPr/>
            </p:nvSpPr>
            <p:spPr bwMode="auto">
              <a:xfrm>
                <a:off x="6524" y="5699"/>
                <a:ext cx="1325" cy="77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69" name="Rectangle 316"/>
              <p:cNvSpPr>
                <a:spLocks noChangeArrowheads="1"/>
              </p:cNvSpPr>
              <p:nvPr/>
            </p:nvSpPr>
            <p:spPr bwMode="auto">
              <a:xfrm>
                <a:off x="6828" y="5901"/>
                <a:ext cx="697"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OPERATIONS </a:t>
                </a:r>
                <a:endParaRPr lang="en-US" dirty="0">
                  <a:solidFill>
                    <a:srgbClr val="070000"/>
                  </a:solidFill>
                </a:endParaRPr>
              </a:p>
            </p:txBody>
          </p:sp>
          <p:sp>
            <p:nvSpPr>
              <p:cNvPr id="70" name="Rectangle 317"/>
              <p:cNvSpPr>
                <a:spLocks noChangeArrowheads="1"/>
              </p:cNvSpPr>
              <p:nvPr/>
            </p:nvSpPr>
            <p:spPr bwMode="auto">
              <a:xfrm>
                <a:off x="6770" y="6028"/>
                <a:ext cx="790"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COORDINATION</a:t>
                </a:r>
                <a:endParaRPr lang="en-US" dirty="0">
                  <a:solidFill>
                    <a:srgbClr val="070000"/>
                  </a:solidFill>
                </a:endParaRPr>
              </a:p>
            </p:txBody>
          </p:sp>
          <p:sp>
            <p:nvSpPr>
              <p:cNvPr id="71" name="Rectangle 318"/>
              <p:cNvSpPr>
                <a:spLocks noChangeArrowheads="1"/>
              </p:cNvSpPr>
              <p:nvPr/>
            </p:nvSpPr>
            <p:spPr bwMode="auto">
              <a:xfrm>
                <a:off x="7000" y="6154"/>
                <a:ext cx="629"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Director          </a:t>
                </a:r>
                <a:endParaRPr lang="en-US" dirty="0">
                  <a:solidFill>
                    <a:srgbClr val="070000"/>
                  </a:solidFill>
                </a:endParaRPr>
              </a:p>
            </p:txBody>
          </p:sp>
          <p:sp>
            <p:nvSpPr>
              <p:cNvPr id="72" name="Rectangle 319"/>
              <p:cNvSpPr>
                <a:spLocks noChangeArrowheads="1"/>
              </p:cNvSpPr>
              <p:nvPr/>
            </p:nvSpPr>
            <p:spPr bwMode="auto">
              <a:xfrm>
                <a:off x="7991" y="4469"/>
                <a:ext cx="1325" cy="772"/>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73" name="Rectangle 320"/>
              <p:cNvSpPr>
                <a:spLocks noChangeArrowheads="1"/>
              </p:cNvSpPr>
              <p:nvPr/>
            </p:nvSpPr>
            <p:spPr bwMode="auto">
              <a:xfrm>
                <a:off x="7991" y="4469"/>
                <a:ext cx="1325" cy="772"/>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74" name="Rectangle 321"/>
              <p:cNvSpPr>
                <a:spLocks noChangeArrowheads="1"/>
              </p:cNvSpPr>
              <p:nvPr/>
            </p:nvSpPr>
            <p:spPr bwMode="auto">
              <a:xfrm>
                <a:off x="8116" y="4797"/>
                <a:ext cx="1017"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GENERAL COUNSEL</a:t>
                </a:r>
                <a:endParaRPr lang="en-US" dirty="0">
                  <a:solidFill>
                    <a:srgbClr val="070000"/>
                  </a:solidFill>
                </a:endParaRPr>
              </a:p>
            </p:txBody>
          </p:sp>
          <p:sp>
            <p:nvSpPr>
              <p:cNvPr id="75" name="Rectangle 322"/>
              <p:cNvSpPr>
                <a:spLocks noChangeArrowheads="1"/>
              </p:cNvSpPr>
              <p:nvPr/>
            </p:nvSpPr>
            <p:spPr bwMode="auto">
              <a:xfrm>
                <a:off x="12393" y="4469"/>
                <a:ext cx="1325" cy="772"/>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76" name="Rectangle 323"/>
              <p:cNvSpPr>
                <a:spLocks noChangeArrowheads="1"/>
              </p:cNvSpPr>
              <p:nvPr/>
            </p:nvSpPr>
            <p:spPr bwMode="auto">
              <a:xfrm>
                <a:off x="12393" y="4469"/>
                <a:ext cx="1325" cy="772"/>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77" name="Rectangle 324"/>
              <p:cNvSpPr>
                <a:spLocks noChangeArrowheads="1"/>
              </p:cNvSpPr>
              <p:nvPr/>
            </p:nvSpPr>
            <p:spPr bwMode="auto">
              <a:xfrm>
                <a:off x="12464" y="4797"/>
                <a:ext cx="1113"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INSPECTOR GENERAL</a:t>
                </a:r>
                <a:endParaRPr lang="en-US" dirty="0">
                  <a:solidFill>
                    <a:srgbClr val="070000"/>
                  </a:solidFill>
                </a:endParaRPr>
              </a:p>
            </p:txBody>
          </p:sp>
          <p:sp>
            <p:nvSpPr>
              <p:cNvPr id="78" name="Rectangle 325"/>
              <p:cNvSpPr>
                <a:spLocks noChangeArrowheads="1"/>
              </p:cNvSpPr>
              <p:nvPr/>
            </p:nvSpPr>
            <p:spPr bwMode="auto">
              <a:xfrm>
                <a:off x="10925" y="5699"/>
                <a:ext cx="1325" cy="773"/>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79" name="Rectangle 326"/>
              <p:cNvSpPr>
                <a:spLocks noChangeArrowheads="1"/>
              </p:cNvSpPr>
              <p:nvPr/>
            </p:nvSpPr>
            <p:spPr bwMode="auto">
              <a:xfrm>
                <a:off x="10925" y="5700"/>
                <a:ext cx="1324" cy="772"/>
              </a:xfrm>
              <a:prstGeom prst="rect">
                <a:avLst/>
              </a:prstGeom>
              <a:solidFill>
                <a:srgbClr val="FFC000"/>
              </a:solidFill>
              <a:ln w="6985" cap="rnd">
                <a:solidFill>
                  <a:srgbClr val="000000"/>
                </a:solidFill>
                <a:round/>
                <a:headEnd/>
                <a:tailEnd/>
              </a:ln>
            </p:spPr>
            <p:txBody>
              <a:bodyPr/>
              <a:lstStyle/>
              <a:p>
                <a:pPr>
                  <a:defRPr/>
                </a:pPr>
                <a:endParaRPr lang="en-US" dirty="0">
                  <a:solidFill>
                    <a:srgbClr val="070000"/>
                  </a:solidFill>
                </a:endParaRPr>
              </a:p>
            </p:txBody>
          </p:sp>
          <p:sp>
            <p:nvSpPr>
              <p:cNvPr id="80" name="Rectangle 327"/>
              <p:cNvSpPr>
                <a:spLocks noChangeArrowheads="1"/>
              </p:cNvSpPr>
              <p:nvPr/>
            </p:nvSpPr>
            <p:spPr bwMode="auto">
              <a:xfrm>
                <a:off x="11026" y="5901"/>
                <a:ext cx="694"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CIVIL RIGHTS </a:t>
                </a:r>
                <a:endParaRPr lang="en-US" dirty="0">
                  <a:solidFill>
                    <a:srgbClr val="070000"/>
                  </a:solidFill>
                </a:endParaRPr>
              </a:p>
            </p:txBody>
          </p:sp>
          <p:sp>
            <p:nvSpPr>
              <p:cNvPr id="81" name="Rectangle 328"/>
              <p:cNvSpPr>
                <a:spLocks noChangeArrowheads="1"/>
              </p:cNvSpPr>
              <p:nvPr/>
            </p:nvSpPr>
            <p:spPr bwMode="auto">
              <a:xfrm>
                <a:off x="11762" y="5901"/>
                <a:ext cx="10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&amp; </a:t>
                </a:r>
                <a:endParaRPr lang="en-US" dirty="0">
                  <a:solidFill>
                    <a:srgbClr val="070000"/>
                  </a:solidFill>
                </a:endParaRPr>
              </a:p>
            </p:txBody>
          </p:sp>
          <p:sp>
            <p:nvSpPr>
              <p:cNvPr id="82" name="Rectangle 329"/>
              <p:cNvSpPr>
                <a:spLocks noChangeArrowheads="1"/>
              </p:cNvSpPr>
              <p:nvPr/>
            </p:nvSpPr>
            <p:spPr bwMode="auto">
              <a:xfrm>
                <a:off x="11877" y="5901"/>
                <a:ext cx="285"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CIVIL </a:t>
                </a:r>
                <a:endParaRPr lang="en-US" dirty="0">
                  <a:solidFill>
                    <a:srgbClr val="070000"/>
                  </a:solidFill>
                </a:endParaRPr>
              </a:p>
            </p:txBody>
          </p:sp>
          <p:sp>
            <p:nvSpPr>
              <p:cNvPr id="83" name="Rectangle 330"/>
              <p:cNvSpPr>
                <a:spLocks noChangeArrowheads="1"/>
              </p:cNvSpPr>
              <p:nvPr/>
            </p:nvSpPr>
            <p:spPr bwMode="auto">
              <a:xfrm>
                <a:off x="11302" y="6028"/>
                <a:ext cx="555"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LIBERTIES </a:t>
                </a:r>
                <a:endParaRPr lang="en-US" dirty="0">
                  <a:solidFill>
                    <a:srgbClr val="070000"/>
                  </a:solidFill>
                </a:endParaRPr>
              </a:p>
            </p:txBody>
          </p:sp>
          <p:sp>
            <p:nvSpPr>
              <p:cNvPr id="84" name="Rectangle 331"/>
              <p:cNvSpPr>
                <a:spLocks noChangeArrowheads="1"/>
              </p:cNvSpPr>
              <p:nvPr/>
            </p:nvSpPr>
            <p:spPr bwMode="auto">
              <a:xfrm>
                <a:off x="11429" y="6154"/>
                <a:ext cx="35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Officer </a:t>
                </a:r>
                <a:endParaRPr lang="en-US" b="1" dirty="0">
                  <a:solidFill>
                    <a:srgbClr val="070000"/>
                  </a:solidFill>
                </a:endParaRPr>
              </a:p>
            </p:txBody>
          </p:sp>
          <p:sp>
            <p:nvSpPr>
              <p:cNvPr id="85" name="Rectangle 332"/>
              <p:cNvSpPr>
                <a:spLocks noChangeArrowheads="1"/>
              </p:cNvSpPr>
              <p:nvPr/>
            </p:nvSpPr>
            <p:spPr bwMode="auto">
              <a:xfrm>
                <a:off x="7991" y="5699"/>
                <a:ext cx="1325" cy="773"/>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86" name="Rectangle 333"/>
              <p:cNvSpPr>
                <a:spLocks noChangeArrowheads="1"/>
              </p:cNvSpPr>
              <p:nvPr/>
            </p:nvSpPr>
            <p:spPr bwMode="auto">
              <a:xfrm>
                <a:off x="7991" y="5699"/>
                <a:ext cx="1325" cy="77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87" name="Rectangle 334"/>
              <p:cNvSpPr>
                <a:spLocks noChangeArrowheads="1"/>
              </p:cNvSpPr>
              <p:nvPr/>
            </p:nvSpPr>
            <p:spPr bwMode="auto">
              <a:xfrm>
                <a:off x="8265" y="5832"/>
                <a:ext cx="65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CITIZENSHIP </a:t>
                </a:r>
                <a:endParaRPr lang="en-US" dirty="0">
                  <a:solidFill>
                    <a:srgbClr val="070000"/>
                  </a:solidFill>
                </a:endParaRPr>
              </a:p>
            </p:txBody>
          </p:sp>
          <p:sp>
            <p:nvSpPr>
              <p:cNvPr id="88" name="Rectangle 335"/>
              <p:cNvSpPr>
                <a:spLocks noChangeArrowheads="1"/>
              </p:cNvSpPr>
              <p:nvPr/>
            </p:nvSpPr>
            <p:spPr bwMode="auto">
              <a:xfrm>
                <a:off x="8967" y="5832"/>
                <a:ext cx="10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&amp; </a:t>
                </a:r>
                <a:endParaRPr lang="en-US" dirty="0">
                  <a:solidFill>
                    <a:srgbClr val="070000"/>
                  </a:solidFill>
                </a:endParaRPr>
              </a:p>
            </p:txBody>
          </p:sp>
          <p:sp>
            <p:nvSpPr>
              <p:cNvPr id="89" name="Rectangle 336"/>
              <p:cNvSpPr>
                <a:spLocks noChangeArrowheads="1"/>
              </p:cNvSpPr>
              <p:nvPr/>
            </p:nvSpPr>
            <p:spPr bwMode="auto">
              <a:xfrm>
                <a:off x="8288" y="5959"/>
                <a:ext cx="687"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IMMIGRATION</a:t>
                </a:r>
                <a:endParaRPr lang="en-US" dirty="0">
                  <a:solidFill>
                    <a:srgbClr val="070000"/>
                  </a:solidFill>
                </a:endParaRPr>
              </a:p>
            </p:txBody>
          </p:sp>
          <p:sp>
            <p:nvSpPr>
              <p:cNvPr id="90" name="Rectangle 337"/>
              <p:cNvSpPr>
                <a:spLocks noChangeArrowheads="1"/>
              </p:cNvSpPr>
              <p:nvPr/>
            </p:nvSpPr>
            <p:spPr bwMode="auto">
              <a:xfrm>
                <a:off x="8380" y="6085"/>
                <a:ext cx="515"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SERVICES</a:t>
                </a:r>
                <a:endParaRPr lang="en-US" dirty="0">
                  <a:solidFill>
                    <a:srgbClr val="070000"/>
                  </a:solidFill>
                </a:endParaRPr>
              </a:p>
            </p:txBody>
          </p:sp>
          <p:sp>
            <p:nvSpPr>
              <p:cNvPr id="91" name="Rectangle 338"/>
              <p:cNvSpPr>
                <a:spLocks noChangeArrowheads="1"/>
              </p:cNvSpPr>
              <p:nvPr/>
            </p:nvSpPr>
            <p:spPr bwMode="auto">
              <a:xfrm>
                <a:off x="8288" y="6224"/>
                <a:ext cx="707"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OMBUDSMAN </a:t>
                </a:r>
                <a:endParaRPr lang="en-US" dirty="0">
                  <a:solidFill>
                    <a:srgbClr val="070000"/>
                  </a:solidFill>
                </a:endParaRPr>
              </a:p>
            </p:txBody>
          </p:sp>
          <p:sp>
            <p:nvSpPr>
              <p:cNvPr id="92" name="Rectangle 339"/>
              <p:cNvSpPr>
                <a:spLocks noChangeArrowheads="1"/>
              </p:cNvSpPr>
              <p:nvPr/>
            </p:nvSpPr>
            <p:spPr bwMode="auto">
              <a:xfrm>
                <a:off x="2123" y="4469"/>
                <a:ext cx="1325" cy="772"/>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93" name="Rectangle 340"/>
              <p:cNvSpPr>
                <a:spLocks noChangeArrowheads="1"/>
              </p:cNvSpPr>
              <p:nvPr/>
            </p:nvSpPr>
            <p:spPr bwMode="auto">
              <a:xfrm>
                <a:off x="2123" y="4469"/>
                <a:ext cx="1325" cy="772"/>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94" name="Rectangle 341"/>
              <p:cNvSpPr>
                <a:spLocks noChangeArrowheads="1"/>
              </p:cNvSpPr>
              <p:nvPr/>
            </p:nvSpPr>
            <p:spPr bwMode="auto">
              <a:xfrm>
                <a:off x="2399" y="4728"/>
                <a:ext cx="735"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MANAGEMENT</a:t>
                </a:r>
                <a:endParaRPr lang="en-US" dirty="0">
                  <a:solidFill>
                    <a:srgbClr val="070000"/>
                  </a:solidFill>
                </a:endParaRPr>
              </a:p>
            </p:txBody>
          </p:sp>
          <p:sp>
            <p:nvSpPr>
              <p:cNvPr id="95" name="Rectangle 342"/>
              <p:cNvSpPr>
                <a:spLocks noChangeArrowheads="1"/>
              </p:cNvSpPr>
              <p:nvPr/>
            </p:nvSpPr>
            <p:spPr bwMode="auto">
              <a:xfrm>
                <a:off x="2399" y="4855"/>
                <a:ext cx="757"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Under Secretary </a:t>
                </a:r>
                <a:endParaRPr lang="en-US" dirty="0">
                  <a:solidFill>
                    <a:srgbClr val="070000"/>
                  </a:solidFill>
                </a:endParaRPr>
              </a:p>
            </p:txBody>
          </p:sp>
          <p:sp>
            <p:nvSpPr>
              <p:cNvPr id="96" name="Rectangle 343"/>
              <p:cNvSpPr>
                <a:spLocks noChangeArrowheads="1"/>
              </p:cNvSpPr>
              <p:nvPr/>
            </p:nvSpPr>
            <p:spPr bwMode="auto">
              <a:xfrm>
                <a:off x="5050" y="4469"/>
                <a:ext cx="1325" cy="772"/>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97" name="Rectangle 344"/>
              <p:cNvSpPr>
                <a:spLocks noChangeArrowheads="1"/>
              </p:cNvSpPr>
              <p:nvPr/>
            </p:nvSpPr>
            <p:spPr bwMode="auto">
              <a:xfrm>
                <a:off x="5050" y="4469"/>
                <a:ext cx="1325" cy="772"/>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98" name="Rectangle 345"/>
              <p:cNvSpPr>
                <a:spLocks noChangeArrowheads="1"/>
              </p:cNvSpPr>
              <p:nvPr/>
            </p:nvSpPr>
            <p:spPr bwMode="auto">
              <a:xfrm>
                <a:off x="5068" y="4671"/>
                <a:ext cx="1237"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NATIONAL PROTECTION </a:t>
                </a:r>
                <a:endParaRPr lang="en-US" dirty="0">
                  <a:solidFill>
                    <a:srgbClr val="070000"/>
                  </a:solidFill>
                </a:endParaRPr>
              </a:p>
            </p:txBody>
          </p:sp>
          <p:sp>
            <p:nvSpPr>
              <p:cNvPr id="99" name="Rectangle 346"/>
              <p:cNvSpPr>
                <a:spLocks noChangeArrowheads="1"/>
              </p:cNvSpPr>
              <p:nvPr/>
            </p:nvSpPr>
            <p:spPr bwMode="auto">
              <a:xfrm>
                <a:off x="5344" y="4797"/>
                <a:ext cx="10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&amp; </a:t>
                </a:r>
                <a:endParaRPr lang="en-US" dirty="0">
                  <a:solidFill>
                    <a:srgbClr val="070000"/>
                  </a:solidFill>
                </a:endParaRPr>
              </a:p>
            </p:txBody>
          </p:sp>
          <p:sp>
            <p:nvSpPr>
              <p:cNvPr id="100" name="Rectangle 347"/>
              <p:cNvSpPr>
                <a:spLocks noChangeArrowheads="1"/>
              </p:cNvSpPr>
              <p:nvPr/>
            </p:nvSpPr>
            <p:spPr bwMode="auto">
              <a:xfrm>
                <a:off x="5447" y="4797"/>
                <a:ext cx="59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PROGRAMS</a:t>
                </a:r>
                <a:endParaRPr lang="en-US" dirty="0">
                  <a:solidFill>
                    <a:srgbClr val="070000"/>
                  </a:solidFill>
                </a:endParaRPr>
              </a:p>
            </p:txBody>
          </p:sp>
          <p:sp>
            <p:nvSpPr>
              <p:cNvPr id="101" name="Rectangle 348"/>
              <p:cNvSpPr>
                <a:spLocks noChangeArrowheads="1"/>
              </p:cNvSpPr>
              <p:nvPr/>
            </p:nvSpPr>
            <p:spPr bwMode="auto">
              <a:xfrm>
                <a:off x="5321" y="4924"/>
                <a:ext cx="757"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Under Secretary </a:t>
                </a:r>
                <a:endParaRPr lang="en-US" dirty="0">
                  <a:solidFill>
                    <a:srgbClr val="070000"/>
                  </a:solidFill>
                </a:endParaRPr>
              </a:p>
            </p:txBody>
          </p:sp>
          <p:sp>
            <p:nvSpPr>
              <p:cNvPr id="102" name="Rectangle 349"/>
              <p:cNvSpPr>
                <a:spLocks noChangeArrowheads="1"/>
              </p:cNvSpPr>
              <p:nvPr/>
            </p:nvSpPr>
            <p:spPr bwMode="auto">
              <a:xfrm>
                <a:off x="3590" y="4469"/>
                <a:ext cx="1325" cy="772"/>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103" name="Rectangle 350"/>
              <p:cNvSpPr>
                <a:spLocks noChangeArrowheads="1"/>
              </p:cNvSpPr>
              <p:nvPr/>
            </p:nvSpPr>
            <p:spPr bwMode="auto">
              <a:xfrm>
                <a:off x="3590" y="4469"/>
                <a:ext cx="1325" cy="772"/>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04" name="Rectangle 351"/>
              <p:cNvSpPr>
                <a:spLocks noChangeArrowheads="1"/>
              </p:cNvSpPr>
              <p:nvPr/>
            </p:nvSpPr>
            <p:spPr bwMode="auto">
              <a:xfrm>
                <a:off x="3963" y="4671"/>
                <a:ext cx="480"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SCIENCE </a:t>
                </a:r>
                <a:endParaRPr lang="en-US" dirty="0">
                  <a:solidFill>
                    <a:srgbClr val="070000"/>
                  </a:solidFill>
                </a:endParaRPr>
              </a:p>
            </p:txBody>
          </p:sp>
          <p:sp>
            <p:nvSpPr>
              <p:cNvPr id="105" name="Rectangle 352"/>
              <p:cNvSpPr>
                <a:spLocks noChangeArrowheads="1"/>
              </p:cNvSpPr>
              <p:nvPr/>
            </p:nvSpPr>
            <p:spPr bwMode="auto">
              <a:xfrm>
                <a:off x="4470" y="4671"/>
                <a:ext cx="10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&amp; </a:t>
                </a:r>
                <a:endParaRPr lang="en-US" dirty="0">
                  <a:solidFill>
                    <a:srgbClr val="070000"/>
                  </a:solidFill>
                </a:endParaRPr>
              </a:p>
            </p:txBody>
          </p:sp>
          <p:sp>
            <p:nvSpPr>
              <p:cNvPr id="106" name="Rectangle 353"/>
              <p:cNvSpPr>
                <a:spLocks noChangeArrowheads="1"/>
              </p:cNvSpPr>
              <p:nvPr/>
            </p:nvSpPr>
            <p:spPr bwMode="auto">
              <a:xfrm>
                <a:off x="3871" y="4797"/>
                <a:ext cx="712"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TECHNOLOGY</a:t>
                </a:r>
                <a:endParaRPr lang="en-US" dirty="0">
                  <a:solidFill>
                    <a:srgbClr val="070000"/>
                  </a:solidFill>
                </a:endParaRPr>
              </a:p>
            </p:txBody>
          </p:sp>
          <p:sp>
            <p:nvSpPr>
              <p:cNvPr id="107" name="Rectangle 354"/>
              <p:cNvSpPr>
                <a:spLocks noChangeArrowheads="1"/>
              </p:cNvSpPr>
              <p:nvPr/>
            </p:nvSpPr>
            <p:spPr bwMode="auto">
              <a:xfrm>
                <a:off x="3860" y="4924"/>
                <a:ext cx="757"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Under Secretary </a:t>
                </a:r>
                <a:endParaRPr lang="en-US" dirty="0">
                  <a:solidFill>
                    <a:srgbClr val="070000"/>
                  </a:solidFill>
                </a:endParaRPr>
              </a:p>
            </p:txBody>
          </p:sp>
          <p:sp>
            <p:nvSpPr>
              <p:cNvPr id="108" name="Rectangle 355"/>
              <p:cNvSpPr>
                <a:spLocks noChangeArrowheads="1"/>
              </p:cNvSpPr>
              <p:nvPr/>
            </p:nvSpPr>
            <p:spPr bwMode="auto">
              <a:xfrm>
                <a:off x="6524" y="6947"/>
                <a:ext cx="1325" cy="773"/>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109" name="Rectangle 356"/>
              <p:cNvSpPr>
                <a:spLocks noChangeArrowheads="1"/>
              </p:cNvSpPr>
              <p:nvPr/>
            </p:nvSpPr>
            <p:spPr bwMode="auto">
              <a:xfrm>
                <a:off x="6524" y="6947"/>
                <a:ext cx="1325" cy="77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10" name="Rectangle 357"/>
              <p:cNvSpPr>
                <a:spLocks noChangeArrowheads="1"/>
              </p:cNvSpPr>
              <p:nvPr/>
            </p:nvSpPr>
            <p:spPr bwMode="auto">
              <a:xfrm>
                <a:off x="6620" y="7144"/>
                <a:ext cx="1083"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DOMESTIC NUCLEAR </a:t>
                </a:r>
                <a:endParaRPr lang="en-US" dirty="0">
                  <a:solidFill>
                    <a:srgbClr val="070000"/>
                  </a:solidFill>
                </a:endParaRPr>
              </a:p>
            </p:txBody>
          </p:sp>
          <p:sp>
            <p:nvSpPr>
              <p:cNvPr id="111" name="Rectangle 358"/>
              <p:cNvSpPr>
                <a:spLocks noChangeArrowheads="1"/>
              </p:cNvSpPr>
              <p:nvPr/>
            </p:nvSpPr>
            <p:spPr bwMode="auto">
              <a:xfrm>
                <a:off x="6666" y="7270"/>
                <a:ext cx="979"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DETECTION OFFICE</a:t>
                </a:r>
                <a:endParaRPr lang="en-US" dirty="0">
                  <a:solidFill>
                    <a:srgbClr val="070000"/>
                  </a:solidFill>
                </a:endParaRPr>
              </a:p>
            </p:txBody>
          </p:sp>
          <p:sp>
            <p:nvSpPr>
              <p:cNvPr id="112" name="Rectangle 359"/>
              <p:cNvSpPr>
                <a:spLocks noChangeArrowheads="1"/>
              </p:cNvSpPr>
              <p:nvPr/>
            </p:nvSpPr>
            <p:spPr bwMode="auto">
              <a:xfrm>
                <a:off x="7000" y="7397"/>
                <a:ext cx="35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Director</a:t>
                </a:r>
                <a:endParaRPr lang="en-US" dirty="0">
                  <a:solidFill>
                    <a:srgbClr val="070000"/>
                  </a:solidFill>
                </a:endParaRPr>
              </a:p>
            </p:txBody>
          </p:sp>
          <p:sp>
            <p:nvSpPr>
              <p:cNvPr id="113" name="Rectangle 360"/>
              <p:cNvSpPr>
                <a:spLocks noChangeArrowheads="1"/>
              </p:cNvSpPr>
              <p:nvPr/>
            </p:nvSpPr>
            <p:spPr bwMode="auto">
              <a:xfrm>
                <a:off x="2234" y="5374"/>
                <a:ext cx="1104" cy="663"/>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114" name="Rectangle 361"/>
              <p:cNvSpPr>
                <a:spLocks noChangeArrowheads="1"/>
              </p:cNvSpPr>
              <p:nvPr/>
            </p:nvSpPr>
            <p:spPr bwMode="auto">
              <a:xfrm>
                <a:off x="2234" y="5374"/>
                <a:ext cx="1104" cy="66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15" name="Rectangle 362"/>
              <p:cNvSpPr>
                <a:spLocks noChangeArrowheads="1"/>
              </p:cNvSpPr>
              <p:nvPr/>
            </p:nvSpPr>
            <p:spPr bwMode="auto">
              <a:xfrm>
                <a:off x="2399" y="5579"/>
                <a:ext cx="737"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Chief Financial </a:t>
                </a:r>
                <a:endParaRPr lang="en-US" dirty="0">
                  <a:solidFill>
                    <a:srgbClr val="070000"/>
                  </a:solidFill>
                </a:endParaRPr>
              </a:p>
            </p:txBody>
          </p:sp>
          <p:sp>
            <p:nvSpPr>
              <p:cNvPr id="116" name="Rectangle 363"/>
              <p:cNvSpPr>
                <a:spLocks noChangeArrowheads="1"/>
              </p:cNvSpPr>
              <p:nvPr/>
            </p:nvSpPr>
            <p:spPr bwMode="auto">
              <a:xfrm>
                <a:off x="2618" y="5706"/>
                <a:ext cx="323"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Officer</a:t>
                </a:r>
                <a:endParaRPr lang="en-US" dirty="0">
                  <a:solidFill>
                    <a:srgbClr val="070000"/>
                  </a:solidFill>
                </a:endParaRPr>
              </a:p>
            </p:txBody>
          </p:sp>
          <p:sp>
            <p:nvSpPr>
              <p:cNvPr id="117" name="Rectangle 364"/>
              <p:cNvSpPr>
                <a:spLocks noChangeArrowheads="1"/>
              </p:cNvSpPr>
              <p:nvPr/>
            </p:nvSpPr>
            <p:spPr bwMode="auto">
              <a:xfrm>
                <a:off x="2220" y="8687"/>
                <a:ext cx="1490" cy="938"/>
              </a:xfrm>
              <a:prstGeom prst="rect">
                <a:avLst/>
              </a:prstGeom>
              <a:solidFill>
                <a:srgbClr val="CDCDCD"/>
              </a:solidFill>
              <a:ln w="9525">
                <a:noFill/>
                <a:miter lim="800000"/>
                <a:headEnd/>
                <a:tailEnd/>
              </a:ln>
            </p:spPr>
            <p:txBody>
              <a:bodyPr/>
              <a:lstStyle/>
              <a:p>
                <a:endParaRPr lang="en-US" dirty="0">
                  <a:solidFill>
                    <a:srgbClr val="070000"/>
                  </a:solidFill>
                </a:endParaRPr>
              </a:p>
            </p:txBody>
          </p:sp>
          <p:sp>
            <p:nvSpPr>
              <p:cNvPr id="118" name="Rectangle 365"/>
              <p:cNvSpPr>
                <a:spLocks noChangeArrowheads="1"/>
              </p:cNvSpPr>
              <p:nvPr/>
            </p:nvSpPr>
            <p:spPr bwMode="auto">
              <a:xfrm>
                <a:off x="2220" y="8687"/>
                <a:ext cx="1490" cy="938"/>
              </a:xfrm>
              <a:prstGeom prst="rect">
                <a:avLst/>
              </a:prstGeom>
              <a:noFill/>
              <a:ln w="6985" cap="rnd">
                <a:solidFill>
                  <a:srgbClr val="CDCDCD"/>
                </a:solidFill>
                <a:round/>
                <a:headEnd/>
                <a:tailEnd/>
              </a:ln>
            </p:spPr>
            <p:txBody>
              <a:bodyPr/>
              <a:lstStyle/>
              <a:p>
                <a:endParaRPr lang="en-US" dirty="0">
                  <a:solidFill>
                    <a:srgbClr val="070000"/>
                  </a:solidFill>
                </a:endParaRPr>
              </a:p>
            </p:txBody>
          </p:sp>
          <p:sp>
            <p:nvSpPr>
              <p:cNvPr id="119" name="Rectangle 366"/>
              <p:cNvSpPr>
                <a:spLocks noChangeArrowheads="1"/>
              </p:cNvSpPr>
              <p:nvPr/>
            </p:nvSpPr>
            <p:spPr bwMode="auto">
              <a:xfrm>
                <a:off x="2247" y="8714"/>
                <a:ext cx="1436" cy="883"/>
              </a:xfrm>
              <a:prstGeom prst="rect">
                <a:avLst/>
              </a:prstGeom>
              <a:noFill/>
              <a:ln w="6985" cap="rnd">
                <a:solidFill>
                  <a:srgbClr val="969696"/>
                </a:solidFill>
                <a:round/>
                <a:headEnd/>
                <a:tailEnd/>
              </a:ln>
            </p:spPr>
            <p:txBody>
              <a:bodyPr/>
              <a:lstStyle/>
              <a:p>
                <a:endParaRPr lang="en-US" dirty="0">
                  <a:solidFill>
                    <a:srgbClr val="070000"/>
                  </a:solidFill>
                </a:endParaRPr>
              </a:p>
            </p:txBody>
          </p:sp>
          <p:sp>
            <p:nvSpPr>
              <p:cNvPr id="120" name="Rectangle 367"/>
              <p:cNvSpPr>
                <a:spLocks noChangeArrowheads="1"/>
              </p:cNvSpPr>
              <p:nvPr/>
            </p:nvSpPr>
            <p:spPr bwMode="auto">
              <a:xfrm>
                <a:off x="2165" y="8631"/>
                <a:ext cx="1490" cy="939"/>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121" name="Rectangle 368"/>
              <p:cNvSpPr>
                <a:spLocks noChangeArrowheads="1"/>
              </p:cNvSpPr>
              <p:nvPr/>
            </p:nvSpPr>
            <p:spPr bwMode="auto">
              <a:xfrm>
                <a:off x="2165" y="8631"/>
                <a:ext cx="1490" cy="939"/>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22" name="Rectangle 369"/>
              <p:cNvSpPr>
                <a:spLocks noChangeArrowheads="1"/>
              </p:cNvSpPr>
              <p:nvPr/>
            </p:nvSpPr>
            <p:spPr bwMode="auto">
              <a:xfrm>
                <a:off x="2192" y="8659"/>
                <a:ext cx="1436" cy="88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23" name="Rectangle 370"/>
              <p:cNvSpPr>
                <a:spLocks noChangeArrowheads="1"/>
              </p:cNvSpPr>
              <p:nvPr/>
            </p:nvSpPr>
            <p:spPr bwMode="auto">
              <a:xfrm>
                <a:off x="2411" y="8789"/>
                <a:ext cx="969"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TRANSPORTATION </a:t>
                </a:r>
                <a:endParaRPr lang="en-US" dirty="0">
                  <a:solidFill>
                    <a:srgbClr val="070000"/>
                  </a:solidFill>
                </a:endParaRPr>
              </a:p>
            </p:txBody>
          </p:sp>
          <p:sp>
            <p:nvSpPr>
              <p:cNvPr id="124" name="Rectangle 371"/>
              <p:cNvSpPr>
                <a:spLocks noChangeArrowheads="1"/>
              </p:cNvSpPr>
              <p:nvPr/>
            </p:nvSpPr>
            <p:spPr bwMode="auto">
              <a:xfrm>
                <a:off x="2641" y="8915"/>
                <a:ext cx="540"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SECURITY </a:t>
                </a:r>
                <a:endParaRPr lang="en-US" dirty="0">
                  <a:solidFill>
                    <a:srgbClr val="070000"/>
                  </a:solidFill>
                </a:endParaRPr>
              </a:p>
            </p:txBody>
          </p:sp>
          <p:sp>
            <p:nvSpPr>
              <p:cNvPr id="125" name="Rectangle 372"/>
              <p:cNvSpPr>
                <a:spLocks noChangeArrowheads="1"/>
              </p:cNvSpPr>
              <p:nvPr/>
            </p:nvSpPr>
            <p:spPr bwMode="auto">
              <a:xfrm>
                <a:off x="2445" y="9042"/>
                <a:ext cx="873"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ADMINISTRATION</a:t>
                </a:r>
                <a:endParaRPr lang="en-US" dirty="0">
                  <a:solidFill>
                    <a:srgbClr val="070000"/>
                  </a:solidFill>
                </a:endParaRPr>
              </a:p>
            </p:txBody>
          </p:sp>
          <p:sp>
            <p:nvSpPr>
              <p:cNvPr id="126" name="Rectangle 373"/>
              <p:cNvSpPr>
                <a:spLocks noChangeArrowheads="1"/>
              </p:cNvSpPr>
              <p:nvPr/>
            </p:nvSpPr>
            <p:spPr bwMode="auto">
              <a:xfrm>
                <a:off x="2422" y="9168"/>
                <a:ext cx="894"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Assistant Secretary </a:t>
                </a:r>
                <a:endParaRPr lang="en-US" dirty="0">
                  <a:solidFill>
                    <a:srgbClr val="070000"/>
                  </a:solidFill>
                </a:endParaRPr>
              </a:p>
            </p:txBody>
          </p:sp>
          <p:sp>
            <p:nvSpPr>
              <p:cNvPr id="127" name="Rectangle 374"/>
              <p:cNvSpPr>
                <a:spLocks noChangeArrowheads="1"/>
              </p:cNvSpPr>
              <p:nvPr/>
            </p:nvSpPr>
            <p:spPr bwMode="auto">
              <a:xfrm>
                <a:off x="3377" y="9168"/>
                <a:ext cx="5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 </a:t>
                </a:r>
                <a:endParaRPr lang="en-US" dirty="0">
                  <a:solidFill>
                    <a:srgbClr val="070000"/>
                  </a:solidFill>
                </a:endParaRPr>
              </a:p>
            </p:txBody>
          </p:sp>
          <p:sp>
            <p:nvSpPr>
              <p:cNvPr id="128" name="Rectangle 375"/>
              <p:cNvSpPr>
                <a:spLocks noChangeArrowheads="1"/>
              </p:cNvSpPr>
              <p:nvPr/>
            </p:nvSpPr>
            <p:spPr bwMode="auto">
              <a:xfrm>
                <a:off x="2595" y="9295"/>
                <a:ext cx="59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Administrator</a:t>
                </a:r>
                <a:endParaRPr lang="en-US" dirty="0">
                  <a:solidFill>
                    <a:srgbClr val="070000"/>
                  </a:solidFill>
                </a:endParaRPr>
              </a:p>
            </p:txBody>
          </p:sp>
          <p:sp>
            <p:nvSpPr>
              <p:cNvPr id="129" name="Rectangle 376"/>
              <p:cNvSpPr>
                <a:spLocks noChangeArrowheads="1"/>
              </p:cNvSpPr>
              <p:nvPr/>
            </p:nvSpPr>
            <p:spPr bwMode="auto">
              <a:xfrm>
                <a:off x="3890" y="8687"/>
                <a:ext cx="1490" cy="938"/>
              </a:xfrm>
              <a:prstGeom prst="rect">
                <a:avLst/>
              </a:prstGeom>
              <a:solidFill>
                <a:srgbClr val="CDCDCD"/>
              </a:solidFill>
              <a:ln w="9525">
                <a:noFill/>
                <a:miter lim="800000"/>
                <a:headEnd/>
                <a:tailEnd/>
              </a:ln>
            </p:spPr>
            <p:txBody>
              <a:bodyPr/>
              <a:lstStyle/>
              <a:p>
                <a:endParaRPr lang="en-US" dirty="0">
                  <a:solidFill>
                    <a:srgbClr val="070000"/>
                  </a:solidFill>
                </a:endParaRPr>
              </a:p>
            </p:txBody>
          </p:sp>
          <p:sp>
            <p:nvSpPr>
              <p:cNvPr id="130" name="Rectangle 377"/>
              <p:cNvSpPr>
                <a:spLocks noChangeArrowheads="1"/>
              </p:cNvSpPr>
              <p:nvPr/>
            </p:nvSpPr>
            <p:spPr bwMode="auto">
              <a:xfrm>
                <a:off x="3890" y="8687"/>
                <a:ext cx="1490" cy="938"/>
              </a:xfrm>
              <a:prstGeom prst="rect">
                <a:avLst/>
              </a:prstGeom>
              <a:noFill/>
              <a:ln w="6985" cap="rnd">
                <a:solidFill>
                  <a:srgbClr val="969696"/>
                </a:solidFill>
                <a:round/>
                <a:headEnd/>
                <a:tailEnd/>
              </a:ln>
            </p:spPr>
            <p:txBody>
              <a:bodyPr/>
              <a:lstStyle/>
              <a:p>
                <a:endParaRPr lang="en-US" dirty="0">
                  <a:solidFill>
                    <a:srgbClr val="070000"/>
                  </a:solidFill>
                </a:endParaRPr>
              </a:p>
            </p:txBody>
          </p:sp>
          <p:sp>
            <p:nvSpPr>
              <p:cNvPr id="131" name="Rectangle 378"/>
              <p:cNvSpPr>
                <a:spLocks noChangeArrowheads="1"/>
              </p:cNvSpPr>
              <p:nvPr/>
            </p:nvSpPr>
            <p:spPr bwMode="auto">
              <a:xfrm>
                <a:off x="3917" y="8714"/>
                <a:ext cx="1436" cy="883"/>
              </a:xfrm>
              <a:prstGeom prst="rect">
                <a:avLst/>
              </a:prstGeom>
              <a:noFill/>
              <a:ln w="6985" cap="rnd">
                <a:solidFill>
                  <a:srgbClr val="CDCDCD"/>
                </a:solidFill>
                <a:round/>
                <a:headEnd/>
                <a:tailEnd/>
              </a:ln>
            </p:spPr>
            <p:txBody>
              <a:bodyPr/>
              <a:lstStyle/>
              <a:p>
                <a:endParaRPr lang="en-US" dirty="0">
                  <a:solidFill>
                    <a:srgbClr val="070000"/>
                  </a:solidFill>
                </a:endParaRPr>
              </a:p>
            </p:txBody>
          </p:sp>
          <p:sp>
            <p:nvSpPr>
              <p:cNvPr id="132" name="Rectangle 379"/>
              <p:cNvSpPr>
                <a:spLocks noChangeArrowheads="1"/>
              </p:cNvSpPr>
              <p:nvPr/>
            </p:nvSpPr>
            <p:spPr bwMode="auto">
              <a:xfrm>
                <a:off x="3835" y="8631"/>
                <a:ext cx="1491" cy="939"/>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133" name="Rectangle 380"/>
              <p:cNvSpPr>
                <a:spLocks noChangeArrowheads="1"/>
              </p:cNvSpPr>
              <p:nvPr/>
            </p:nvSpPr>
            <p:spPr bwMode="auto">
              <a:xfrm>
                <a:off x="3835" y="8631"/>
                <a:ext cx="1491" cy="939"/>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34" name="Rectangle 381"/>
              <p:cNvSpPr>
                <a:spLocks noChangeArrowheads="1"/>
              </p:cNvSpPr>
              <p:nvPr/>
            </p:nvSpPr>
            <p:spPr bwMode="auto">
              <a:xfrm>
                <a:off x="3862" y="8659"/>
                <a:ext cx="1436" cy="88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35" name="Rectangle 382"/>
              <p:cNvSpPr>
                <a:spLocks noChangeArrowheads="1"/>
              </p:cNvSpPr>
              <p:nvPr/>
            </p:nvSpPr>
            <p:spPr bwMode="auto">
              <a:xfrm>
                <a:off x="3894" y="8915"/>
                <a:ext cx="73"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U</a:t>
                </a:r>
                <a:endParaRPr lang="en-US" dirty="0">
                  <a:solidFill>
                    <a:srgbClr val="070000"/>
                  </a:solidFill>
                </a:endParaRPr>
              </a:p>
            </p:txBody>
          </p:sp>
          <p:sp>
            <p:nvSpPr>
              <p:cNvPr id="136" name="Rectangle 383"/>
              <p:cNvSpPr>
                <a:spLocks noChangeArrowheads="1"/>
              </p:cNvSpPr>
              <p:nvPr/>
            </p:nvSpPr>
            <p:spPr bwMode="auto">
              <a:xfrm>
                <a:off x="3963" y="8915"/>
                <a:ext cx="2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a:t>
                </a:r>
                <a:endParaRPr lang="en-US" dirty="0">
                  <a:solidFill>
                    <a:srgbClr val="070000"/>
                  </a:solidFill>
                </a:endParaRPr>
              </a:p>
            </p:txBody>
          </p:sp>
          <p:sp>
            <p:nvSpPr>
              <p:cNvPr id="137" name="Rectangle 384"/>
              <p:cNvSpPr>
                <a:spLocks noChangeArrowheads="1"/>
              </p:cNvSpPr>
              <p:nvPr/>
            </p:nvSpPr>
            <p:spPr bwMode="auto">
              <a:xfrm>
                <a:off x="3998" y="8915"/>
                <a:ext cx="6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S</a:t>
                </a:r>
                <a:endParaRPr lang="en-US" dirty="0">
                  <a:solidFill>
                    <a:srgbClr val="070000"/>
                  </a:solidFill>
                </a:endParaRPr>
              </a:p>
            </p:txBody>
          </p:sp>
          <p:sp>
            <p:nvSpPr>
              <p:cNvPr id="138" name="Rectangle 385"/>
              <p:cNvSpPr>
                <a:spLocks noChangeArrowheads="1"/>
              </p:cNvSpPr>
              <p:nvPr/>
            </p:nvSpPr>
            <p:spPr bwMode="auto">
              <a:xfrm>
                <a:off x="4067" y="8915"/>
                <a:ext cx="5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 </a:t>
                </a:r>
                <a:endParaRPr lang="en-US" dirty="0">
                  <a:solidFill>
                    <a:srgbClr val="070000"/>
                  </a:solidFill>
                </a:endParaRPr>
              </a:p>
            </p:txBody>
          </p:sp>
          <p:sp>
            <p:nvSpPr>
              <p:cNvPr id="139" name="Rectangle 386"/>
              <p:cNvSpPr>
                <a:spLocks noChangeArrowheads="1"/>
              </p:cNvSpPr>
              <p:nvPr/>
            </p:nvSpPr>
            <p:spPr bwMode="auto">
              <a:xfrm>
                <a:off x="4124" y="8915"/>
                <a:ext cx="533"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CUSTOMS </a:t>
                </a:r>
                <a:endParaRPr lang="en-US" dirty="0">
                  <a:solidFill>
                    <a:srgbClr val="070000"/>
                  </a:solidFill>
                </a:endParaRPr>
              </a:p>
            </p:txBody>
          </p:sp>
          <p:sp>
            <p:nvSpPr>
              <p:cNvPr id="140" name="Rectangle 387"/>
              <p:cNvSpPr>
                <a:spLocks noChangeArrowheads="1"/>
              </p:cNvSpPr>
              <p:nvPr/>
            </p:nvSpPr>
            <p:spPr bwMode="auto">
              <a:xfrm>
                <a:off x="4700" y="8915"/>
                <a:ext cx="10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&amp; </a:t>
                </a:r>
                <a:endParaRPr lang="en-US" dirty="0">
                  <a:solidFill>
                    <a:srgbClr val="070000"/>
                  </a:solidFill>
                </a:endParaRPr>
              </a:p>
            </p:txBody>
          </p:sp>
          <p:sp>
            <p:nvSpPr>
              <p:cNvPr id="141" name="Rectangle 388"/>
              <p:cNvSpPr>
                <a:spLocks noChangeArrowheads="1"/>
              </p:cNvSpPr>
              <p:nvPr/>
            </p:nvSpPr>
            <p:spPr bwMode="auto">
              <a:xfrm>
                <a:off x="4803" y="8915"/>
                <a:ext cx="467"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BORDER </a:t>
                </a:r>
                <a:endParaRPr lang="en-US" dirty="0">
                  <a:solidFill>
                    <a:srgbClr val="070000"/>
                  </a:solidFill>
                </a:endParaRPr>
              </a:p>
            </p:txBody>
          </p:sp>
          <p:sp>
            <p:nvSpPr>
              <p:cNvPr id="142" name="Rectangle 389"/>
              <p:cNvSpPr>
                <a:spLocks noChangeArrowheads="1"/>
              </p:cNvSpPr>
              <p:nvPr/>
            </p:nvSpPr>
            <p:spPr bwMode="auto">
              <a:xfrm>
                <a:off x="4228" y="9042"/>
                <a:ext cx="66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PROTECTION</a:t>
                </a:r>
                <a:endParaRPr lang="en-US" dirty="0">
                  <a:solidFill>
                    <a:srgbClr val="070000"/>
                  </a:solidFill>
                </a:endParaRPr>
              </a:p>
            </p:txBody>
          </p:sp>
          <p:sp>
            <p:nvSpPr>
              <p:cNvPr id="143" name="Rectangle 390"/>
              <p:cNvSpPr>
                <a:spLocks noChangeArrowheads="1"/>
              </p:cNvSpPr>
              <p:nvPr/>
            </p:nvSpPr>
            <p:spPr bwMode="auto">
              <a:xfrm>
                <a:off x="4239" y="9168"/>
                <a:ext cx="64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Commissioner</a:t>
                </a:r>
                <a:endParaRPr lang="en-US" dirty="0">
                  <a:solidFill>
                    <a:srgbClr val="070000"/>
                  </a:solidFill>
                </a:endParaRPr>
              </a:p>
            </p:txBody>
          </p:sp>
          <p:sp>
            <p:nvSpPr>
              <p:cNvPr id="144" name="Rectangle 391"/>
              <p:cNvSpPr>
                <a:spLocks noChangeArrowheads="1"/>
              </p:cNvSpPr>
              <p:nvPr/>
            </p:nvSpPr>
            <p:spPr bwMode="auto">
              <a:xfrm>
                <a:off x="8886" y="8687"/>
                <a:ext cx="1491" cy="938"/>
              </a:xfrm>
              <a:prstGeom prst="rect">
                <a:avLst/>
              </a:prstGeom>
              <a:solidFill>
                <a:srgbClr val="CDCDCD"/>
              </a:solidFill>
              <a:ln w="9525">
                <a:noFill/>
                <a:miter lim="800000"/>
                <a:headEnd/>
                <a:tailEnd/>
              </a:ln>
            </p:spPr>
            <p:txBody>
              <a:bodyPr/>
              <a:lstStyle/>
              <a:p>
                <a:endParaRPr lang="en-US" dirty="0">
                  <a:solidFill>
                    <a:srgbClr val="070000"/>
                  </a:solidFill>
                </a:endParaRPr>
              </a:p>
            </p:txBody>
          </p:sp>
          <p:sp>
            <p:nvSpPr>
              <p:cNvPr id="145" name="Rectangle 392"/>
              <p:cNvSpPr>
                <a:spLocks noChangeArrowheads="1"/>
              </p:cNvSpPr>
              <p:nvPr/>
            </p:nvSpPr>
            <p:spPr bwMode="auto">
              <a:xfrm>
                <a:off x="8886" y="8687"/>
                <a:ext cx="1491" cy="938"/>
              </a:xfrm>
              <a:prstGeom prst="rect">
                <a:avLst/>
              </a:prstGeom>
              <a:noFill/>
              <a:ln w="6985" cap="rnd">
                <a:solidFill>
                  <a:srgbClr val="969696"/>
                </a:solidFill>
                <a:round/>
                <a:headEnd/>
                <a:tailEnd/>
              </a:ln>
            </p:spPr>
            <p:txBody>
              <a:bodyPr/>
              <a:lstStyle/>
              <a:p>
                <a:endParaRPr lang="en-US" dirty="0">
                  <a:solidFill>
                    <a:srgbClr val="070000"/>
                  </a:solidFill>
                </a:endParaRPr>
              </a:p>
            </p:txBody>
          </p:sp>
          <p:sp>
            <p:nvSpPr>
              <p:cNvPr id="146" name="Rectangle 393"/>
              <p:cNvSpPr>
                <a:spLocks noChangeArrowheads="1"/>
              </p:cNvSpPr>
              <p:nvPr/>
            </p:nvSpPr>
            <p:spPr bwMode="auto">
              <a:xfrm>
                <a:off x="8915" y="8714"/>
                <a:ext cx="1434" cy="883"/>
              </a:xfrm>
              <a:prstGeom prst="rect">
                <a:avLst/>
              </a:prstGeom>
              <a:noFill/>
              <a:ln w="6985" cap="rnd">
                <a:solidFill>
                  <a:srgbClr val="CDCDCD"/>
                </a:solidFill>
                <a:round/>
                <a:headEnd/>
                <a:tailEnd/>
              </a:ln>
            </p:spPr>
            <p:txBody>
              <a:bodyPr/>
              <a:lstStyle/>
              <a:p>
                <a:endParaRPr lang="en-US" dirty="0">
                  <a:solidFill>
                    <a:srgbClr val="070000"/>
                  </a:solidFill>
                </a:endParaRPr>
              </a:p>
            </p:txBody>
          </p:sp>
          <p:sp>
            <p:nvSpPr>
              <p:cNvPr id="147" name="Rectangle 394"/>
              <p:cNvSpPr>
                <a:spLocks noChangeArrowheads="1"/>
              </p:cNvSpPr>
              <p:nvPr/>
            </p:nvSpPr>
            <p:spPr bwMode="auto">
              <a:xfrm>
                <a:off x="8831" y="8631"/>
                <a:ext cx="1491" cy="939"/>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148" name="Rectangle 395"/>
              <p:cNvSpPr>
                <a:spLocks noChangeArrowheads="1"/>
              </p:cNvSpPr>
              <p:nvPr/>
            </p:nvSpPr>
            <p:spPr bwMode="auto">
              <a:xfrm>
                <a:off x="8831" y="8631"/>
                <a:ext cx="1491" cy="939"/>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49" name="Rectangle 396"/>
              <p:cNvSpPr>
                <a:spLocks noChangeArrowheads="1"/>
              </p:cNvSpPr>
              <p:nvPr/>
            </p:nvSpPr>
            <p:spPr bwMode="auto">
              <a:xfrm>
                <a:off x="8859" y="8659"/>
                <a:ext cx="1436" cy="88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50" name="Rectangle 397"/>
              <p:cNvSpPr>
                <a:spLocks noChangeArrowheads="1"/>
              </p:cNvSpPr>
              <p:nvPr/>
            </p:nvSpPr>
            <p:spPr bwMode="auto">
              <a:xfrm>
                <a:off x="8990" y="8973"/>
                <a:ext cx="73"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U</a:t>
                </a:r>
                <a:endParaRPr lang="en-US" dirty="0">
                  <a:solidFill>
                    <a:srgbClr val="070000"/>
                  </a:solidFill>
                </a:endParaRPr>
              </a:p>
            </p:txBody>
          </p:sp>
          <p:sp>
            <p:nvSpPr>
              <p:cNvPr id="151" name="Rectangle 398"/>
              <p:cNvSpPr>
                <a:spLocks noChangeArrowheads="1"/>
              </p:cNvSpPr>
              <p:nvPr/>
            </p:nvSpPr>
            <p:spPr bwMode="auto">
              <a:xfrm>
                <a:off x="9071" y="8973"/>
                <a:ext cx="2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a:t>
                </a:r>
                <a:endParaRPr lang="en-US" dirty="0">
                  <a:solidFill>
                    <a:srgbClr val="070000"/>
                  </a:solidFill>
                </a:endParaRPr>
              </a:p>
            </p:txBody>
          </p:sp>
          <p:sp>
            <p:nvSpPr>
              <p:cNvPr id="152" name="Rectangle 399"/>
              <p:cNvSpPr>
                <a:spLocks noChangeArrowheads="1"/>
              </p:cNvSpPr>
              <p:nvPr/>
            </p:nvSpPr>
            <p:spPr bwMode="auto">
              <a:xfrm>
                <a:off x="9094" y="8973"/>
                <a:ext cx="6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S</a:t>
                </a:r>
                <a:endParaRPr lang="en-US" dirty="0">
                  <a:solidFill>
                    <a:srgbClr val="070000"/>
                  </a:solidFill>
                </a:endParaRPr>
              </a:p>
            </p:txBody>
          </p:sp>
          <p:sp>
            <p:nvSpPr>
              <p:cNvPr id="153" name="Rectangle 400"/>
              <p:cNvSpPr>
                <a:spLocks noChangeArrowheads="1"/>
              </p:cNvSpPr>
              <p:nvPr/>
            </p:nvSpPr>
            <p:spPr bwMode="auto">
              <a:xfrm>
                <a:off x="9163" y="8973"/>
                <a:ext cx="5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 </a:t>
                </a:r>
                <a:endParaRPr lang="en-US" dirty="0">
                  <a:solidFill>
                    <a:srgbClr val="070000"/>
                  </a:solidFill>
                </a:endParaRPr>
              </a:p>
            </p:txBody>
          </p:sp>
          <p:sp>
            <p:nvSpPr>
              <p:cNvPr id="154" name="Rectangle 401"/>
              <p:cNvSpPr>
                <a:spLocks noChangeArrowheads="1"/>
              </p:cNvSpPr>
              <p:nvPr/>
            </p:nvSpPr>
            <p:spPr bwMode="auto">
              <a:xfrm>
                <a:off x="9232" y="8973"/>
                <a:ext cx="914"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SECRET SERVICE </a:t>
                </a:r>
                <a:endParaRPr lang="en-US" dirty="0">
                  <a:solidFill>
                    <a:srgbClr val="070000"/>
                  </a:solidFill>
                </a:endParaRPr>
              </a:p>
            </p:txBody>
          </p:sp>
          <p:sp>
            <p:nvSpPr>
              <p:cNvPr id="155" name="Rectangle 402"/>
              <p:cNvSpPr>
                <a:spLocks noChangeArrowheads="1"/>
              </p:cNvSpPr>
              <p:nvPr/>
            </p:nvSpPr>
            <p:spPr bwMode="auto">
              <a:xfrm>
                <a:off x="9393" y="9099"/>
                <a:ext cx="35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Director</a:t>
                </a:r>
                <a:endParaRPr lang="en-US" dirty="0">
                  <a:solidFill>
                    <a:srgbClr val="070000"/>
                  </a:solidFill>
                </a:endParaRPr>
              </a:p>
            </p:txBody>
          </p:sp>
          <p:sp>
            <p:nvSpPr>
              <p:cNvPr id="156" name="Rectangle 403"/>
              <p:cNvSpPr>
                <a:spLocks noChangeArrowheads="1"/>
              </p:cNvSpPr>
              <p:nvPr/>
            </p:nvSpPr>
            <p:spPr bwMode="auto">
              <a:xfrm>
                <a:off x="5553" y="8687"/>
                <a:ext cx="1491" cy="938"/>
              </a:xfrm>
              <a:prstGeom prst="rect">
                <a:avLst/>
              </a:prstGeom>
              <a:solidFill>
                <a:srgbClr val="CDCDCD"/>
              </a:solidFill>
              <a:ln w="9525">
                <a:noFill/>
                <a:miter lim="800000"/>
                <a:headEnd/>
                <a:tailEnd/>
              </a:ln>
            </p:spPr>
            <p:txBody>
              <a:bodyPr/>
              <a:lstStyle/>
              <a:p>
                <a:endParaRPr lang="en-US" dirty="0">
                  <a:solidFill>
                    <a:srgbClr val="070000"/>
                  </a:solidFill>
                </a:endParaRPr>
              </a:p>
            </p:txBody>
          </p:sp>
          <p:sp>
            <p:nvSpPr>
              <p:cNvPr id="157" name="Rectangle 404"/>
              <p:cNvSpPr>
                <a:spLocks noChangeArrowheads="1"/>
              </p:cNvSpPr>
              <p:nvPr/>
            </p:nvSpPr>
            <p:spPr bwMode="auto">
              <a:xfrm>
                <a:off x="5553" y="8687"/>
                <a:ext cx="1491" cy="938"/>
              </a:xfrm>
              <a:prstGeom prst="rect">
                <a:avLst/>
              </a:prstGeom>
              <a:noFill/>
              <a:ln w="6985" cap="rnd">
                <a:solidFill>
                  <a:srgbClr val="CDCDCD"/>
                </a:solidFill>
                <a:round/>
                <a:headEnd/>
                <a:tailEnd/>
              </a:ln>
            </p:spPr>
            <p:txBody>
              <a:bodyPr/>
              <a:lstStyle/>
              <a:p>
                <a:endParaRPr lang="en-US" dirty="0">
                  <a:solidFill>
                    <a:srgbClr val="070000"/>
                  </a:solidFill>
                </a:endParaRPr>
              </a:p>
            </p:txBody>
          </p:sp>
          <p:sp>
            <p:nvSpPr>
              <p:cNvPr id="158" name="Rectangle 405"/>
              <p:cNvSpPr>
                <a:spLocks noChangeArrowheads="1"/>
              </p:cNvSpPr>
              <p:nvPr/>
            </p:nvSpPr>
            <p:spPr bwMode="auto">
              <a:xfrm>
                <a:off x="5581" y="8714"/>
                <a:ext cx="1436" cy="883"/>
              </a:xfrm>
              <a:prstGeom prst="rect">
                <a:avLst/>
              </a:prstGeom>
              <a:noFill/>
              <a:ln w="6985" cap="rnd">
                <a:solidFill>
                  <a:srgbClr val="969696"/>
                </a:solidFill>
                <a:round/>
                <a:headEnd/>
                <a:tailEnd/>
              </a:ln>
            </p:spPr>
            <p:txBody>
              <a:bodyPr/>
              <a:lstStyle/>
              <a:p>
                <a:endParaRPr lang="en-US" dirty="0">
                  <a:solidFill>
                    <a:srgbClr val="070000"/>
                  </a:solidFill>
                </a:endParaRPr>
              </a:p>
            </p:txBody>
          </p:sp>
          <p:sp>
            <p:nvSpPr>
              <p:cNvPr id="159" name="Rectangle 406"/>
              <p:cNvSpPr>
                <a:spLocks noChangeArrowheads="1"/>
              </p:cNvSpPr>
              <p:nvPr/>
            </p:nvSpPr>
            <p:spPr bwMode="auto">
              <a:xfrm>
                <a:off x="5498" y="8631"/>
                <a:ext cx="1491" cy="939"/>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160" name="Rectangle 407"/>
              <p:cNvSpPr>
                <a:spLocks noChangeArrowheads="1"/>
              </p:cNvSpPr>
              <p:nvPr/>
            </p:nvSpPr>
            <p:spPr bwMode="auto">
              <a:xfrm>
                <a:off x="5498" y="8631"/>
                <a:ext cx="1491" cy="939"/>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61" name="Rectangle 408"/>
              <p:cNvSpPr>
                <a:spLocks noChangeArrowheads="1"/>
              </p:cNvSpPr>
              <p:nvPr/>
            </p:nvSpPr>
            <p:spPr bwMode="auto">
              <a:xfrm>
                <a:off x="5526" y="8659"/>
                <a:ext cx="1435" cy="88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62" name="Rectangle 409"/>
              <p:cNvSpPr>
                <a:spLocks noChangeArrowheads="1"/>
              </p:cNvSpPr>
              <p:nvPr/>
            </p:nvSpPr>
            <p:spPr bwMode="auto">
              <a:xfrm>
                <a:off x="5735" y="8915"/>
                <a:ext cx="73"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U</a:t>
                </a:r>
                <a:endParaRPr lang="en-US" dirty="0">
                  <a:solidFill>
                    <a:srgbClr val="070000"/>
                  </a:solidFill>
                </a:endParaRPr>
              </a:p>
            </p:txBody>
          </p:sp>
          <p:sp>
            <p:nvSpPr>
              <p:cNvPr id="163" name="Rectangle 410"/>
              <p:cNvSpPr>
                <a:spLocks noChangeArrowheads="1"/>
              </p:cNvSpPr>
              <p:nvPr/>
            </p:nvSpPr>
            <p:spPr bwMode="auto">
              <a:xfrm>
                <a:off x="5815" y="8915"/>
                <a:ext cx="2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a:t>
                </a:r>
                <a:endParaRPr lang="en-US" dirty="0">
                  <a:solidFill>
                    <a:srgbClr val="070000"/>
                  </a:solidFill>
                </a:endParaRPr>
              </a:p>
            </p:txBody>
          </p:sp>
          <p:sp>
            <p:nvSpPr>
              <p:cNvPr id="164" name="Rectangle 411"/>
              <p:cNvSpPr>
                <a:spLocks noChangeArrowheads="1"/>
              </p:cNvSpPr>
              <p:nvPr/>
            </p:nvSpPr>
            <p:spPr bwMode="auto">
              <a:xfrm>
                <a:off x="5838" y="8915"/>
                <a:ext cx="6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S</a:t>
                </a:r>
                <a:endParaRPr lang="en-US" dirty="0">
                  <a:solidFill>
                    <a:srgbClr val="070000"/>
                  </a:solidFill>
                </a:endParaRPr>
              </a:p>
            </p:txBody>
          </p:sp>
          <p:sp>
            <p:nvSpPr>
              <p:cNvPr id="165" name="Rectangle 412"/>
              <p:cNvSpPr>
                <a:spLocks noChangeArrowheads="1"/>
              </p:cNvSpPr>
              <p:nvPr/>
            </p:nvSpPr>
            <p:spPr bwMode="auto">
              <a:xfrm>
                <a:off x="5919" y="8915"/>
                <a:ext cx="5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 </a:t>
                </a:r>
                <a:endParaRPr lang="en-US" dirty="0">
                  <a:solidFill>
                    <a:srgbClr val="070000"/>
                  </a:solidFill>
                </a:endParaRPr>
              </a:p>
            </p:txBody>
          </p:sp>
          <p:sp>
            <p:nvSpPr>
              <p:cNvPr id="166" name="Rectangle 413"/>
              <p:cNvSpPr>
                <a:spLocks noChangeArrowheads="1"/>
              </p:cNvSpPr>
              <p:nvPr/>
            </p:nvSpPr>
            <p:spPr bwMode="auto">
              <a:xfrm>
                <a:off x="5976" y="8915"/>
                <a:ext cx="65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CITIZENSHIP </a:t>
                </a:r>
                <a:endParaRPr lang="en-US" dirty="0">
                  <a:solidFill>
                    <a:srgbClr val="070000"/>
                  </a:solidFill>
                </a:endParaRPr>
              </a:p>
            </p:txBody>
          </p:sp>
          <p:sp>
            <p:nvSpPr>
              <p:cNvPr id="167" name="Rectangle 414"/>
              <p:cNvSpPr>
                <a:spLocks noChangeArrowheads="1"/>
              </p:cNvSpPr>
              <p:nvPr/>
            </p:nvSpPr>
            <p:spPr bwMode="auto">
              <a:xfrm>
                <a:off x="6678" y="8915"/>
                <a:ext cx="10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&amp; </a:t>
                </a:r>
                <a:endParaRPr lang="en-US" dirty="0">
                  <a:solidFill>
                    <a:srgbClr val="070000"/>
                  </a:solidFill>
                </a:endParaRPr>
              </a:p>
            </p:txBody>
          </p:sp>
          <p:sp>
            <p:nvSpPr>
              <p:cNvPr id="168" name="Rectangle 415"/>
              <p:cNvSpPr>
                <a:spLocks noChangeArrowheads="1"/>
              </p:cNvSpPr>
              <p:nvPr/>
            </p:nvSpPr>
            <p:spPr bwMode="auto">
              <a:xfrm>
                <a:off x="5585" y="9042"/>
                <a:ext cx="1257"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IMMIGRATION SERVICES </a:t>
                </a:r>
                <a:endParaRPr lang="en-US" dirty="0">
                  <a:solidFill>
                    <a:srgbClr val="070000"/>
                  </a:solidFill>
                </a:endParaRPr>
              </a:p>
            </p:txBody>
          </p:sp>
          <p:sp>
            <p:nvSpPr>
              <p:cNvPr id="169" name="Rectangle 416"/>
              <p:cNvSpPr>
                <a:spLocks noChangeArrowheads="1"/>
              </p:cNvSpPr>
              <p:nvPr/>
            </p:nvSpPr>
            <p:spPr bwMode="auto">
              <a:xfrm>
                <a:off x="6057" y="9168"/>
                <a:ext cx="35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Director</a:t>
                </a:r>
                <a:endParaRPr lang="en-US" dirty="0">
                  <a:solidFill>
                    <a:srgbClr val="070000"/>
                  </a:solidFill>
                </a:endParaRPr>
              </a:p>
            </p:txBody>
          </p:sp>
          <p:sp>
            <p:nvSpPr>
              <p:cNvPr id="170" name="Rectangle 417"/>
              <p:cNvSpPr>
                <a:spLocks noChangeArrowheads="1"/>
              </p:cNvSpPr>
              <p:nvPr/>
            </p:nvSpPr>
            <p:spPr bwMode="auto">
              <a:xfrm>
                <a:off x="7224" y="8687"/>
                <a:ext cx="1490" cy="938"/>
              </a:xfrm>
              <a:prstGeom prst="rect">
                <a:avLst/>
              </a:prstGeom>
              <a:solidFill>
                <a:srgbClr val="CDCDCD"/>
              </a:solidFill>
              <a:ln w="9525">
                <a:noFill/>
                <a:miter lim="800000"/>
                <a:headEnd/>
                <a:tailEnd/>
              </a:ln>
            </p:spPr>
            <p:txBody>
              <a:bodyPr/>
              <a:lstStyle/>
              <a:p>
                <a:endParaRPr lang="en-US" dirty="0">
                  <a:solidFill>
                    <a:srgbClr val="070000"/>
                  </a:solidFill>
                </a:endParaRPr>
              </a:p>
            </p:txBody>
          </p:sp>
          <p:sp>
            <p:nvSpPr>
              <p:cNvPr id="171" name="Rectangle 418"/>
              <p:cNvSpPr>
                <a:spLocks noChangeArrowheads="1"/>
              </p:cNvSpPr>
              <p:nvPr/>
            </p:nvSpPr>
            <p:spPr bwMode="auto">
              <a:xfrm>
                <a:off x="7224" y="8687"/>
                <a:ext cx="1490" cy="938"/>
              </a:xfrm>
              <a:prstGeom prst="rect">
                <a:avLst/>
              </a:prstGeom>
              <a:noFill/>
              <a:ln w="6985" cap="rnd">
                <a:solidFill>
                  <a:srgbClr val="CDCDCD"/>
                </a:solidFill>
                <a:round/>
                <a:headEnd/>
                <a:tailEnd/>
              </a:ln>
            </p:spPr>
            <p:txBody>
              <a:bodyPr/>
              <a:lstStyle/>
              <a:p>
                <a:endParaRPr lang="en-US" dirty="0">
                  <a:solidFill>
                    <a:srgbClr val="070000"/>
                  </a:solidFill>
                </a:endParaRPr>
              </a:p>
            </p:txBody>
          </p:sp>
          <p:sp>
            <p:nvSpPr>
              <p:cNvPr id="172" name="Rectangle 419"/>
              <p:cNvSpPr>
                <a:spLocks noChangeArrowheads="1"/>
              </p:cNvSpPr>
              <p:nvPr/>
            </p:nvSpPr>
            <p:spPr bwMode="auto">
              <a:xfrm>
                <a:off x="7251" y="8714"/>
                <a:ext cx="1436" cy="883"/>
              </a:xfrm>
              <a:prstGeom prst="rect">
                <a:avLst/>
              </a:prstGeom>
              <a:noFill/>
              <a:ln w="6985" cap="rnd">
                <a:solidFill>
                  <a:srgbClr val="969696"/>
                </a:solidFill>
                <a:round/>
                <a:headEnd/>
                <a:tailEnd/>
              </a:ln>
            </p:spPr>
            <p:txBody>
              <a:bodyPr/>
              <a:lstStyle/>
              <a:p>
                <a:endParaRPr lang="en-US" dirty="0">
                  <a:solidFill>
                    <a:srgbClr val="070000"/>
                  </a:solidFill>
                </a:endParaRPr>
              </a:p>
            </p:txBody>
          </p:sp>
          <p:sp>
            <p:nvSpPr>
              <p:cNvPr id="173" name="Rectangle 420"/>
              <p:cNvSpPr>
                <a:spLocks noChangeArrowheads="1"/>
              </p:cNvSpPr>
              <p:nvPr/>
            </p:nvSpPr>
            <p:spPr bwMode="auto">
              <a:xfrm>
                <a:off x="7168" y="8631"/>
                <a:ext cx="1491" cy="939"/>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174" name="Rectangle 421"/>
              <p:cNvSpPr>
                <a:spLocks noChangeArrowheads="1"/>
              </p:cNvSpPr>
              <p:nvPr/>
            </p:nvSpPr>
            <p:spPr bwMode="auto">
              <a:xfrm>
                <a:off x="7168" y="8631"/>
                <a:ext cx="1491" cy="939"/>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75" name="Rectangle 422"/>
              <p:cNvSpPr>
                <a:spLocks noChangeArrowheads="1"/>
              </p:cNvSpPr>
              <p:nvPr/>
            </p:nvSpPr>
            <p:spPr bwMode="auto">
              <a:xfrm>
                <a:off x="7196" y="8659"/>
                <a:ext cx="1435" cy="88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76" name="Rectangle 423"/>
              <p:cNvSpPr>
                <a:spLocks noChangeArrowheads="1"/>
              </p:cNvSpPr>
              <p:nvPr/>
            </p:nvSpPr>
            <p:spPr bwMode="auto">
              <a:xfrm>
                <a:off x="7368" y="8915"/>
                <a:ext cx="73"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U</a:t>
                </a:r>
                <a:endParaRPr lang="en-US" dirty="0">
                  <a:solidFill>
                    <a:srgbClr val="070000"/>
                  </a:solidFill>
                </a:endParaRPr>
              </a:p>
            </p:txBody>
          </p:sp>
          <p:sp>
            <p:nvSpPr>
              <p:cNvPr id="177" name="Rectangle 424"/>
              <p:cNvSpPr>
                <a:spLocks noChangeArrowheads="1"/>
              </p:cNvSpPr>
              <p:nvPr/>
            </p:nvSpPr>
            <p:spPr bwMode="auto">
              <a:xfrm>
                <a:off x="7449" y="8915"/>
                <a:ext cx="2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a:t>
                </a:r>
                <a:endParaRPr lang="en-US" dirty="0">
                  <a:solidFill>
                    <a:srgbClr val="070000"/>
                  </a:solidFill>
                </a:endParaRPr>
              </a:p>
            </p:txBody>
          </p:sp>
          <p:sp>
            <p:nvSpPr>
              <p:cNvPr id="178" name="Rectangle 425"/>
              <p:cNvSpPr>
                <a:spLocks noChangeArrowheads="1"/>
              </p:cNvSpPr>
              <p:nvPr/>
            </p:nvSpPr>
            <p:spPr bwMode="auto">
              <a:xfrm>
                <a:off x="7483" y="8915"/>
                <a:ext cx="6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S</a:t>
                </a:r>
                <a:endParaRPr lang="en-US" dirty="0">
                  <a:solidFill>
                    <a:srgbClr val="070000"/>
                  </a:solidFill>
                </a:endParaRPr>
              </a:p>
            </p:txBody>
          </p:sp>
          <p:sp>
            <p:nvSpPr>
              <p:cNvPr id="179" name="Rectangle 426"/>
              <p:cNvSpPr>
                <a:spLocks noChangeArrowheads="1"/>
              </p:cNvSpPr>
              <p:nvPr/>
            </p:nvSpPr>
            <p:spPr bwMode="auto">
              <a:xfrm>
                <a:off x="7552" y="8915"/>
                <a:ext cx="5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 </a:t>
                </a:r>
                <a:endParaRPr lang="en-US" dirty="0">
                  <a:solidFill>
                    <a:srgbClr val="070000"/>
                  </a:solidFill>
                </a:endParaRPr>
              </a:p>
            </p:txBody>
          </p:sp>
          <p:sp>
            <p:nvSpPr>
              <p:cNvPr id="180" name="Rectangle 427"/>
              <p:cNvSpPr>
                <a:spLocks noChangeArrowheads="1"/>
              </p:cNvSpPr>
              <p:nvPr/>
            </p:nvSpPr>
            <p:spPr bwMode="auto">
              <a:xfrm>
                <a:off x="7610" y="8915"/>
                <a:ext cx="714"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IMMIGRATION </a:t>
                </a:r>
                <a:endParaRPr lang="en-US" dirty="0">
                  <a:solidFill>
                    <a:srgbClr val="070000"/>
                  </a:solidFill>
                </a:endParaRPr>
              </a:p>
            </p:txBody>
          </p:sp>
          <p:sp>
            <p:nvSpPr>
              <p:cNvPr id="181" name="Rectangle 428"/>
              <p:cNvSpPr>
                <a:spLocks noChangeArrowheads="1"/>
              </p:cNvSpPr>
              <p:nvPr/>
            </p:nvSpPr>
            <p:spPr bwMode="auto">
              <a:xfrm>
                <a:off x="8380" y="8915"/>
                <a:ext cx="10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&amp; </a:t>
                </a:r>
                <a:endParaRPr lang="en-US" dirty="0">
                  <a:solidFill>
                    <a:srgbClr val="070000"/>
                  </a:solidFill>
                </a:endParaRPr>
              </a:p>
            </p:txBody>
          </p:sp>
          <p:sp>
            <p:nvSpPr>
              <p:cNvPr id="182" name="Rectangle 429"/>
              <p:cNvSpPr>
                <a:spLocks noChangeArrowheads="1"/>
              </p:cNvSpPr>
              <p:nvPr/>
            </p:nvSpPr>
            <p:spPr bwMode="auto">
              <a:xfrm>
                <a:off x="7219" y="9042"/>
                <a:ext cx="1313"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CUSTOMS ENFORCEMENT</a:t>
                </a:r>
                <a:endParaRPr lang="en-US" dirty="0">
                  <a:solidFill>
                    <a:srgbClr val="070000"/>
                  </a:solidFill>
                </a:endParaRPr>
              </a:p>
            </p:txBody>
          </p:sp>
          <p:sp>
            <p:nvSpPr>
              <p:cNvPr id="183" name="Rectangle 430"/>
              <p:cNvSpPr>
                <a:spLocks noChangeArrowheads="1"/>
              </p:cNvSpPr>
              <p:nvPr/>
            </p:nvSpPr>
            <p:spPr bwMode="auto">
              <a:xfrm>
                <a:off x="7449" y="9168"/>
                <a:ext cx="86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Assistant Secretary</a:t>
                </a:r>
                <a:endParaRPr lang="en-US" dirty="0">
                  <a:solidFill>
                    <a:srgbClr val="070000"/>
                  </a:solidFill>
                </a:endParaRPr>
              </a:p>
            </p:txBody>
          </p:sp>
          <p:sp>
            <p:nvSpPr>
              <p:cNvPr id="184" name="Rectangle 431"/>
              <p:cNvSpPr>
                <a:spLocks noChangeArrowheads="1"/>
              </p:cNvSpPr>
              <p:nvPr/>
            </p:nvSpPr>
            <p:spPr bwMode="auto">
              <a:xfrm>
                <a:off x="10536" y="8687"/>
                <a:ext cx="1491" cy="938"/>
              </a:xfrm>
              <a:prstGeom prst="rect">
                <a:avLst/>
              </a:prstGeom>
              <a:solidFill>
                <a:srgbClr val="CDCDCD"/>
              </a:solidFill>
              <a:ln w="9525">
                <a:noFill/>
                <a:miter lim="800000"/>
                <a:headEnd/>
                <a:tailEnd/>
              </a:ln>
            </p:spPr>
            <p:txBody>
              <a:bodyPr/>
              <a:lstStyle/>
              <a:p>
                <a:endParaRPr lang="en-US" dirty="0">
                  <a:solidFill>
                    <a:srgbClr val="070000"/>
                  </a:solidFill>
                </a:endParaRPr>
              </a:p>
            </p:txBody>
          </p:sp>
          <p:sp>
            <p:nvSpPr>
              <p:cNvPr id="185" name="Rectangle 432"/>
              <p:cNvSpPr>
                <a:spLocks noChangeArrowheads="1"/>
              </p:cNvSpPr>
              <p:nvPr/>
            </p:nvSpPr>
            <p:spPr bwMode="auto">
              <a:xfrm>
                <a:off x="10536" y="8687"/>
                <a:ext cx="1491" cy="938"/>
              </a:xfrm>
              <a:prstGeom prst="rect">
                <a:avLst/>
              </a:prstGeom>
              <a:noFill/>
              <a:ln w="6985" cap="rnd">
                <a:solidFill>
                  <a:srgbClr val="969696"/>
                </a:solidFill>
                <a:round/>
                <a:headEnd/>
                <a:tailEnd/>
              </a:ln>
            </p:spPr>
            <p:txBody>
              <a:bodyPr/>
              <a:lstStyle/>
              <a:p>
                <a:endParaRPr lang="en-US" dirty="0">
                  <a:solidFill>
                    <a:srgbClr val="070000"/>
                  </a:solidFill>
                </a:endParaRPr>
              </a:p>
            </p:txBody>
          </p:sp>
          <p:sp>
            <p:nvSpPr>
              <p:cNvPr id="186" name="Rectangle 433"/>
              <p:cNvSpPr>
                <a:spLocks noChangeArrowheads="1"/>
              </p:cNvSpPr>
              <p:nvPr/>
            </p:nvSpPr>
            <p:spPr bwMode="auto">
              <a:xfrm>
                <a:off x="10564" y="8714"/>
                <a:ext cx="1435" cy="883"/>
              </a:xfrm>
              <a:prstGeom prst="rect">
                <a:avLst/>
              </a:prstGeom>
              <a:noFill/>
              <a:ln w="6985" cap="rnd">
                <a:solidFill>
                  <a:srgbClr val="CDCDCD"/>
                </a:solidFill>
                <a:round/>
                <a:headEnd/>
                <a:tailEnd/>
              </a:ln>
            </p:spPr>
            <p:txBody>
              <a:bodyPr/>
              <a:lstStyle/>
              <a:p>
                <a:endParaRPr lang="en-US" dirty="0">
                  <a:solidFill>
                    <a:srgbClr val="070000"/>
                  </a:solidFill>
                </a:endParaRPr>
              </a:p>
            </p:txBody>
          </p:sp>
          <p:sp>
            <p:nvSpPr>
              <p:cNvPr id="187" name="Rectangle 434"/>
              <p:cNvSpPr>
                <a:spLocks noChangeArrowheads="1"/>
              </p:cNvSpPr>
              <p:nvPr/>
            </p:nvSpPr>
            <p:spPr bwMode="auto">
              <a:xfrm>
                <a:off x="10481" y="8631"/>
                <a:ext cx="1490" cy="939"/>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188" name="Rectangle 435"/>
              <p:cNvSpPr>
                <a:spLocks noChangeArrowheads="1"/>
              </p:cNvSpPr>
              <p:nvPr/>
            </p:nvSpPr>
            <p:spPr bwMode="auto">
              <a:xfrm>
                <a:off x="10481" y="8631"/>
                <a:ext cx="1490" cy="939"/>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89" name="Rectangle 436"/>
              <p:cNvSpPr>
                <a:spLocks noChangeArrowheads="1"/>
              </p:cNvSpPr>
              <p:nvPr/>
            </p:nvSpPr>
            <p:spPr bwMode="auto">
              <a:xfrm>
                <a:off x="10508" y="8659"/>
                <a:ext cx="1436" cy="88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90" name="Rectangle 437"/>
              <p:cNvSpPr>
                <a:spLocks noChangeArrowheads="1"/>
              </p:cNvSpPr>
              <p:nvPr/>
            </p:nvSpPr>
            <p:spPr bwMode="auto">
              <a:xfrm>
                <a:off x="10612" y="8915"/>
                <a:ext cx="118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FEDERAL EMERGENCY </a:t>
                </a:r>
                <a:endParaRPr lang="en-US" dirty="0">
                  <a:solidFill>
                    <a:srgbClr val="070000"/>
                  </a:solidFill>
                </a:endParaRPr>
              </a:p>
            </p:txBody>
          </p:sp>
          <p:sp>
            <p:nvSpPr>
              <p:cNvPr id="191" name="Rectangle 438"/>
              <p:cNvSpPr>
                <a:spLocks noChangeArrowheads="1"/>
              </p:cNvSpPr>
              <p:nvPr/>
            </p:nvSpPr>
            <p:spPr bwMode="auto">
              <a:xfrm>
                <a:off x="10589" y="9042"/>
                <a:ext cx="1197"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MANAGEMENT AGENCY</a:t>
                </a:r>
                <a:endParaRPr lang="en-US" dirty="0">
                  <a:solidFill>
                    <a:srgbClr val="070000"/>
                  </a:solidFill>
                </a:endParaRPr>
              </a:p>
            </p:txBody>
          </p:sp>
          <p:sp>
            <p:nvSpPr>
              <p:cNvPr id="192" name="Rectangle 439"/>
              <p:cNvSpPr>
                <a:spLocks noChangeArrowheads="1"/>
              </p:cNvSpPr>
              <p:nvPr/>
            </p:nvSpPr>
            <p:spPr bwMode="auto">
              <a:xfrm>
                <a:off x="10911" y="9168"/>
                <a:ext cx="591"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Administrator</a:t>
                </a:r>
                <a:endParaRPr lang="en-US" dirty="0">
                  <a:solidFill>
                    <a:srgbClr val="070000"/>
                  </a:solidFill>
                </a:endParaRPr>
              </a:p>
            </p:txBody>
          </p:sp>
          <p:sp>
            <p:nvSpPr>
              <p:cNvPr id="193" name="Rectangle 440"/>
              <p:cNvSpPr>
                <a:spLocks noChangeArrowheads="1"/>
              </p:cNvSpPr>
              <p:nvPr/>
            </p:nvSpPr>
            <p:spPr bwMode="auto">
              <a:xfrm>
                <a:off x="12206" y="8687"/>
                <a:ext cx="1491" cy="938"/>
              </a:xfrm>
              <a:prstGeom prst="rect">
                <a:avLst/>
              </a:prstGeom>
              <a:solidFill>
                <a:srgbClr val="CDCDCD"/>
              </a:solidFill>
              <a:ln w="9525">
                <a:noFill/>
                <a:miter lim="800000"/>
                <a:headEnd/>
                <a:tailEnd/>
              </a:ln>
            </p:spPr>
            <p:txBody>
              <a:bodyPr/>
              <a:lstStyle/>
              <a:p>
                <a:endParaRPr lang="en-US" dirty="0">
                  <a:solidFill>
                    <a:srgbClr val="070000"/>
                  </a:solidFill>
                </a:endParaRPr>
              </a:p>
            </p:txBody>
          </p:sp>
          <p:sp>
            <p:nvSpPr>
              <p:cNvPr id="194" name="Rectangle 441"/>
              <p:cNvSpPr>
                <a:spLocks noChangeArrowheads="1"/>
              </p:cNvSpPr>
              <p:nvPr/>
            </p:nvSpPr>
            <p:spPr bwMode="auto">
              <a:xfrm>
                <a:off x="12206" y="8687"/>
                <a:ext cx="1491" cy="938"/>
              </a:xfrm>
              <a:prstGeom prst="rect">
                <a:avLst/>
              </a:prstGeom>
              <a:noFill/>
              <a:ln w="6985" cap="rnd">
                <a:solidFill>
                  <a:srgbClr val="CDCDCD"/>
                </a:solidFill>
                <a:round/>
                <a:headEnd/>
                <a:tailEnd/>
              </a:ln>
            </p:spPr>
            <p:txBody>
              <a:bodyPr/>
              <a:lstStyle/>
              <a:p>
                <a:endParaRPr lang="en-US" dirty="0">
                  <a:solidFill>
                    <a:srgbClr val="070000"/>
                  </a:solidFill>
                </a:endParaRPr>
              </a:p>
            </p:txBody>
          </p:sp>
          <p:sp>
            <p:nvSpPr>
              <p:cNvPr id="195" name="Rectangle 442"/>
              <p:cNvSpPr>
                <a:spLocks noChangeArrowheads="1"/>
              </p:cNvSpPr>
              <p:nvPr/>
            </p:nvSpPr>
            <p:spPr bwMode="auto">
              <a:xfrm>
                <a:off x="12234" y="8714"/>
                <a:ext cx="1435" cy="883"/>
              </a:xfrm>
              <a:prstGeom prst="rect">
                <a:avLst/>
              </a:prstGeom>
              <a:noFill/>
              <a:ln w="6985" cap="rnd">
                <a:solidFill>
                  <a:srgbClr val="969696"/>
                </a:solidFill>
                <a:round/>
                <a:headEnd/>
                <a:tailEnd/>
              </a:ln>
            </p:spPr>
            <p:txBody>
              <a:bodyPr/>
              <a:lstStyle/>
              <a:p>
                <a:endParaRPr lang="en-US" dirty="0">
                  <a:solidFill>
                    <a:srgbClr val="070000"/>
                  </a:solidFill>
                </a:endParaRPr>
              </a:p>
            </p:txBody>
          </p:sp>
          <p:sp>
            <p:nvSpPr>
              <p:cNvPr id="196" name="Rectangle 443"/>
              <p:cNvSpPr>
                <a:spLocks noChangeArrowheads="1"/>
              </p:cNvSpPr>
              <p:nvPr/>
            </p:nvSpPr>
            <p:spPr bwMode="auto">
              <a:xfrm>
                <a:off x="12151" y="8631"/>
                <a:ext cx="1491" cy="939"/>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197" name="Rectangle 444"/>
              <p:cNvSpPr>
                <a:spLocks noChangeArrowheads="1"/>
              </p:cNvSpPr>
              <p:nvPr/>
            </p:nvSpPr>
            <p:spPr bwMode="auto">
              <a:xfrm>
                <a:off x="12151" y="8631"/>
                <a:ext cx="1491" cy="939"/>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98" name="Rectangle 445"/>
              <p:cNvSpPr>
                <a:spLocks noChangeArrowheads="1"/>
              </p:cNvSpPr>
              <p:nvPr/>
            </p:nvSpPr>
            <p:spPr bwMode="auto">
              <a:xfrm>
                <a:off x="12178" y="8659"/>
                <a:ext cx="1436" cy="88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199" name="Rectangle 446"/>
              <p:cNvSpPr>
                <a:spLocks noChangeArrowheads="1"/>
              </p:cNvSpPr>
              <p:nvPr/>
            </p:nvSpPr>
            <p:spPr bwMode="auto">
              <a:xfrm>
                <a:off x="12372" y="8973"/>
                <a:ext cx="73"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U</a:t>
                </a:r>
                <a:endParaRPr lang="en-US" dirty="0">
                  <a:solidFill>
                    <a:srgbClr val="070000"/>
                  </a:solidFill>
                </a:endParaRPr>
              </a:p>
            </p:txBody>
          </p:sp>
          <p:sp>
            <p:nvSpPr>
              <p:cNvPr id="200" name="Rectangle 447"/>
              <p:cNvSpPr>
                <a:spLocks noChangeArrowheads="1"/>
              </p:cNvSpPr>
              <p:nvPr/>
            </p:nvSpPr>
            <p:spPr bwMode="auto">
              <a:xfrm>
                <a:off x="12452" y="8973"/>
                <a:ext cx="2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a:t>
                </a:r>
                <a:endParaRPr lang="en-US" dirty="0">
                  <a:solidFill>
                    <a:srgbClr val="070000"/>
                  </a:solidFill>
                </a:endParaRPr>
              </a:p>
            </p:txBody>
          </p:sp>
          <p:sp>
            <p:nvSpPr>
              <p:cNvPr id="201" name="Rectangle 448"/>
              <p:cNvSpPr>
                <a:spLocks noChangeArrowheads="1"/>
              </p:cNvSpPr>
              <p:nvPr/>
            </p:nvSpPr>
            <p:spPr bwMode="auto">
              <a:xfrm>
                <a:off x="12487" y="8973"/>
                <a:ext cx="68"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S</a:t>
                </a:r>
                <a:endParaRPr lang="en-US" dirty="0">
                  <a:solidFill>
                    <a:srgbClr val="070000"/>
                  </a:solidFill>
                </a:endParaRPr>
              </a:p>
            </p:txBody>
          </p:sp>
          <p:sp>
            <p:nvSpPr>
              <p:cNvPr id="202" name="Rectangle 449"/>
              <p:cNvSpPr>
                <a:spLocks noChangeArrowheads="1"/>
              </p:cNvSpPr>
              <p:nvPr/>
            </p:nvSpPr>
            <p:spPr bwMode="auto">
              <a:xfrm>
                <a:off x="12556" y="8973"/>
                <a:ext cx="56"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 </a:t>
                </a:r>
                <a:endParaRPr lang="en-US" dirty="0">
                  <a:solidFill>
                    <a:srgbClr val="070000"/>
                  </a:solidFill>
                </a:endParaRPr>
              </a:p>
            </p:txBody>
          </p:sp>
          <p:sp>
            <p:nvSpPr>
              <p:cNvPr id="203" name="Rectangle 450"/>
              <p:cNvSpPr>
                <a:spLocks noChangeArrowheads="1"/>
              </p:cNvSpPr>
              <p:nvPr/>
            </p:nvSpPr>
            <p:spPr bwMode="auto">
              <a:xfrm>
                <a:off x="12613" y="8973"/>
                <a:ext cx="752"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b="1" dirty="0">
                    <a:solidFill>
                      <a:srgbClr val="070000"/>
                    </a:solidFill>
                  </a:rPr>
                  <a:t>COAST GUARD</a:t>
                </a:r>
                <a:endParaRPr lang="en-US" dirty="0">
                  <a:solidFill>
                    <a:srgbClr val="070000"/>
                  </a:solidFill>
                </a:endParaRPr>
              </a:p>
            </p:txBody>
          </p:sp>
          <p:sp>
            <p:nvSpPr>
              <p:cNvPr id="204" name="Rectangle 451"/>
              <p:cNvSpPr>
                <a:spLocks noChangeArrowheads="1"/>
              </p:cNvSpPr>
              <p:nvPr/>
            </p:nvSpPr>
            <p:spPr bwMode="auto">
              <a:xfrm>
                <a:off x="12579" y="9099"/>
                <a:ext cx="629"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Commandant </a:t>
                </a:r>
                <a:endParaRPr lang="en-US" dirty="0">
                  <a:solidFill>
                    <a:srgbClr val="070000"/>
                  </a:solidFill>
                </a:endParaRPr>
              </a:p>
            </p:txBody>
          </p:sp>
          <p:sp>
            <p:nvSpPr>
              <p:cNvPr id="205" name="Rectangle 452"/>
              <p:cNvSpPr>
                <a:spLocks noChangeArrowheads="1"/>
              </p:cNvSpPr>
              <p:nvPr/>
            </p:nvSpPr>
            <p:spPr bwMode="auto">
              <a:xfrm>
                <a:off x="9025" y="3234"/>
                <a:ext cx="1104" cy="414"/>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206" name="Rectangle 453"/>
              <p:cNvSpPr>
                <a:spLocks noChangeArrowheads="1"/>
              </p:cNvSpPr>
              <p:nvPr/>
            </p:nvSpPr>
            <p:spPr bwMode="auto">
              <a:xfrm>
                <a:off x="9025" y="3234"/>
                <a:ext cx="1104" cy="414"/>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207" name="Rectangle 454"/>
              <p:cNvSpPr>
                <a:spLocks noChangeArrowheads="1"/>
              </p:cNvSpPr>
              <p:nvPr/>
            </p:nvSpPr>
            <p:spPr bwMode="auto">
              <a:xfrm>
                <a:off x="9197" y="3359"/>
                <a:ext cx="752" cy="145"/>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600" b="1" dirty="0">
                    <a:solidFill>
                      <a:srgbClr val="070000"/>
                    </a:solidFill>
                  </a:rPr>
                  <a:t>Chief of Staff</a:t>
                </a:r>
                <a:endParaRPr lang="en-US" dirty="0">
                  <a:solidFill>
                    <a:srgbClr val="070000"/>
                  </a:solidFill>
                </a:endParaRPr>
              </a:p>
            </p:txBody>
          </p:sp>
          <p:sp>
            <p:nvSpPr>
              <p:cNvPr id="208" name="Rectangle 455"/>
              <p:cNvSpPr>
                <a:spLocks noChangeArrowheads="1"/>
              </p:cNvSpPr>
              <p:nvPr/>
            </p:nvSpPr>
            <p:spPr bwMode="auto">
              <a:xfrm>
                <a:off x="10405" y="3097"/>
                <a:ext cx="1104" cy="414"/>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209" name="Rectangle 456"/>
              <p:cNvSpPr>
                <a:spLocks noChangeArrowheads="1"/>
              </p:cNvSpPr>
              <p:nvPr/>
            </p:nvSpPr>
            <p:spPr bwMode="auto">
              <a:xfrm>
                <a:off x="10405" y="3097"/>
                <a:ext cx="1104" cy="414"/>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210" name="Rectangle 457"/>
              <p:cNvSpPr>
                <a:spLocks noChangeArrowheads="1"/>
              </p:cNvSpPr>
              <p:nvPr/>
            </p:nvSpPr>
            <p:spPr bwMode="auto">
              <a:xfrm>
                <a:off x="10669" y="3146"/>
                <a:ext cx="601" cy="145"/>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600" b="1" dirty="0">
                    <a:solidFill>
                      <a:srgbClr val="070000"/>
                    </a:solidFill>
                  </a:rPr>
                  <a:t>Executive </a:t>
                </a:r>
                <a:endParaRPr lang="en-US" dirty="0">
                  <a:solidFill>
                    <a:srgbClr val="070000"/>
                  </a:solidFill>
                </a:endParaRPr>
              </a:p>
            </p:txBody>
          </p:sp>
          <p:sp>
            <p:nvSpPr>
              <p:cNvPr id="211" name="Rectangle 458"/>
              <p:cNvSpPr>
                <a:spLocks noChangeArrowheads="1"/>
              </p:cNvSpPr>
              <p:nvPr/>
            </p:nvSpPr>
            <p:spPr bwMode="auto">
              <a:xfrm>
                <a:off x="10635" y="3295"/>
                <a:ext cx="631" cy="145"/>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600" b="1" dirty="0">
                    <a:solidFill>
                      <a:srgbClr val="070000"/>
                    </a:solidFill>
                  </a:rPr>
                  <a:t>Secretariat</a:t>
                </a:r>
                <a:endParaRPr lang="en-US" dirty="0">
                  <a:solidFill>
                    <a:srgbClr val="070000"/>
                  </a:solidFill>
                </a:endParaRPr>
              </a:p>
            </p:txBody>
          </p:sp>
          <p:sp>
            <p:nvSpPr>
              <p:cNvPr id="212" name="Rectangle 459"/>
              <p:cNvSpPr>
                <a:spLocks noChangeArrowheads="1"/>
              </p:cNvSpPr>
              <p:nvPr/>
            </p:nvSpPr>
            <p:spPr bwMode="auto">
              <a:xfrm>
                <a:off x="10405" y="3607"/>
                <a:ext cx="1104" cy="414"/>
              </a:xfrm>
              <a:prstGeom prst="rect">
                <a:avLst/>
              </a:prstGeom>
              <a:solidFill>
                <a:srgbClr val="F7EDD9"/>
              </a:solidFill>
              <a:ln w="9525">
                <a:solidFill>
                  <a:srgbClr val="000000"/>
                </a:solidFill>
                <a:miter lim="800000"/>
                <a:headEnd/>
                <a:tailEnd/>
              </a:ln>
            </p:spPr>
            <p:txBody>
              <a:bodyPr/>
              <a:lstStyle/>
              <a:p>
                <a:endParaRPr lang="en-US" dirty="0">
                  <a:solidFill>
                    <a:srgbClr val="070000"/>
                  </a:solidFill>
                </a:endParaRPr>
              </a:p>
            </p:txBody>
          </p:sp>
          <p:sp>
            <p:nvSpPr>
              <p:cNvPr id="213" name="Rectangle 460"/>
              <p:cNvSpPr>
                <a:spLocks noChangeArrowheads="1"/>
              </p:cNvSpPr>
              <p:nvPr/>
            </p:nvSpPr>
            <p:spPr bwMode="auto">
              <a:xfrm>
                <a:off x="10405" y="3607"/>
                <a:ext cx="1104" cy="414"/>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214" name="Rectangle 461"/>
              <p:cNvSpPr>
                <a:spLocks noChangeArrowheads="1"/>
              </p:cNvSpPr>
              <p:nvPr/>
            </p:nvSpPr>
            <p:spPr bwMode="auto">
              <a:xfrm>
                <a:off x="10497" y="3732"/>
                <a:ext cx="909" cy="145"/>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600" b="1" dirty="0">
                    <a:solidFill>
                      <a:srgbClr val="070000"/>
                    </a:solidFill>
                  </a:rPr>
                  <a:t>Military Advisor</a:t>
                </a:r>
                <a:endParaRPr lang="en-US" dirty="0">
                  <a:solidFill>
                    <a:srgbClr val="070000"/>
                  </a:solidFill>
                </a:endParaRPr>
              </a:p>
            </p:txBody>
          </p:sp>
          <p:sp>
            <p:nvSpPr>
              <p:cNvPr id="215" name="Freeform 462"/>
              <p:cNvSpPr>
                <a:spLocks/>
              </p:cNvSpPr>
              <p:nvPr/>
            </p:nvSpPr>
            <p:spPr bwMode="auto">
              <a:xfrm>
                <a:off x="4252" y="3966"/>
                <a:ext cx="3668" cy="1761"/>
              </a:xfrm>
              <a:custGeom>
                <a:avLst/>
                <a:gdLst>
                  <a:gd name="T0" fmla="*/ 3668 w 3668"/>
                  <a:gd name="T1" fmla="*/ 0 h 1761"/>
                  <a:gd name="T2" fmla="*/ 3668 w 3668"/>
                  <a:gd name="T3" fmla="*/ 1554 h 1761"/>
                  <a:gd name="T4" fmla="*/ 0 w 3668"/>
                  <a:gd name="T5" fmla="*/ 1554 h 1761"/>
                  <a:gd name="T6" fmla="*/ 0 w 3668"/>
                  <a:gd name="T7" fmla="*/ 1761 h 1761"/>
                  <a:gd name="T8" fmla="*/ 0 60000 65536"/>
                  <a:gd name="T9" fmla="*/ 0 60000 65536"/>
                  <a:gd name="T10" fmla="*/ 0 60000 65536"/>
                  <a:gd name="T11" fmla="*/ 0 60000 65536"/>
                  <a:gd name="T12" fmla="*/ 0 w 3668"/>
                  <a:gd name="T13" fmla="*/ 0 h 1761"/>
                  <a:gd name="T14" fmla="*/ 3668 w 3668"/>
                  <a:gd name="T15" fmla="*/ 1761 h 1761"/>
                </a:gdLst>
                <a:ahLst/>
                <a:cxnLst>
                  <a:cxn ang="T8">
                    <a:pos x="T0" y="T1"/>
                  </a:cxn>
                  <a:cxn ang="T9">
                    <a:pos x="T2" y="T3"/>
                  </a:cxn>
                  <a:cxn ang="T10">
                    <a:pos x="T4" y="T5"/>
                  </a:cxn>
                  <a:cxn ang="T11">
                    <a:pos x="T6" y="T7"/>
                  </a:cxn>
                </a:cxnLst>
                <a:rect l="T12" t="T13" r="T14" b="T15"/>
                <a:pathLst>
                  <a:path w="3668" h="1761">
                    <a:moveTo>
                      <a:pt x="3668" y="0"/>
                    </a:moveTo>
                    <a:lnTo>
                      <a:pt x="3668" y="1554"/>
                    </a:lnTo>
                    <a:lnTo>
                      <a:pt x="0" y="1554"/>
                    </a:lnTo>
                    <a:lnTo>
                      <a:pt x="0" y="1761"/>
                    </a:lnTo>
                  </a:path>
                </a:pathLst>
              </a:custGeom>
              <a:noFill/>
              <a:ln w="6985" cap="rnd">
                <a:solidFill>
                  <a:srgbClr val="000000"/>
                </a:solidFill>
                <a:prstDash val="solid"/>
                <a:round/>
                <a:headEnd/>
                <a:tailEnd/>
              </a:ln>
            </p:spPr>
            <p:txBody>
              <a:bodyPr/>
              <a:lstStyle/>
              <a:p>
                <a:endParaRPr lang="en-US" dirty="0"/>
              </a:p>
            </p:txBody>
          </p:sp>
          <p:sp>
            <p:nvSpPr>
              <p:cNvPr id="216" name="Freeform 463"/>
              <p:cNvSpPr>
                <a:spLocks/>
              </p:cNvSpPr>
              <p:nvPr/>
            </p:nvSpPr>
            <p:spPr bwMode="auto">
              <a:xfrm>
                <a:off x="5712" y="3966"/>
                <a:ext cx="2208" cy="1761"/>
              </a:xfrm>
              <a:custGeom>
                <a:avLst/>
                <a:gdLst>
                  <a:gd name="T0" fmla="*/ 2208 w 2208"/>
                  <a:gd name="T1" fmla="*/ 0 h 1761"/>
                  <a:gd name="T2" fmla="*/ 2208 w 2208"/>
                  <a:gd name="T3" fmla="*/ 1554 h 1761"/>
                  <a:gd name="T4" fmla="*/ 0 w 2208"/>
                  <a:gd name="T5" fmla="*/ 1554 h 1761"/>
                  <a:gd name="T6" fmla="*/ 0 w 2208"/>
                  <a:gd name="T7" fmla="*/ 1761 h 1761"/>
                  <a:gd name="T8" fmla="*/ 0 60000 65536"/>
                  <a:gd name="T9" fmla="*/ 0 60000 65536"/>
                  <a:gd name="T10" fmla="*/ 0 60000 65536"/>
                  <a:gd name="T11" fmla="*/ 0 60000 65536"/>
                  <a:gd name="T12" fmla="*/ 0 w 2208"/>
                  <a:gd name="T13" fmla="*/ 0 h 1761"/>
                  <a:gd name="T14" fmla="*/ 2208 w 2208"/>
                  <a:gd name="T15" fmla="*/ 1761 h 1761"/>
                </a:gdLst>
                <a:ahLst/>
                <a:cxnLst>
                  <a:cxn ang="T8">
                    <a:pos x="T0" y="T1"/>
                  </a:cxn>
                  <a:cxn ang="T9">
                    <a:pos x="T2" y="T3"/>
                  </a:cxn>
                  <a:cxn ang="T10">
                    <a:pos x="T4" y="T5"/>
                  </a:cxn>
                  <a:cxn ang="T11">
                    <a:pos x="T6" y="T7"/>
                  </a:cxn>
                </a:cxnLst>
                <a:rect l="T12" t="T13" r="T14" b="T15"/>
                <a:pathLst>
                  <a:path w="2208" h="1761">
                    <a:moveTo>
                      <a:pt x="2208" y="0"/>
                    </a:moveTo>
                    <a:lnTo>
                      <a:pt x="2208" y="1554"/>
                    </a:lnTo>
                    <a:lnTo>
                      <a:pt x="0" y="1554"/>
                    </a:lnTo>
                    <a:lnTo>
                      <a:pt x="0" y="1761"/>
                    </a:lnTo>
                  </a:path>
                </a:pathLst>
              </a:custGeom>
              <a:noFill/>
              <a:ln w="6985" cap="rnd">
                <a:solidFill>
                  <a:srgbClr val="000000"/>
                </a:solidFill>
                <a:prstDash val="solid"/>
                <a:round/>
                <a:headEnd/>
                <a:tailEnd/>
              </a:ln>
            </p:spPr>
            <p:txBody>
              <a:bodyPr/>
              <a:lstStyle/>
              <a:p>
                <a:endParaRPr lang="en-US" dirty="0"/>
              </a:p>
            </p:txBody>
          </p:sp>
          <p:sp>
            <p:nvSpPr>
              <p:cNvPr id="217" name="Freeform 464"/>
              <p:cNvSpPr>
                <a:spLocks/>
              </p:cNvSpPr>
              <p:nvPr/>
            </p:nvSpPr>
            <p:spPr bwMode="auto">
              <a:xfrm>
                <a:off x="7922" y="4021"/>
                <a:ext cx="709" cy="1705"/>
              </a:xfrm>
              <a:custGeom>
                <a:avLst/>
                <a:gdLst>
                  <a:gd name="T0" fmla="*/ 0 w 734"/>
                  <a:gd name="T1" fmla="*/ 0 h 1761"/>
                  <a:gd name="T2" fmla="*/ 0 w 734"/>
                  <a:gd name="T3" fmla="*/ 1240 h 1761"/>
                  <a:gd name="T4" fmla="*/ 576 w 734"/>
                  <a:gd name="T5" fmla="*/ 1240 h 1761"/>
                  <a:gd name="T6" fmla="*/ 576 w 734"/>
                  <a:gd name="T7" fmla="*/ 1404 h 1761"/>
                  <a:gd name="T8" fmla="*/ 0 60000 65536"/>
                  <a:gd name="T9" fmla="*/ 0 60000 65536"/>
                  <a:gd name="T10" fmla="*/ 0 60000 65536"/>
                  <a:gd name="T11" fmla="*/ 0 60000 65536"/>
                  <a:gd name="T12" fmla="*/ 0 w 734"/>
                  <a:gd name="T13" fmla="*/ 0 h 1761"/>
                  <a:gd name="T14" fmla="*/ 734 w 734"/>
                  <a:gd name="T15" fmla="*/ 1761 h 1761"/>
                </a:gdLst>
                <a:ahLst/>
                <a:cxnLst>
                  <a:cxn ang="T8">
                    <a:pos x="T0" y="T1"/>
                  </a:cxn>
                  <a:cxn ang="T9">
                    <a:pos x="T2" y="T3"/>
                  </a:cxn>
                  <a:cxn ang="T10">
                    <a:pos x="T4" y="T5"/>
                  </a:cxn>
                  <a:cxn ang="T11">
                    <a:pos x="T6" y="T7"/>
                  </a:cxn>
                </a:cxnLst>
                <a:rect l="T12" t="T13" r="T14" b="T15"/>
                <a:pathLst>
                  <a:path w="734" h="1761">
                    <a:moveTo>
                      <a:pt x="0" y="0"/>
                    </a:moveTo>
                    <a:lnTo>
                      <a:pt x="0" y="1554"/>
                    </a:lnTo>
                    <a:lnTo>
                      <a:pt x="734" y="1554"/>
                    </a:lnTo>
                    <a:lnTo>
                      <a:pt x="734" y="1761"/>
                    </a:lnTo>
                  </a:path>
                </a:pathLst>
              </a:custGeom>
              <a:noFill/>
              <a:ln w="6985" cap="rnd">
                <a:solidFill>
                  <a:srgbClr val="000000"/>
                </a:solidFill>
                <a:prstDash val="solid"/>
                <a:round/>
                <a:headEnd/>
                <a:tailEnd/>
              </a:ln>
            </p:spPr>
            <p:txBody>
              <a:bodyPr/>
              <a:lstStyle/>
              <a:p>
                <a:endParaRPr lang="en-US" dirty="0"/>
              </a:p>
            </p:txBody>
          </p:sp>
          <p:sp>
            <p:nvSpPr>
              <p:cNvPr id="218" name="Freeform 465"/>
              <p:cNvSpPr>
                <a:spLocks/>
              </p:cNvSpPr>
              <p:nvPr/>
            </p:nvSpPr>
            <p:spPr bwMode="auto">
              <a:xfrm>
                <a:off x="7920" y="3966"/>
                <a:ext cx="2201" cy="1761"/>
              </a:xfrm>
              <a:custGeom>
                <a:avLst/>
                <a:gdLst>
                  <a:gd name="T0" fmla="*/ 0 w 2201"/>
                  <a:gd name="T1" fmla="*/ 0 h 1761"/>
                  <a:gd name="T2" fmla="*/ 0 w 2201"/>
                  <a:gd name="T3" fmla="*/ 1554 h 1761"/>
                  <a:gd name="T4" fmla="*/ 2201 w 2201"/>
                  <a:gd name="T5" fmla="*/ 1554 h 1761"/>
                  <a:gd name="T6" fmla="*/ 2201 w 2201"/>
                  <a:gd name="T7" fmla="*/ 1761 h 1761"/>
                  <a:gd name="T8" fmla="*/ 0 60000 65536"/>
                  <a:gd name="T9" fmla="*/ 0 60000 65536"/>
                  <a:gd name="T10" fmla="*/ 0 60000 65536"/>
                  <a:gd name="T11" fmla="*/ 0 60000 65536"/>
                  <a:gd name="T12" fmla="*/ 0 w 2201"/>
                  <a:gd name="T13" fmla="*/ 0 h 1761"/>
                  <a:gd name="T14" fmla="*/ 2201 w 2201"/>
                  <a:gd name="T15" fmla="*/ 1761 h 1761"/>
                </a:gdLst>
                <a:ahLst/>
                <a:cxnLst>
                  <a:cxn ang="T8">
                    <a:pos x="T0" y="T1"/>
                  </a:cxn>
                  <a:cxn ang="T9">
                    <a:pos x="T2" y="T3"/>
                  </a:cxn>
                  <a:cxn ang="T10">
                    <a:pos x="T4" y="T5"/>
                  </a:cxn>
                  <a:cxn ang="T11">
                    <a:pos x="T6" y="T7"/>
                  </a:cxn>
                </a:cxnLst>
                <a:rect l="T12" t="T13" r="T14" b="T15"/>
                <a:pathLst>
                  <a:path w="2201" h="1761">
                    <a:moveTo>
                      <a:pt x="0" y="0"/>
                    </a:moveTo>
                    <a:lnTo>
                      <a:pt x="0" y="1554"/>
                    </a:lnTo>
                    <a:lnTo>
                      <a:pt x="2201" y="1554"/>
                    </a:lnTo>
                    <a:lnTo>
                      <a:pt x="2201" y="1761"/>
                    </a:lnTo>
                  </a:path>
                </a:pathLst>
              </a:custGeom>
              <a:noFill/>
              <a:ln w="6985" cap="rnd">
                <a:solidFill>
                  <a:srgbClr val="000000"/>
                </a:solidFill>
                <a:prstDash val="solid"/>
                <a:round/>
                <a:headEnd/>
                <a:tailEnd/>
              </a:ln>
            </p:spPr>
            <p:txBody>
              <a:bodyPr/>
              <a:lstStyle/>
              <a:p>
                <a:endParaRPr lang="en-US" dirty="0"/>
              </a:p>
            </p:txBody>
          </p:sp>
          <p:sp>
            <p:nvSpPr>
              <p:cNvPr id="219" name="Freeform 466"/>
              <p:cNvSpPr>
                <a:spLocks/>
              </p:cNvSpPr>
              <p:nvPr/>
            </p:nvSpPr>
            <p:spPr bwMode="auto">
              <a:xfrm>
                <a:off x="7920" y="3966"/>
                <a:ext cx="5135" cy="1761"/>
              </a:xfrm>
              <a:custGeom>
                <a:avLst/>
                <a:gdLst>
                  <a:gd name="T0" fmla="*/ 0 w 5135"/>
                  <a:gd name="T1" fmla="*/ 0 h 1761"/>
                  <a:gd name="T2" fmla="*/ 0 w 5135"/>
                  <a:gd name="T3" fmla="*/ 1554 h 1761"/>
                  <a:gd name="T4" fmla="*/ 5135 w 5135"/>
                  <a:gd name="T5" fmla="*/ 1554 h 1761"/>
                  <a:gd name="T6" fmla="*/ 5135 w 5135"/>
                  <a:gd name="T7" fmla="*/ 1761 h 1761"/>
                  <a:gd name="T8" fmla="*/ 0 60000 65536"/>
                  <a:gd name="T9" fmla="*/ 0 60000 65536"/>
                  <a:gd name="T10" fmla="*/ 0 60000 65536"/>
                  <a:gd name="T11" fmla="*/ 0 60000 65536"/>
                  <a:gd name="T12" fmla="*/ 0 w 5135"/>
                  <a:gd name="T13" fmla="*/ 0 h 1761"/>
                  <a:gd name="T14" fmla="*/ 5135 w 5135"/>
                  <a:gd name="T15" fmla="*/ 1761 h 1761"/>
                </a:gdLst>
                <a:ahLst/>
                <a:cxnLst>
                  <a:cxn ang="T8">
                    <a:pos x="T0" y="T1"/>
                  </a:cxn>
                  <a:cxn ang="T9">
                    <a:pos x="T2" y="T3"/>
                  </a:cxn>
                  <a:cxn ang="T10">
                    <a:pos x="T4" y="T5"/>
                  </a:cxn>
                  <a:cxn ang="T11">
                    <a:pos x="T6" y="T7"/>
                  </a:cxn>
                </a:cxnLst>
                <a:rect l="T12" t="T13" r="T14" b="T15"/>
                <a:pathLst>
                  <a:path w="5135" h="1761">
                    <a:moveTo>
                      <a:pt x="0" y="0"/>
                    </a:moveTo>
                    <a:lnTo>
                      <a:pt x="0" y="1554"/>
                    </a:lnTo>
                    <a:lnTo>
                      <a:pt x="5135" y="1554"/>
                    </a:lnTo>
                    <a:lnTo>
                      <a:pt x="5135" y="1761"/>
                    </a:lnTo>
                  </a:path>
                </a:pathLst>
              </a:custGeom>
              <a:noFill/>
              <a:ln w="6985" cap="rnd">
                <a:solidFill>
                  <a:srgbClr val="000000"/>
                </a:solidFill>
                <a:prstDash val="solid"/>
                <a:round/>
                <a:headEnd/>
                <a:tailEnd/>
              </a:ln>
            </p:spPr>
            <p:txBody>
              <a:bodyPr/>
              <a:lstStyle/>
              <a:p>
                <a:endParaRPr lang="en-US" dirty="0"/>
              </a:p>
            </p:txBody>
          </p:sp>
          <p:sp>
            <p:nvSpPr>
              <p:cNvPr id="220" name="Freeform 467"/>
              <p:cNvSpPr>
                <a:spLocks/>
              </p:cNvSpPr>
              <p:nvPr/>
            </p:nvSpPr>
            <p:spPr bwMode="auto">
              <a:xfrm>
                <a:off x="7187" y="3966"/>
                <a:ext cx="733" cy="3009"/>
              </a:xfrm>
              <a:custGeom>
                <a:avLst/>
                <a:gdLst>
                  <a:gd name="T0" fmla="*/ 733 w 733"/>
                  <a:gd name="T1" fmla="*/ 0 h 3009"/>
                  <a:gd name="T2" fmla="*/ 733 w 733"/>
                  <a:gd name="T3" fmla="*/ 2843 h 3009"/>
                  <a:gd name="T4" fmla="*/ 0 w 733"/>
                  <a:gd name="T5" fmla="*/ 2843 h 3009"/>
                  <a:gd name="T6" fmla="*/ 0 w 733"/>
                  <a:gd name="T7" fmla="*/ 3009 h 3009"/>
                  <a:gd name="T8" fmla="*/ 0 60000 65536"/>
                  <a:gd name="T9" fmla="*/ 0 60000 65536"/>
                  <a:gd name="T10" fmla="*/ 0 60000 65536"/>
                  <a:gd name="T11" fmla="*/ 0 60000 65536"/>
                  <a:gd name="T12" fmla="*/ 0 w 733"/>
                  <a:gd name="T13" fmla="*/ 0 h 3009"/>
                  <a:gd name="T14" fmla="*/ 733 w 733"/>
                  <a:gd name="T15" fmla="*/ 3009 h 3009"/>
                </a:gdLst>
                <a:ahLst/>
                <a:cxnLst>
                  <a:cxn ang="T8">
                    <a:pos x="T0" y="T1"/>
                  </a:cxn>
                  <a:cxn ang="T9">
                    <a:pos x="T2" y="T3"/>
                  </a:cxn>
                  <a:cxn ang="T10">
                    <a:pos x="T4" y="T5"/>
                  </a:cxn>
                  <a:cxn ang="T11">
                    <a:pos x="T6" y="T7"/>
                  </a:cxn>
                </a:cxnLst>
                <a:rect l="T12" t="T13" r="T14" b="T15"/>
                <a:pathLst>
                  <a:path w="733" h="3009">
                    <a:moveTo>
                      <a:pt x="733" y="0"/>
                    </a:moveTo>
                    <a:lnTo>
                      <a:pt x="733" y="2843"/>
                    </a:lnTo>
                    <a:lnTo>
                      <a:pt x="0" y="2843"/>
                    </a:lnTo>
                    <a:lnTo>
                      <a:pt x="0" y="3009"/>
                    </a:lnTo>
                  </a:path>
                </a:pathLst>
              </a:custGeom>
              <a:noFill/>
              <a:ln w="6985" cap="rnd">
                <a:solidFill>
                  <a:srgbClr val="000000"/>
                </a:solidFill>
                <a:prstDash val="solid"/>
                <a:round/>
                <a:headEnd/>
                <a:tailEnd/>
              </a:ln>
            </p:spPr>
            <p:txBody>
              <a:bodyPr/>
              <a:lstStyle/>
              <a:p>
                <a:endParaRPr lang="en-US" dirty="0"/>
              </a:p>
            </p:txBody>
          </p:sp>
          <p:sp>
            <p:nvSpPr>
              <p:cNvPr id="221" name="Freeform 468"/>
              <p:cNvSpPr>
                <a:spLocks/>
              </p:cNvSpPr>
              <p:nvPr/>
            </p:nvSpPr>
            <p:spPr bwMode="auto">
              <a:xfrm>
                <a:off x="5712" y="3966"/>
                <a:ext cx="2208" cy="3009"/>
              </a:xfrm>
              <a:custGeom>
                <a:avLst/>
                <a:gdLst>
                  <a:gd name="T0" fmla="*/ 2208 w 2208"/>
                  <a:gd name="T1" fmla="*/ 0 h 3009"/>
                  <a:gd name="T2" fmla="*/ 2208 w 2208"/>
                  <a:gd name="T3" fmla="*/ 2843 h 3009"/>
                  <a:gd name="T4" fmla="*/ 0 w 2208"/>
                  <a:gd name="T5" fmla="*/ 2843 h 3009"/>
                  <a:gd name="T6" fmla="*/ 0 w 2208"/>
                  <a:gd name="T7" fmla="*/ 3009 h 3009"/>
                  <a:gd name="T8" fmla="*/ 0 60000 65536"/>
                  <a:gd name="T9" fmla="*/ 0 60000 65536"/>
                  <a:gd name="T10" fmla="*/ 0 60000 65536"/>
                  <a:gd name="T11" fmla="*/ 0 60000 65536"/>
                  <a:gd name="T12" fmla="*/ 0 w 2208"/>
                  <a:gd name="T13" fmla="*/ 0 h 3009"/>
                  <a:gd name="T14" fmla="*/ 2208 w 2208"/>
                  <a:gd name="T15" fmla="*/ 3009 h 3009"/>
                </a:gdLst>
                <a:ahLst/>
                <a:cxnLst>
                  <a:cxn ang="T8">
                    <a:pos x="T0" y="T1"/>
                  </a:cxn>
                  <a:cxn ang="T9">
                    <a:pos x="T2" y="T3"/>
                  </a:cxn>
                  <a:cxn ang="T10">
                    <a:pos x="T4" y="T5"/>
                  </a:cxn>
                  <a:cxn ang="T11">
                    <a:pos x="T6" y="T7"/>
                  </a:cxn>
                </a:cxnLst>
                <a:rect l="T12" t="T13" r="T14" b="T15"/>
                <a:pathLst>
                  <a:path w="2208" h="3009">
                    <a:moveTo>
                      <a:pt x="2208" y="0"/>
                    </a:moveTo>
                    <a:lnTo>
                      <a:pt x="2208" y="2843"/>
                    </a:lnTo>
                    <a:lnTo>
                      <a:pt x="0" y="2843"/>
                    </a:lnTo>
                    <a:lnTo>
                      <a:pt x="0" y="3009"/>
                    </a:lnTo>
                  </a:path>
                </a:pathLst>
              </a:custGeom>
              <a:noFill/>
              <a:ln w="6985" cap="rnd">
                <a:solidFill>
                  <a:srgbClr val="000000"/>
                </a:solidFill>
                <a:prstDash val="solid"/>
                <a:round/>
                <a:headEnd/>
                <a:tailEnd/>
              </a:ln>
            </p:spPr>
            <p:txBody>
              <a:bodyPr/>
              <a:lstStyle/>
              <a:p>
                <a:endParaRPr lang="en-US" dirty="0"/>
              </a:p>
            </p:txBody>
          </p:sp>
          <p:sp>
            <p:nvSpPr>
              <p:cNvPr id="222" name="Freeform 469"/>
              <p:cNvSpPr>
                <a:spLocks/>
              </p:cNvSpPr>
              <p:nvPr/>
            </p:nvSpPr>
            <p:spPr bwMode="auto">
              <a:xfrm>
                <a:off x="2910" y="3966"/>
                <a:ext cx="5010" cy="4693"/>
              </a:xfrm>
              <a:custGeom>
                <a:avLst/>
                <a:gdLst>
                  <a:gd name="T0" fmla="*/ 5010 w 5010"/>
                  <a:gd name="T1" fmla="*/ 0 h 4693"/>
                  <a:gd name="T2" fmla="*/ 5010 w 5010"/>
                  <a:gd name="T3" fmla="*/ 4486 h 4693"/>
                  <a:gd name="T4" fmla="*/ 0 w 5010"/>
                  <a:gd name="T5" fmla="*/ 4486 h 4693"/>
                  <a:gd name="T6" fmla="*/ 0 w 5010"/>
                  <a:gd name="T7" fmla="*/ 4693 h 4693"/>
                  <a:gd name="T8" fmla="*/ 0 60000 65536"/>
                  <a:gd name="T9" fmla="*/ 0 60000 65536"/>
                  <a:gd name="T10" fmla="*/ 0 60000 65536"/>
                  <a:gd name="T11" fmla="*/ 0 60000 65536"/>
                  <a:gd name="T12" fmla="*/ 0 w 5010"/>
                  <a:gd name="T13" fmla="*/ 0 h 4693"/>
                  <a:gd name="T14" fmla="*/ 5010 w 5010"/>
                  <a:gd name="T15" fmla="*/ 4693 h 4693"/>
                </a:gdLst>
                <a:ahLst/>
                <a:cxnLst>
                  <a:cxn ang="T8">
                    <a:pos x="T0" y="T1"/>
                  </a:cxn>
                  <a:cxn ang="T9">
                    <a:pos x="T2" y="T3"/>
                  </a:cxn>
                  <a:cxn ang="T10">
                    <a:pos x="T4" y="T5"/>
                  </a:cxn>
                  <a:cxn ang="T11">
                    <a:pos x="T6" y="T7"/>
                  </a:cxn>
                </a:cxnLst>
                <a:rect l="T12" t="T13" r="T14" b="T15"/>
                <a:pathLst>
                  <a:path w="5010" h="4693">
                    <a:moveTo>
                      <a:pt x="5010" y="0"/>
                    </a:moveTo>
                    <a:lnTo>
                      <a:pt x="5010" y="4486"/>
                    </a:lnTo>
                    <a:lnTo>
                      <a:pt x="0" y="4486"/>
                    </a:lnTo>
                    <a:lnTo>
                      <a:pt x="0" y="4693"/>
                    </a:lnTo>
                  </a:path>
                </a:pathLst>
              </a:custGeom>
              <a:noFill/>
              <a:ln w="6985" cap="rnd">
                <a:solidFill>
                  <a:srgbClr val="000000"/>
                </a:solidFill>
                <a:prstDash val="solid"/>
                <a:round/>
                <a:headEnd/>
                <a:tailEnd/>
              </a:ln>
            </p:spPr>
            <p:txBody>
              <a:bodyPr/>
              <a:lstStyle/>
              <a:p>
                <a:endParaRPr lang="en-US" dirty="0"/>
              </a:p>
            </p:txBody>
          </p:sp>
          <p:sp>
            <p:nvSpPr>
              <p:cNvPr id="223" name="Freeform 470"/>
              <p:cNvSpPr>
                <a:spLocks/>
              </p:cNvSpPr>
              <p:nvPr/>
            </p:nvSpPr>
            <p:spPr bwMode="auto">
              <a:xfrm>
                <a:off x="4574" y="3966"/>
                <a:ext cx="3340" cy="4693"/>
              </a:xfrm>
              <a:custGeom>
                <a:avLst/>
                <a:gdLst>
                  <a:gd name="T0" fmla="*/ 3340 w 3340"/>
                  <a:gd name="T1" fmla="*/ 0 h 4693"/>
                  <a:gd name="T2" fmla="*/ 3340 w 3340"/>
                  <a:gd name="T3" fmla="*/ 4486 h 4693"/>
                  <a:gd name="T4" fmla="*/ 0 w 3340"/>
                  <a:gd name="T5" fmla="*/ 4486 h 4693"/>
                  <a:gd name="T6" fmla="*/ 0 w 3340"/>
                  <a:gd name="T7" fmla="*/ 4693 h 4693"/>
                  <a:gd name="T8" fmla="*/ 0 60000 65536"/>
                  <a:gd name="T9" fmla="*/ 0 60000 65536"/>
                  <a:gd name="T10" fmla="*/ 0 60000 65536"/>
                  <a:gd name="T11" fmla="*/ 0 60000 65536"/>
                  <a:gd name="T12" fmla="*/ 0 w 3340"/>
                  <a:gd name="T13" fmla="*/ 0 h 4693"/>
                  <a:gd name="T14" fmla="*/ 3340 w 3340"/>
                  <a:gd name="T15" fmla="*/ 4693 h 4693"/>
                </a:gdLst>
                <a:ahLst/>
                <a:cxnLst>
                  <a:cxn ang="T8">
                    <a:pos x="T0" y="T1"/>
                  </a:cxn>
                  <a:cxn ang="T9">
                    <a:pos x="T2" y="T3"/>
                  </a:cxn>
                  <a:cxn ang="T10">
                    <a:pos x="T4" y="T5"/>
                  </a:cxn>
                  <a:cxn ang="T11">
                    <a:pos x="T6" y="T7"/>
                  </a:cxn>
                </a:cxnLst>
                <a:rect l="T12" t="T13" r="T14" b="T15"/>
                <a:pathLst>
                  <a:path w="3340" h="4693">
                    <a:moveTo>
                      <a:pt x="3340" y="0"/>
                    </a:moveTo>
                    <a:lnTo>
                      <a:pt x="3340" y="4486"/>
                    </a:lnTo>
                    <a:lnTo>
                      <a:pt x="0" y="4486"/>
                    </a:lnTo>
                    <a:lnTo>
                      <a:pt x="0" y="4693"/>
                    </a:lnTo>
                  </a:path>
                </a:pathLst>
              </a:custGeom>
              <a:noFill/>
              <a:ln w="6985" cap="rnd">
                <a:solidFill>
                  <a:srgbClr val="000000"/>
                </a:solidFill>
                <a:prstDash val="solid"/>
                <a:round/>
                <a:headEnd/>
                <a:tailEnd/>
              </a:ln>
            </p:spPr>
            <p:txBody>
              <a:bodyPr/>
              <a:lstStyle/>
              <a:p>
                <a:endParaRPr lang="en-US" dirty="0"/>
              </a:p>
            </p:txBody>
          </p:sp>
          <p:sp>
            <p:nvSpPr>
              <p:cNvPr id="224" name="Freeform 471"/>
              <p:cNvSpPr>
                <a:spLocks/>
              </p:cNvSpPr>
              <p:nvPr/>
            </p:nvSpPr>
            <p:spPr bwMode="auto">
              <a:xfrm>
                <a:off x="7914" y="3966"/>
                <a:ext cx="6" cy="4693"/>
              </a:xfrm>
              <a:custGeom>
                <a:avLst/>
                <a:gdLst>
                  <a:gd name="T0" fmla="*/ 6 w 6"/>
                  <a:gd name="T1" fmla="*/ 0 h 4693"/>
                  <a:gd name="T2" fmla="*/ 6 w 6"/>
                  <a:gd name="T3" fmla="*/ 4486 h 4693"/>
                  <a:gd name="T4" fmla="*/ 0 w 6"/>
                  <a:gd name="T5" fmla="*/ 4486 h 4693"/>
                  <a:gd name="T6" fmla="*/ 0 w 6"/>
                  <a:gd name="T7" fmla="*/ 4693 h 4693"/>
                  <a:gd name="T8" fmla="*/ 0 60000 65536"/>
                  <a:gd name="T9" fmla="*/ 0 60000 65536"/>
                  <a:gd name="T10" fmla="*/ 0 60000 65536"/>
                  <a:gd name="T11" fmla="*/ 0 60000 65536"/>
                  <a:gd name="T12" fmla="*/ 0 w 6"/>
                  <a:gd name="T13" fmla="*/ 0 h 4693"/>
                  <a:gd name="T14" fmla="*/ 6 w 6"/>
                  <a:gd name="T15" fmla="*/ 4693 h 4693"/>
                </a:gdLst>
                <a:ahLst/>
                <a:cxnLst>
                  <a:cxn ang="T8">
                    <a:pos x="T0" y="T1"/>
                  </a:cxn>
                  <a:cxn ang="T9">
                    <a:pos x="T2" y="T3"/>
                  </a:cxn>
                  <a:cxn ang="T10">
                    <a:pos x="T4" y="T5"/>
                  </a:cxn>
                  <a:cxn ang="T11">
                    <a:pos x="T6" y="T7"/>
                  </a:cxn>
                </a:cxnLst>
                <a:rect l="T12" t="T13" r="T14" b="T15"/>
                <a:pathLst>
                  <a:path w="6" h="4693">
                    <a:moveTo>
                      <a:pt x="6" y="0"/>
                    </a:moveTo>
                    <a:lnTo>
                      <a:pt x="6" y="4486"/>
                    </a:lnTo>
                    <a:lnTo>
                      <a:pt x="0" y="4486"/>
                    </a:lnTo>
                    <a:lnTo>
                      <a:pt x="0" y="4693"/>
                    </a:lnTo>
                  </a:path>
                </a:pathLst>
              </a:custGeom>
              <a:noFill/>
              <a:ln w="6985" cap="rnd">
                <a:solidFill>
                  <a:srgbClr val="000000"/>
                </a:solidFill>
                <a:prstDash val="solid"/>
                <a:round/>
                <a:headEnd/>
                <a:tailEnd/>
              </a:ln>
            </p:spPr>
            <p:txBody>
              <a:bodyPr/>
              <a:lstStyle/>
              <a:p>
                <a:endParaRPr lang="en-US" dirty="0"/>
              </a:p>
            </p:txBody>
          </p:sp>
          <p:sp>
            <p:nvSpPr>
              <p:cNvPr id="225" name="Freeform 472"/>
              <p:cNvSpPr>
                <a:spLocks/>
              </p:cNvSpPr>
              <p:nvPr/>
            </p:nvSpPr>
            <p:spPr bwMode="auto">
              <a:xfrm>
                <a:off x="6243" y="3966"/>
                <a:ext cx="1677" cy="4693"/>
              </a:xfrm>
              <a:custGeom>
                <a:avLst/>
                <a:gdLst>
                  <a:gd name="T0" fmla="*/ 1677 w 1677"/>
                  <a:gd name="T1" fmla="*/ 0 h 4693"/>
                  <a:gd name="T2" fmla="*/ 1677 w 1677"/>
                  <a:gd name="T3" fmla="*/ 4486 h 4693"/>
                  <a:gd name="T4" fmla="*/ 0 w 1677"/>
                  <a:gd name="T5" fmla="*/ 4486 h 4693"/>
                  <a:gd name="T6" fmla="*/ 0 w 1677"/>
                  <a:gd name="T7" fmla="*/ 4693 h 4693"/>
                  <a:gd name="T8" fmla="*/ 0 60000 65536"/>
                  <a:gd name="T9" fmla="*/ 0 60000 65536"/>
                  <a:gd name="T10" fmla="*/ 0 60000 65536"/>
                  <a:gd name="T11" fmla="*/ 0 60000 65536"/>
                  <a:gd name="T12" fmla="*/ 0 w 1677"/>
                  <a:gd name="T13" fmla="*/ 0 h 4693"/>
                  <a:gd name="T14" fmla="*/ 1677 w 1677"/>
                  <a:gd name="T15" fmla="*/ 4693 h 4693"/>
                </a:gdLst>
                <a:ahLst/>
                <a:cxnLst>
                  <a:cxn ang="T8">
                    <a:pos x="T0" y="T1"/>
                  </a:cxn>
                  <a:cxn ang="T9">
                    <a:pos x="T2" y="T3"/>
                  </a:cxn>
                  <a:cxn ang="T10">
                    <a:pos x="T4" y="T5"/>
                  </a:cxn>
                  <a:cxn ang="T11">
                    <a:pos x="T6" y="T7"/>
                  </a:cxn>
                </a:cxnLst>
                <a:rect l="T12" t="T13" r="T14" b="T15"/>
                <a:pathLst>
                  <a:path w="1677" h="4693">
                    <a:moveTo>
                      <a:pt x="1677" y="0"/>
                    </a:moveTo>
                    <a:lnTo>
                      <a:pt x="1677" y="4486"/>
                    </a:lnTo>
                    <a:lnTo>
                      <a:pt x="0" y="4486"/>
                    </a:lnTo>
                    <a:lnTo>
                      <a:pt x="0" y="4693"/>
                    </a:lnTo>
                  </a:path>
                </a:pathLst>
              </a:custGeom>
              <a:noFill/>
              <a:ln w="6985" cap="rnd">
                <a:solidFill>
                  <a:srgbClr val="000000"/>
                </a:solidFill>
                <a:prstDash val="solid"/>
                <a:round/>
                <a:headEnd/>
                <a:tailEnd/>
              </a:ln>
            </p:spPr>
            <p:txBody>
              <a:bodyPr/>
              <a:lstStyle/>
              <a:p>
                <a:endParaRPr lang="en-US" dirty="0"/>
              </a:p>
            </p:txBody>
          </p:sp>
          <p:sp>
            <p:nvSpPr>
              <p:cNvPr id="226" name="Freeform 473"/>
              <p:cNvSpPr>
                <a:spLocks/>
              </p:cNvSpPr>
              <p:nvPr/>
            </p:nvSpPr>
            <p:spPr bwMode="auto">
              <a:xfrm>
                <a:off x="7920" y="3966"/>
                <a:ext cx="3307" cy="4693"/>
              </a:xfrm>
              <a:custGeom>
                <a:avLst/>
                <a:gdLst>
                  <a:gd name="T0" fmla="*/ 0 w 3307"/>
                  <a:gd name="T1" fmla="*/ 0 h 4693"/>
                  <a:gd name="T2" fmla="*/ 0 w 3307"/>
                  <a:gd name="T3" fmla="*/ 4486 h 4693"/>
                  <a:gd name="T4" fmla="*/ 3307 w 3307"/>
                  <a:gd name="T5" fmla="*/ 4486 h 4693"/>
                  <a:gd name="T6" fmla="*/ 3307 w 3307"/>
                  <a:gd name="T7" fmla="*/ 4693 h 4693"/>
                  <a:gd name="T8" fmla="*/ 0 60000 65536"/>
                  <a:gd name="T9" fmla="*/ 0 60000 65536"/>
                  <a:gd name="T10" fmla="*/ 0 60000 65536"/>
                  <a:gd name="T11" fmla="*/ 0 60000 65536"/>
                  <a:gd name="T12" fmla="*/ 0 w 3307"/>
                  <a:gd name="T13" fmla="*/ 0 h 4693"/>
                  <a:gd name="T14" fmla="*/ 3307 w 3307"/>
                  <a:gd name="T15" fmla="*/ 4693 h 4693"/>
                </a:gdLst>
                <a:ahLst/>
                <a:cxnLst>
                  <a:cxn ang="T8">
                    <a:pos x="T0" y="T1"/>
                  </a:cxn>
                  <a:cxn ang="T9">
                    <a:pos x="T2" y="T3"/>
                  </a:cxn>
                  <a:cxn ang="T10">
                    <a:pos x="T4" y="T5"/>
                  </a:cxn>
                  <a:cxn ang="T11">
                    <a:pos x="T6" y="T7"/>
                  </a:cxn>
                </a:cxnLst>
                <a:rect l="T12" t="T13" r="T14" b="T15"/>
                <a:pathLst>
                  <a:path w="3307" h="4693">
                    <a:moveTo>
                      <a:pt x="0" y="0"/>
                    </a:moveTo>
                    <a:lnTo>
                      <a:pt x="0" y="4486"/>
                    </a:lnTo>
                    <a:lnTo>
                      <a:pt x="3307" y="4486"/>
                    </a:lnTo>
                    <a:lnTo>
                      <a:pt x="3307" y="4693"/>
                    </a:lnTo>
                  </a:path>
                </a:pathLst>
              </a:custGeom>
              <a:noFill/>
              <a:ln w="6985" cap="rnd">
                <a:solidFill>
                  <a:srgbClr val="000000"/>
                </a:solidFill>
                <a:prstDash val="solid"/>
                <a:round/>
                <a:headEnd/>
                <a:tailEnd/>
              </a:ln>
            </p:spPr>
            <p:txBody>
              <a:bodyPr/>
              <a:lstStyle/>
              <a:p>
                <a:endParaRPr lang="en-US" dirty="0"/>
              </a:p>
            </p:txBody>
          </p:sp>
          <p:sp>
            <p:nvSpPr>
              <p:cNvPr id="227" name="Line 474"/>
              <p:cNvSpPr>
                <a:spLocks noChangeShapeType="1"/>
              </p:cNvSpPr>
              <p:nvPr/>
            </p:nvSpPr>
            <p:spPr bwMode="auto">
              <a:xfrm>
                <a:off x="8693" y="3469"/>
                <a:ext cx="332" cy="0"/>
              </a:xfrm>
              <a:prstGeom prst="line">
                <a:avLst/>
              </a:prstGeom>
              <a:noFill/>
              <a:ln w="6985" cap="rnd">
                <a:solidFill>
                  <a:srgbClr val="000000"/>
                </a:solidFill>
                <a:round/>
                <a:headEnd/>
                <a:tailEnd/>
              </a:ln>
            </p:spPr>
            <p:txBody>
              <a:bodyPr/>
              <a:lstStyle/>
              <a:p>
                <a:endParaRPr lang="en-US" dirty="0"/>
              </a:p>
            </p:txBody>
          </p:sp>
          <p:sp>
            <p:nvSpPr>
              <p:cNvPr id="228" name="Freeform 475"/>
              <p:cNvSpPr>
                <a:spLocks/>
              </p:cNvSpPr>
              <p:nvPr/>
            </p:nvSpPr>
            <p:spPr bwMode="auto">
              <a:xfrm>
                <a:off x="10129" y="3469"/>
                <a:ext cx="276" cy="345"/>
              </a:xfrm>
              <a:custGeom>
                <a:avLst/>
                <a:gdLst>
                  <a:gd name="T0" fmla="*/ 0 w 276"/>
                  <a:gd name="T1" fmla="*/ 0 h 345"/>
                  <a:gd name="T2" fmla="*/ 132 w 276"/>
                  <a:gd name="T3" fmla="*/ 0 h 345"/>
                  <a:gd name="T4" fmla="*/ 132 w 276"/>
                  <a:gd name="T5" fmla="*/ 345 h 345"/>
                  <a:gd name="T6" fmla="*/ 276 w 276"/>
                  <a:gd name="T7" fmla="*/ 345 h 345"/>
                  <a:gd name="T8" fmla="*/ 0 60000 65536"/>
                  <a:gd name="T9" fmla="*/ 0 60000 65536"/>
                  <a:gd name="T10" fmla="*/ 0 60000 65536"/>
                  <a:gd name="T11" fmla="*/ 0 60000 65536"/>
                  <a:gd name="T12" fmla="*/ 0 w 276"/>
                  <a:gd name="T13" fmla="*/ 0 h 345"/>
                  <a:gd name="T14" fmla="*/ 276 w 276"/>
                  <a:gd name="T15" fmla="*/ 345 h 345"/>
                </a:gdLst>
                <a:ahLst/>
                <a:cxnLst>
                  <a:cxn ang="T8">
                    <a:pos x="T0" y="T1"/>
                  </a:cxn>
                  <a:cxn ang="T9">
                    <a:pos x="T2" y="T3"/>
                  </a:cxn>
                  <a:cxn ang="T10">
                    <a:pos x="T4" y="T5"/>
                  </a:cxn>
                  <a:cxn ang="T11">
                    <a:pos x="T6" y="T7"/>
                  </a:cxn>
                </a:cxnLst>
                <a:rect l="T12" t="T13" r="T14" b="T15"/>
                <a:pathLst>
                  <a:path w="276" h="345">
                    <a:moveTo>
                      <a:pt x="0" y="0"/>
                    </a:moveTo>
                    <a:lnTo>
                      <a:pt x="132" y="0"/>
                    </a:lnTo>
                    <a:lnTo>
                      <a:pt x="132" y="345"/>
                    </a:lnTo>
                    <a:lnTo>
                      <a:pt x="276" y="345"/>
                    </a:lnTo>
                  </a:path>
                </a:pathLst>
              </a:custGeom>
              <a:noFill/>
              <a:ln w="6985" cap="rnd">
                <a:solidFill>
                  <a:srgbClr val="000000"/>
                </a:solidFill>
                <a:prstDash val="solid"/>
                <a:round/>
                <a:headEnd/>
                <a:tailEnd/>
              </a:ln>
            </p:spPr>
            <p:txBody>
              <a:bodyPr/>
              <a:lstStyle/>
              <a:p>
                <a:endParaRPr lang="en-US" dirty="0"/>
              </a:p>
            </p:txBody>
          </p:sp>
          <p:sp>
            <p:nvSpPr>
              <p:cNvPr id="229" name="Freeform 476"/>
              <p:cNvSpPr>
                <a:spLocks/>
              </p:cNvSpPr>
              <p:nvPr/>
            </p:nvSpPr>
            <p:spPr bwMode="auto">
              <a:xfrm>
                <a:off x="10267" y="3304"/>
                <a:ext cx="138" cy="165"/>
              </a:xfrm>
              <a:custGeom>
                <a:avLst/>
                <a:gdLst>
                  <a:gd name="T0" fmla="*/ 0 w 138"/>
                  <a:gd name="T1" fmla="*/ 165 h 165"/>
                  <a:gd name="T2" fmla="*/ 0 w 138"/>
                  <a:gd name="T3" fmla="*/ 0 h 165"/>
                  <a:gd name="T4" fmla="*/ 138 w 138"/>
                  <a:gd name="T5" fmla="*/ 0 h 165"/>
                  <a:gd name="T6" fmla="*/ 0 60000 65536"/>
                  <a:gd name="T7" fmla="*/ 0 60000 65536"/>
                  <a:gd name="T8" fmla="*/ 0 60000 65536"/>
                  <a:gd name="T9" fmla="*/ 0 w 138"/>
                  <a:gd name="T10" fmla="*/ 0 h 165"/>
                  <a:gd name="T11" fmla="*/ 138 w 138"/>
                  <a:gd name="T12" fmla="*/ 165 h 165"/>
                </a:gdLst>
                <a:ahLst/>
                <a:cxnLst>
                  <a:cxn ang="T6">
                    <a:pos x="T0" y="T1"/>
                  </a:cxn>
                  <a:cxn ang="T7">
                    <a:pos x="T2" y="T3"/>
                  </a:cxn>
                  <a:cxn ang="T8">
                    <a:pos x="T4" y="T5"/>
                  </a:cxn>
                </a:cxnLst>
                <a:rect l="T9" t="T10" r="T11" b="T12"/>
                <a:pathLst>
                  <a:path w="138" h="165">
                    <a:moveTo>
                      <a:pt x="0" y="165"/>
                    </a:moveTo>
                    <a:lnTo>
                      <a:pt x="0" y="0"/>
                    </a:lnTo>
                    <a:lnTo>
                      <a:pt x="138" y="0"/>
                    </a:lnTo>
                  </a:path>
                </a:pathLst>
              </a:custGeom>
              <a:noFill/>
              <a:ln w="6985" cap="rnd">
                <a:solidFill>
                  <a:srgbClr val="000000"/>
                </a:solidFill>
                <a:prstDash val="solid"/>
                <a:round/>
                <a:headEnd/>
                <a:tailEnd/>
              </a:ln>
            </p:spPr>
            <p:txBody>
              <a:bodyPr/>
              <a:lstStyle/>
              <a:p>
                <a:endParaRPr lang="en-US" dirty="0"/>
              </a:p>
            </p:txBody>
          </p:sp>
          <p:sp>
            <p:nvSpPr>
              <p:cNvPr id="230" name="Freeform 477"/>
              <p:cNvSpPr>
                <a:spLocks/>
              </p:cNvSpPr>
              <p:nvPr/>
            </p:nvSpPr>
            <p:spPr bwMode="auto">
              <a:xfrm>
                <a:off x="7920" y="3966"/>
                <a:ext cx="3668" cy="531"/>
              </a:xfrm>
              <a:custGeom>
                <a:avLst/>
                <a:gdLst>
                  <a:gd name="T0" fmla="*/ 0 w 3668"/>
                  <a:gd name="T1" fmla="*/ 0 h 531"/>
                  <a:gd name="T2" fmla="*/ 0 w 3668"/>
                  <a:gd name="T3" fmla="*/ 337 h 531"/>
                  <a:gd name="T4" fmla="*/ 3668 w 3668"/>
                  <a:gd name="T5" fmla="*/ 337 h 531"/>
                  <a:gd name="T6" fmla="*/ 3668 w 3668"/>
                  <a:gd name="T7" fmla="*/ 531 h 531"/>
                  <a:gd name="T8" fmla="*/ 0 60000 65536"/>
                  <a:gd name="T9" fmla="*/ 0 60000 65536"/>
                  <a:gd name="T10" fmla="*/ 0 60000 65536"/>
                  <a:gd name="T11" fmla="*/ 0 60000 65536"/>
                  <a:gd name="T12" fmla="*/ 0 w 3668"/>
                  <a:gd name="T13" fmla="*/ 0 h 531"/>
                  <a:gd name="T14" fmla="*/ 3668 w 3668"/>
                  <a:gd name="T15" fmla="*/ 531 h 531"/>
                </a:gdLst>
                <a:ahLst/>
                <a:cxnLst>
                  <a:cxn ang="T8">
                    <a:pos x="T0" y="T1"/>
                  </a:cxn>
                  <a:cxn ang="T9">
                    <a:pos x="T2" y="T3"/>
                  </a:cxn>
                  <a:cxn ang="T10">
                    <a:pos x="T4" y="T5"/>
                  </a:cxn>
                  <a:cxn ang="T11">
                    <a:pos x="T6" y="T7"/>
                  </a:cxn>
                </a:cxnLst>
                <a:rect l="T12" t="T13" r="T14" b="T15"/>
                <a:pathLst>
                  <a:path w="3668" h="531">
                    <a:moveTo>
                      <a:pt x="0" y="0"/>
                    </a:moveTo>
                    <a:lnTo>
                      <a:pt x="0" y="337"/>
                    </a:lnTo>
                    <a:lnTo>
                      <a:pt x="3668" y="337"/>
                    </a:lnTo>
                    <a:lnTo>
                      <a:pt x="3668" y="531"/>
                    </a:lnTo>
                  </a:path>
                </a:pathLst>
              </a:custGeom>
              <a:noFill/>
              <a:ln w="6985" cap="rnd">
                <a:solidFill>
                  <a:srgbClr val="000000"/>
                </a:solidFill>
                <a:prstDash val="solid"/>
                <a:round/>
                <a:headEnd/>
                <a:tailEnd/>
              </a:ln>
            </p:spPr>
            <p:txBody>
              <a:bodyPr/>
              <a:lstStyle/>
              <a:p>
                <a:endParaRPr lang="en-US" dirty="0"/>
              </a:p>
            </p:txBody>
          </p:sp>
          <p:sp>
            <p:nvSpPr>
              <p:cNvPr id="231" name="Freeform 478"/>
              <p:cNvSpPr>
                <a:spLocks/>
              </p:cNvSpPr>
              <p:nvPr/>
            </p:nvSpPr>
            <p:spPr bwMode="auto">
              <a:xfrm>
                <a:off x="7920" y="3966"/>
                <a:ext cx="5135" cy="531"/>
              </a:xfrm>
              <a:custGeom>
                <a:avLst/>
                <a:gdLst>
                  <a:gd name="T0" fmla="*/ 0 w 5135"/>
                  <a:gd name="T1" fmla="*/ 0 h 531"/>
                  <a:gd name="T2" fmla="*/ 0 w 5135"/>
                  <a:gd name="T3" fmla="*/ 337 h 531"/>
                  <a:gd name="T4" fmla="*/ 5135 w 5135"/>
                  <a:gd name="T5" fmla="*/ 337 h 531"/>
                  <a:gd name="T6" fmla="*/ 5135 w 5135"/>
                  <a:gd name="T7" fmla="*/ 531 h 531"/>
                  <a:gd name="T8" fmla="*/ 0 60000 65536"/>
                  <a:gd name="T9" fmla="*/ 0 60000 65536"/>
                  <a:gd name="T10" fmla="*/ 0 60000 65536"/>
                  <a:gd name="T11" fmla="*/ 0 60000 65536"/>
                  <a:gd name="T12" fmla="*/ 0 w 5135"/>
                  <a:gd name="T13" fmla="*/ 0 h 531"/>
                  <a:gd name="T14" fmla="*/ 5135 w 5135"/>
                  <a:gd name="T15" fmla="*/ 531 h 531"/>
                </a:gdLst>
                <a:ahLst/>
                <a:cxnLst>
                  <a:cxn ang="T8">
                    <a:pos x="T0" y="T1"/>
                  </a:cxn>
                  <a:cxn ang="T9">
                    <a:pos x="T2" y="T3"/>
                  </a:cxn>
                  <a:cxn ang="T10">
                    <a:pos x="T4" y="T5"/>
                  </a:cxn>
                  <a:cxn ang="T11">
                    <a:pos x="T6" y="T7"/>
                  </a:cxn>
                </a:cxnLst>
                <a:rect l="T12" t="T13" r="T14" b="T15"/>
                <a:pathLst>
                  <a:path w="5135" h="531">
                    <a:moveTo>
                      <a:pt x="0" y="0"/>
                    </a:moveTo>
                    <a:lnTo>
                      <a:pt x="0" y="337"/>
                    </a:lnTo>
                    <a:lnTo>
                      <a:pt x="5135" y="337"/>
                    </a:lnTo>
                    <a:lnTo>
                      <a:pt x="5135" y="531"/>
                    </a:lnTo>
                  </a:path>
                </a:pathLst>
              </a:custGeom>
              <a:noFill/>
              <a:ln w="6985" cap="rnd">
                <a:solidFill>
                  <a:srgbClr val="000000"/>
                </a:solidFill>
                <a:prstDash val="solid"/>
                <a:round/>
                <a:headEnd/>
                <a:tailEnd/>
              </a:ln>
            </p:spPr>
            <p:txBody>
              <a:bodyPr/>
              <a:lstStyle/>
              <a:p>
                <a:endParaRPr lang="en-US" dirty="0"/>
              </a:p>
            </p:txBody>
          </p:sp>
          <p:sp>
            <p:nvSpPr>
              <p:cNvPr id="232" name="Freeform 479"/>
              <p:cNvSpPr>
                <a:spLocks/>
              </p:cNvSpPr>
              <p:nvPr/>
            </p:nvSpPr>
            <p:spPr bwMode="auto">
              <a:xfrm>
                <a:off x="7920" y="3966"/>
                <a:ext cx="2201" cy="531"/>
              </a:xfrm>
              <a:custGeom>
                <a:avLst/>
                <a:gdLst>
                  <a:gd name="T0" fmla="*/ 0 w 2201"/>
                  <a:gd name="T1" fmla="*/ 0 h 531"/>
                  <a:gd name="T2" fmla="*/ 0 w 2201"/>
                  <a:gd name="T3" fmla="*/ 337 h 531"/>
                  <a:gd name="T4" fmla="*/ 2201 w 2201"/>
                  <a:gd name="T5" fmla="*/ 337 h 531"/>
                  <a:gd name="T6" fmla="*/ 2201 w 2201"/>
                  <a:gd name="T7" fmla="*/ 531 h 531"/>
                  <a:gd name="T8" fmla="*/ 0 60000 65536"/>
                  <a:gd name="T9" fmla="*/ 0 60000 65536"/>
                  <a:gd name="T10" fmla="*/ 0 60000 65536"/>
                  <a:gd name="T11" fmla="*/ 0 60000 65536"/>
                  <a:gd name="T12" fmla="*/ 0 w 2201"/>
                  <a:gd name="T13" fmla="*/ 0 h 531"/>
                  <a:gd name="T14" fmla="*/ 2201 w 2201"/>
                  <a:gd name="T15" fmla="*/ 531 h 531"/>
                </a:gdLst>
                <a:ahLst/>
                <a:cxnLst>
                  <a:cxn ang="T8">
                    <a:pos x="T0" y="T1"/>
                  </a:cxn>
                  <a:cxn ang="T9">
                    <a:pos x="T2" y="T3"/>
                  </a:cxn>
                  <a:cxn ang="T10">
                    <a:pos x="T4" y="T5"/>
                  </a:cxn>
                  <a:cxn ang="T11">
                    <a:pos x="T6" y="T7"/>
                  </a:cxn>
                </a:cxnLst>
                <a:rect l="T12" t="T13" r="T14" b="T15"/>
                <a:pathLst>
                  <a:path w="2201" h="531">
                    <a:moveTo>
                      <a:pt x="0" y="0"/>
                    </a:moveTo>
                    <a:lnTo>
                      <a:pt x="0" y="337"/>
                    </a:lnTo>
                    <a:lnTo>
                      <a:pt x="2201" y="337"/>
                    </a:lnTo>
                    <a:lnTo>
                      <a:pt x="2201" y="531"/>
                    </a:lnTo>
                  </a:path>
                </a:pathLst>
              </a:custGeom>
              <a:noFill/>
              <a:ln w="6985" cap="rnd">
                <a:solidFill>
                  <a:srgbClr val="000000"/>
                </a:solidFill>
                <a:prstDash val="solid"/>
                <a:round/>
                <a:headEnd/>
                <a:tailEnd/>
              </a:ln>
            </p:spPr>
            <p:txBody>
              <a:bodyPr/>
              <a:lstStyle/>
              <a:p>
                <a:endParaRPr lang="en-US" dirty="0"/>
              </a:p>
            </p:txBody>
          </p:sp>
          <p:sp>
            <p:nvSpPr>
              <p:cNvPr id="233" name="Freeform 480"/>
              <p:cNvSpPr>
                <a:spLocks/>
              </p:cNvSpPr>
              <p:nvPr/>
            </p:nvSpPr>
            <p:spPr bwMode="auto">
              <a:xfrm>
                <a:off x="5712" y="3966"/>
                <a:ext cx="2208" cy="531"/>
              </a:xfrm>
              <a:custGeom>
                <a:avLst/>
                <a:gdLst>
                  <a:gd name="T0" fmla="*/ 2208 w 2208"/>
                  <a:gd name="T1" fmla="*/ 0 h 531"/>
                  <a:gd name="T2" fmla="*/ 2208 w 2208"/>
                  <a:gd name="T3" fmla="*/ 337 h 531"/>
                  <a:gd name="T4" fmla="*/ 0 w 2208"/>
                  <a:gd name="T5" fmla="*/ 337 h 531"/>
                  <a:gd name="T6" fmla="*/ 0 w 2208"/>
                  <a:gd name="T7" fmla="*/ 531 h 531"/>
                  <a:gd name="T8" fmla="*/ 0 60000 65536"/>
                  <a:gd name="T9" fmla="*/ 0 60000 65536"/>
                  <a:gd name="T10" fmla="*/ 0 60000 65536"/>
                  <a:gd name="T11" fmla="*/ 0 60000 65536"/>
                  <a:gd name="T12" fmla="*/ 0 w 2208"/>
                  <a:gd name="T13" fmla="*/ 0 h 531"/>
                  <a:gd name="T14" fmla="*/ 2208 w 2208"/>
                  <a:gd name="T15" fmla="*/ 531 h 531"/>
                </a:gdLst>
                <a:ahLst/>
                <a:cxnLst>
                  <a:cxn ang="T8">
                    <a:pos x="T0" y="T1"/>
                  </a:cxn>
                  <a:cxn ang="T9">
                    <a:pos x="T2" y="T3"/>
                  </a:cxn>
                  <a:cxn ang="T10">
                    <a:pos x="T4" y="T5"/>
                  </a:cxn>
                  <a:cxn ang="T11">
                    <a:pos x="T6" y="T7"/>
                  </a:cxn>
                </a:cxnLst>
                <a:rect l="T12" t="T13" r="T14" b="T15"/>
                <a:pathLst>
                  <a:path w="2208" h="531">
                    <a:moveTo>
                      <a:pt x="2208" y="0"/>
                    </a:moveTo>
                    <a:lnTo>
                      <a:pt x="2208" y="337"/>
                    </a:lnTo>
                    <a:lnTo>
                      <a:pt x="0" y="337"/>
                    </a:lnTo>
                    <a:lnTo>
                      <a:pt x="0" y="531"/>
                    </a:lnTo>
                  </a:path>
                </a:pathLst>
              </a:custGeom>
              <a:noFill/>
              <a:ln w="6985" cap="rnd">
                <a:solidFill>
                  <a:srgbClr val="000000"/>
                </a:solidFill>
                <a:prstDash val="solid"/>
                <a:round/>
                <a:headEnd/>
                <a:tailEnd/>
              </a:ln>
            </p:spPr>
            <p:txBody>
              <a:bodyPr/>
              <a:lstStyle/>
              <a:p>
                <a:endParaRPr lang="en-US" dirty="0"/>
              </a:p>
            </p:txBody>
          </p:sp>
          <p:sp>
            <p:nvSpPr>
              <p:cNvPr id="234" name="Freeform 481"/>
              <p:cNvSpPr>
                <a:spLocks/>
              </p:cNvSpPr>
              <p:nvPr/>
            </p:nvSpPr>
            <p:spPr bwMode="auto">
              <a:xfrm>
                <a:off x="4252" y="3966"/>
                <a:ext cx="3668" cy="531"/>
              </a:xfrm>
              <a:custGeom>
                <a:avLst/>
                <a:gdLst>
                  <a:gd name="T0" fmla="*/ 3668 w 3668"/>
                  <a:gd name="T1" fmla="*/ 0 h 531"/>
                  <a:gd name="T2" fmla="*/ 3668 w 3668"/>
                  <a:gd name="T3" fmla="*/ 337 h 531"/>
                  <a:gd name="T4" fmla="*/ 0 w 3668"/>
                  <a:gd name="T5" fmla="*/ 337 h 531"/>
                  <a:gd name="T6" fmla="*/ 0 w 3668"/>
                  <a:gd name="T7" fmla="*/ 531 h 531"/>
                  <a:gd name="T8" fmla="*/ 0 60000 65536"/>
                  <a:gd name="T9" fmla="*/ 0 60000 65536"/>
                  <a:gd name="T10" fmla="*/ 0 60000 65536"/>
                  <a:gd name="T11" fmla="*/ 0 60000 65536"/>
                  <a:gd name="T12" fmla="*/ 0 w 3668"/>
                  <a:gd name="T13" fmla="*/ 0 h 531"/>
                  <a:gd name="T14" fmla="*/ 3668 w 3668"/>
                  <a:gd name="T15" fmla="*/ 531 h 531"/>
                </a:gdLst>
                <a:ahLst/>
                <a:cxnLst>
                  <a:cxn ang="T8">
                    <a:pos x="T0" y="T1"/>
                  </a:cxn>
                  <a:cxn ang="T9">
                    <a:pos x="T2" y="T3"/>
                  </a:cxn>
                  <a:cxn ang="T10">
                    <a:pos x="T4" y="T5"/>
                  </a:cxn>
                  <a:cxn ang="T11">
                    <a:pos x="T6" y="T7"/>
                  </a:cxn>
                </a:cxnLst>
                <a:rect l="T12" t="T13" r="T14" b="T15"/>
                <a:pathLst>
                  <a:path w="3668" h="531">
                    <a:moveTo>
                      <a:pt x="3668" y="0"/>
                    </a:moveTo>
                    <a:lnTo>
                      <a:pt x="3668" y="337"/>
                    </a:lnTo>
                    <a:lnTo>
                      <a:pt x="0" y="337"/>
                    </a:lnTo>
                    <a:lnTo>
                      <a:pt x="0" y="531"/>
                    </a:lnTo>
                  </a:path>
                </a:pathLst>
              </a:custGeom>
              <a:noFill/>
              <a:ln w="6985" cap="rnd">
                <a:solidFill>
                  <a:srgbClr val="000000"/>
                </a:solidFill>
                <a:prstDash val="solid"/>
                <a:round/>
                <a:headEnd/>
                <a:tailEnd/>
              </a:ln>
            </p:spPr>
            <p:txBody>
              <a:bodyPr/>
              <a:lstStyle/>
              <a:p>
                <a:endParaRPr lang="en-US" dirty="0"/>
              </a:p>
            </p:txBody>
          </p:sp>
          <p:sp>
            <p:nvSpPr>
              <p:cNvPr id="235" name="Freeform 482"/>
              <p:cNvSpPr>
                <a:spLocks/>
              </p:cNvSpPr>
              <p:nvPr/>
            </p:nvSpPr>
            <p:spPr bwMode="auto">
              <a:xfrm>
                <a:off x="7187" y="3966"/>
                <a:ext cx="733" cy="531"/>
              </a:xfrm>
              <a:custGeom>
                <a:avLst/>
                <a:gdLst>
                  <a:gd name="T0" fmla="*/ 733 w 733"/>
                  <a:gd name="T1" fmla="*/ 0 h 531"/>
                  <a:gd name="T2" fmla="*/ 733 w 733"/>
                  <a:gd name="T3" fmla="*/ 337 h 531"/>
                  <a:gd name="T4" fmla="*/ 0 w 733"/>
                  <a:gd name="T5" fmla="*/ 337 h 531"/>
                  <a:gd name="T6" fmla="*/ 0 w 733"/>
                  <a:gd name="T7" fmla="*/ 531 h 531"/>
                  <a:gd name="T8" fmla="*/ 0 60000 65536"/>
                  <a:gd name="T9" fmla="*/ 0 60000 65536"/>
                  <a:gd name="T10" fmla="*/ 0 60000 65536"/>
                  <a:gd name="T11" fmla="*/ 0 60000 65536"/>
                  <a:gd name="T12" fmla="*/ 0 w 733"/>
                  <a:gd name="T13" fmla="*/ 0 h 531"/>
                  <a:gd name="T14" fmla="*/ 733 w 733"/>
                  <a:gd name="T15" fmla="*/ 531 h 531"/>
                </a:gdLst>
                <a:ahLst/>
                <a:cxnLst>
                  <a:cxn ang="T8">
                    <a:pos x="T0" y="T1"/>
                  </a:cxn>
                  <a:cxn ang="T9">
                    <a:pos x="T2" y="T3"/>
                  </a:cxn>
                  <a:cxn ang="T10">
                    <a:pos x="T4" y="T5"/>
                  </a:cxn>
                  <a:cxn ang="T11">
                    <a:pos x="T6" y="T7"/>
                  </a:cxn>
                </a:cxnLst>
                <a:rect l="T12" t="T13" r="T14" b="T15"/>
                <a:pathLst>
                  <a:path w="733" h="531">
                    <a:moveTo>
                      <a:pt x="733" y="0"/>
                    </a:moveTo>
                    <a:lnTo>
                      <a:pt x="733" y="337"/>
                    </a:lnTo>
                    <a:lnTo>
                      <a:pt x="0" y="337"/>
                    </a:lnTo>
                    <a:lnTo>
                      <a:pt x="0" y="531"/>
                    </a:lnTo>
                  </a:path>
                </a:pathLst>
              </a:custGeom>
              <a:noFill/>
              <a:ln w="6985" cap="rnd">
                <a:solidFill>
                  <a:srgbClr val="000000"/>
                </a:solidFill>
                <a:prstDash val="solid"/>
                <a:round/>
                <a:headEnd/>
                <a:tailEnd/>
              </a:ln>
            </p:spPr>
            <p:txBody>
              <a:bodyPr/>
              <a:lstStyle/>
              <a:p>
                <a:endParaRPr lang="en-US" dirty="0"/>
              </a:p>
            </p:txBody>
          </p:sp>
          <p:sp>
            <p:nvSpPr>
              <p:cNvPr id="236" name="Freeform 483"/>
              <p:cNvSpPr>
                <a:spLocks/>
              </p:cNvSpPr>
              <p:nvPr/>
            </p:nvSpPr>
            <p:spPr bwMode="auto">
              <a:xfrm>
                <a:off x="2786" y="3966"/>
                <a:ext cx="5134" cy="531"/>
              </a:xfrm>
              <a:custGeom>
                <a:avLst/>
                <a:gdLst>
                  <a:gd name="T0" fmla="*/ 5134 w 5134"/>
                  <a:gd name="T1" fmla="*/ 0 h 531"/>
                  <a:gd name="T2" fmla="*/ 5134 w 5134"/>
                  <a:gd name="T3" fmla="*/ 337 h 531"/>
                  <a:gd name="T4" fmla="*/ 0 w 5134"/>
                  <a:gd name="T5" fmla="*/ 337 h 531"/>
                  <a:gd name="T6" fmla="*/ 0 w 5134"/>
                  <a:gd name="T7" fmla="*/ 531 h 531"/>
                  <a:gd name="T8" fmla="*/ 0 60000 65536"/>
                  <a:gd name="T9" fmla="*/ 0 60000 65536"/>
                  <a:gd name="T10" fmla="*/ 0 60000 65536"/>
                  <a:gd name="T11" fmla="*/ 0 60000 65536"/>
                  <a:gd name="T12" fmla="*/ 0 w 5134"/>
                  <a:gd name="T13" fmla="*/ 0 h 531"/>
                  <a:gd name="T14" fmla="*/ 5134 w 5134"/>
                  <a:gd name="T15" fmla="*/ 531 h 531"/>
                </a:gdLst>
                <a:ahLst/>
                <a:cxnLst>
                  <a:cxn ang="T8">
                    <a:pos x="T0" y="T1"/>
                  </a:cxn>
                  <a:cxn ang="T9">
                    <a:pos x="T2" y="T3"/>
                  </a:cxn>
                  <a:cxn ang="T10">
                    <a:pos x="T4" y="T5"/>
                  </a:cxn>
                  <a:cxn ang="T11">
                    <a:pos x="T6" y="T7"/>
                  </a:cxn>
                </a:cxnLst>
                <a:rect l="T12" t="T13" r="T14" b="T15"/>
                <a:pathLst>
                  <a:path w="5134" h="531">
                    <a:moveTo>
                      <a:pt x="5134" y="0"/>
                    </a:moveTo>
                    <a:lnTo>
                      <a:pt x="5134" y="337"/>
                    </a:lnTo>
                    <a:lnTo>
                      <a:pt x="0" y="337"/>
                    </a:lnTo>
                    <a:lnTo>
                      <a:pt x="0" y="531"/>
                    </a:lnTo>
                  </a:path>
                </a:pathLst>
              </a:custGeom>
              <a:noFill/>
              <a:ln w="6985" cap="rnd">
                <a:solidFill>
                  <a:srgbClr val="000000"/>
                </a:solidFill>
                <a:prstDash val="solid"/>
                <a:round/>
                <a:headEnd/>
                <a:tailEnd/>
              </a:ln>
            </p:spPr>
            <p:txBody>
              <a:bodyPr/>
              <a:lstStyle/>
              <a:p>
                <a:endParaRPr lang="en-US" dirty="0"/>
              </a:p>
            </p:txBody>
          </p:sp>
          <p:sp>
            <p:nvSpPr>
              <p:cNvPr id="237" name="Freeform 484"/>
              <p:cNvSpPr>
                <a:spLocks/>
              </p:cNvSpPr>
              <p:nvPr/>
            </p:nvSpPr>
            <p:spPr bwMode="auto">
              <a:xfrm>
                <a:off x="7920" y="3966"/>
                <a:ext cx="3668" cy="1761"/>
              </a:xfrm>
              <a:custGeom>
                <a:avLst/>
                <a:gdLst>
                  <a:gd name="T0" fmla="*/ 0 w 3668"/>
                  <a:gd name="T1" fmla="*/ 0 h 1761"/>
                  <a:gd name="T2" fmla="*/ 0 w 3668"/>
                  <a:gd name="T3" fmla="*/ 1554 h 1761"/>
                  <a:gd name="T4" fmla="*/ 3668 w 3668"/>
                  <a:gd name="T5" fmla="*/ 1554 h 1761"/>
                  <a:gd name="T6" fmla="*/ 3668 w 3668"/>
                  <a:gd name="T7" fmla="*/ 1761 h 1761"/>
                  <a:gd name="T8" fmla="*/ 0 60000 65536"/>
                  <a:gd name="T9" fmla="*/ 0 60000 65536"/>
                  <a:gd name="T10" fmla="*/ 0 60000 65536"/>
                  <a:gd name="T11" fmla="*/ 0 60000 65536"/>
                  <a:gd name="T12" fmla="*/ 0 w 3668"/>
                  <a:gd name="T13" fmla="*/ 0 h 1761"/>
                  <a:gd name="T14" fmla="*/ 3668 w 3668"/>
                  <a:gd name="T15" fmla="*/ 1761 h 1761"/>
                </a:gdLst>
                <a:ahLst/>
                <a:cxnLst>
                  <a:cxn ang="T8">
                    <a:pos x="T0" y="T1"/>
                  </a:cxn>
                  <a:cxn ang="T9">
                    <a:pos x="T2" y="T3"/>
                  </a:cxn>
                  <a:cxn ang="T10">
                    <a:pos x="T4" y="T5"/>
                  </a:cxn>
                  <a:cxn ang="T11">
                    <a:pos x="T6" y="T7"/>
                  </a:cxn>
                </a:cxnLst>
                <a:rect l="T12" t="T13" r="T14" b="T15"/>
                <a:pathLst>
                  <a:path w="3668" h="1761">
                    <a:moveTo>
                      <a:pt x="0" y="0"/>
                    </a:moveTo>
                    <a:lnTo>
                      <a:pt x="0" y="1554"/>
                    </a:lnTo>
                    <a:lnTo>
                      <a:pt x="3668" y="1554"/>
                    </a:lnTo>
                    <a:lnTo>
                      <a:pt x="3668" y="1761"/>
                    </a:lnTo>
                  </a:path>
                </a:pathLst>
              </a:custGeom>
              <a:noFill/>
              <a:ln w="6985" cap="rnd">
                <a:solidFill>
                  <a:srgbClr val="000000"/>
                </a:solidFill>
                <a:prstDash val="solid"/>
                <a:round/>
                <a:headEnd/>
                <a:tailEnd/>
              </a:ln>
            </p:spPr>
            <p:txBody>
              <a:bodyPr/>
              <a:lstStyle/>
              <a:p>
                <a:endParaRPr lang="en-US" dirty="0"/>
              </a:p>
            </p:txBody>
          </p:sp>
          <p:sp>
            <p:nvSpPr>
              <p:cNvPr id="238" name="Freeform 485"/>
              <p:cNvSpPr>
                <a:spLocks/>
              </p:cNvSpPr>
              <p:nvPr/>
            </p:nvSpPr>
            <p:spPr bwMode="auto">
              <a:xfrm>
                <a:off x="7187" y="3966"/>
                <a:ext cx="733" cy="1761"/>
              </a:xfrm>
              <a:custGeom>
                <a:avLst/>
                <a:gdLst>
                  <a:gd name="T0" fmla="*/ 733 w 733"/>
                  <a:gd name="T1" fmla="*/ 0 h 1761"/>
                  <a:gd name="T2" fmla="*/ 733 w 733"/>
                  <a:gd name="T3" fmla="*/ 1554 h 1761"/>
                  <a:gd name="T4" fmla="*/ 0 w 733"/>
                  <a:gd name="T5" fmla="*/ 1554 h 1761"/>
                  <a:gd name="T6" fmla="*/ 0 w 733"/>
                  <a:gd name="T7" fmla="*/ 1761 h 1761"/>
                  <a:gd name="T8" fmla="*/ 0 60000 65536"/>
                  <a:gd name="T9" fmla="*/ 0 60000 65536"/>
                  <a:gd name="T10" fmla="*/ 0 60000 65536"/>
                  <a:gd name="T11" fmla="*/ 0 60000 65536"/>
                  <a:gd name="T12" fmla="*/ 0 w 733"/>
                  <a:gd name="T13" fmla="*/ 0 h 1761"/>
                  <a:gd name="T14" fmla="*/ 733 w 733"/>
                  <a:gd name="T15" fmla="*/ 1761 h 1761"/>
                </a:gdLst>
                <a:ahLst/>
                <a:cxnLst>
                  <a:cxn ang="T8">
                    <a:pos x="T0" y="T1"/>
                  </a:cxn>
                  <a:cxn ang="T9">
                    <a:pos x="T2" y="T3"/>
                  </a:cxn>
                  <a:cxn ang="T10">
                    <a:pos x="T4" y="T5"/>
                  </a:cxn>
                  <a:cxn ang="T11">
                    <a:pos x="T6" y="T7"/>
                  </a:cxn>
                </a:cxnLst>
                <a:rect l="T12" t="T13" r="T14" b="T15"/>
                <a:pathLst>
                  <a:path w="733" h="1761">
                    <a:moveTo>
                      <a:pt x="733" y="0"/>
                    </a:moveTo>
                    <a:lnTo>
                      <a:pt x="733" y="1554"/>
                    </a:lnTo>
                    <a:lnTo>
                      <a:pt x="0" y="1554"/>
                    </a:lnTo>
                    <a:lnTo>
                      <a:pt x="0" y="1761"/>
                    </a:lnTo>
                  </a:path>
                </a:pathLst>
              </a:custGeom>
              <a:noFill/>
              <a:ln w="6985" cap="rnd">
                <a:solidFill>
                  <a:srgbClr val="000000"/>
                </a:solidFill>
                <a:prstDash val="solid"/>
                <a:round/>
                <a:headEnd/>
                <a:tailEnd/>
              </a:ln>
            </p:spPr>
            <p:txBody>
              <a:bodyPr/>
              <a:lstStyle/>
              <a:p>
                <a:endParaRPr lang="en-US" dirty="0"/>
              </a:p>
            </p:txBody>
          </p:sp>
          <p:sp>
            <p:nvSpPr>
              <p:cNvPr id="239" name="Freeform 486"/>
              <p:cNvSpPr>
                <a:spLocks/>
              </p:cNvSpPr>
              <p:nvPr/>
            </p:nvSpPr>
            <p:spPr bwMode="auto">
              <a:xfrm>
                <a:off x="7920" y="3966"/>
                <a:ext cx="4977" cy="4693"/>
              </a:xfrm>
              <a:custGeom>
                <a:avLst/>
                <a:gdLst>
                  <a:gd name="T0" fmla="*/ 0 w 4977"/>
                  <a:gd name="T1" fmla="*/ 0 h 4693"/>
                  <a:gd name="T2" fmla="*/ 0 w 4977"/>
                  <a:gd name="T3" fmla="*/ 4486 h 4693"/>
                  <a:gd name="T4" fmla="*/ 4977 w 4977"/>
                  <a:gd name="T5" fmla="*/ 4486 h 4693"/>
                  <a:gd name="T6" fmla="*/ 4977 w 4977"/>
                  <a:gd name="T7" fmla="*/ 4693 h 4693"/>
                  <a:gd name="T8" fmla="*/ 0 60000 65536"/>
                  <a:gd name="T9" fmla="*/ 0 60000 65536"/>
                  <a:gd name="T10" fmla="*/ 0 60000 65536"/>
                  <a:gd name="T11" fmla="*/ 0 60000 65536"/>
                  <a:gd name="T12" fmla="*/ 0 w 4977"/>
                  <a:gd name="T13" fmla="*/ 0 h 4693"/>
                  <a:gd name="T14" fmla="*/ 4977 w 4977"/>
                  <a:gd name="T15" fmla="*/ 4693 h 4693"/>
                </a:gdLst>
                <a:ahLst/>
                <a:cxnLst>
                  <a:cxn ang="T8">
                    <a:pos x="T0" y="T1"/>
                  </a:cxn>
                  <a:cxn ang="T9">
                    <a:pos x="T2" y="T3"/>
                  </a:cxn>
                  <a:cxn ang="T10">
                    <a:pos x="T4" y="T5"/>
                  </a:cxn>
                  <a:cxn ang="T11">
                    <a:pos x="T6" y="T7"/>
                  </a:cxn>
                </a:cxnLst>
                <a:rect l="T12" t="T13" r="T14" b="T15"/>
                <a:pathLst>
                  <a:path w="4977" h="4693">
                    <a:moveTo>
                      <a:pt x="0" y="0"/>
                    </a:moveTo>
                    <a:lnTo>
                      <a:pt x="0" y="4486"/>
                    </a:lnTo>
                    <a:lnTo>
                      <a:pt x="4977" y="4486"/>
                    </a:lnTo>
                    <a:lnTo>
                      <a:pt x="4977" y="4693"/>
                    </a:lnTo>
                  </a:path>
                </a:pathLst>
              </a:custGeom>
              <a:noFill/>
              <a:ln w="6985" cap="rnd">
                <a:solidFill>
                  <a:srgbClr val="000000"/>
                </a:solidFill>
                <a:prstDash val="solid"/>
                <a:round/>
                <a:headEnd/>
                <a:tailEnd/>
              </a:ln>
            </p:spPr>
            <p:txBody>
              <a:bodyPr/>
              <a:lstStyle/>
              <a:p>
                <a:endParaRPr lang="en-US" dirty="0"/>
              </a:p>
            </p:txBody>
          </p:sp>
          <p:sp>
            <p:nvSpPr>
              <p:cNvPr id="240" name="Freeform 487"/>
              <p:cNvSpPr>
                <a:spLocks/>
              </p:cNvSpPr>
              <p:nvPr/>
            </p:nvSpPr>
            <p:spPr bwMode="auto">
              <a:xfrm>
                <a:off x="7920" y="3966"/>
                <a:ext cx="734" cy="531"/>
              </a:xfrm>
              <a:custGeom>
                <a:avLst/>
                <a:gdLst>
                  <a:gd name="T0" fmla="*/ 0 w 734"/>
                  <a:gd name="T1" fmla="*/ 0 h 531"/>
                  <a:gd name="T2" fmla="*/ 0 w 734"/>
                  <a:gd name="T3" fmla="*/ 337 h 531"/>
                  <a:gd name="T4" fmla="*/ 734 w 734"/>
                  <a:gd name="T5" fmla="*/ 337 h 531"/>
                  <a:gd name="T6" fmla="*/ 734 w 734"/>
                  <a:gd name="T7" fmla="*/ 531 h 531"/>
                  <a:gd name="T8" fmla="*/ 0 60000 65536"/>
                  <a:gd name="T9" fmla="*/ 0 60000 65536"/>
                  <a:gd name="T10" fmla="*/ 0 60000 65536"/>
                  <a:gd name="T11" fmla="*/ 0 60000 65536"/>
                  <a:gd name="T12" fmla="*/ 0 w 734"/>
                  <a:gd name="T13" fmla="*/ 0 h 531"/>
                  <a:gd name="T14" fmla="*/ 734 w 734"/>
                  <a:gd name="T15" fmla="*/ 531 h 531"/>
                </a:gdLst>
                <a:ahLst/>
                <a:cxnLst>
                  <a:cxn ang="T8">
                    <a:pos x="T0" y="T1"/>
                  </a:cxn>
                  <a:cxn ang="T9">
                    <a:pos x="T2" y="T3"/>
                  </a:cxn>
                  <a:cxn ang="T10">
                    <a:pos x="T4" y="T5"/>
                  </a:cxn>
                  <a:cxn ang="T11">
                    <a:pos x="T6" y="T7"/>
                  </a:cxn>
                </a:cxnLst>
                <a:rect l="T12" t="T13" r="T14" b="T15"/>
                <a:pathLst>
                  <a:path w="734" h="531">
                    <a:moveTo>
                      <a:pt x="0" y="0"/>
                    </a:moveTo>
                    <a:lnTo>
                      <a:pt x="0" y="337"/>
                    </a:lnTo>
                    <a:lnTo>
                      <a:pt x="734" y="337"/>
                    </a:lnTo>
                    <a:lnTo>
                      <a:pt x="734" y="531"/>
                    </a:lnTo>
                  </a:path>
                </a:pathLst>
              </a:custGeom>
              <a:noFill/>
              <a:ln w="6985" cap="rnd">
                <a:solidFill>
                  <a:srgbClr val="000000"/>
                </a:solidFill>
                <a:prstDash val="solid"/>
                <a:round/>
                <a:headEnd/>
                <a:tailEnd/>
              </a:ln>
            </p:spPr>
            <p:txBody>
              <a:bodyPr/>
              <a:lstStyle/>
              <a:p>
                <a:endParaRPr lang="en-US" dirty="0"/>
              </a:p>
            </p:txBody>
          </p:sp>
          <p:sp>
            <p:nvSpPr>
              <p:cNvPr id="241" name="Freeform 488"/>
              <p:cNvSpPr>
                <a:spLocks/>
              </p:cNvSpPr>
              <p:nvPr/>
            </p:nvSpPr>
            <p:spPr bwMode="auto">
              <a:xfrm>
                <a:off x="7920" y="3966"/>
                <a:ext cx="1657" cy="4693"/>
              </a:xfrm>
              <a:custGeom>
                <a:avLst/>
                <a:gdLst>
                  <a:gd name="T0" fmla="*/ 0 w 1657"/>
                  <a:gd name="T1" fmla="*/ 0 h 4693"/>
                  <a:gd name="T2" fmla="*/ 0 w 1657"/>
                  <a:gd name="T3" fmla="*/ 4486 h 4693"/>
                  <a:gd name="T4" fmla="*/ 1657 w 1657"/>
                  <a:gd name="T5" fmla="*/ 4486 h 4693"/>
                  <a:gd name="T6" fmla="*/ 1657 w 1657"/>
                  <a:gd name="T7" fmla="*/ 4693 h 4693"/>
                  <a:gd name="T8" fmla="*/ 0 60000 65536"/>
                  <a:gd name="T9" fmla="*/ 0 60000 65536"/>
                  <a:gd name="T10" fmla="*/ 0 60000 65536"/>
                  <a:gd name="T11" fmla="*/ 0 60000 65536"/>
                  <a:gd name="T12" fmla="*/ 0 w 1657"/>
                  <a:gd name="T13" fmla="*/ 0 h 4693"/>
                  <a:gd name="T14" fmla="*/ 1657 w 1657"/>
                  <a:gd name="T15" fmla="*/ 4693 h 4693"/>
                </a:gdLst>
                <a:ahLst/>
                <a:cxnLst>
                  <a:cxn ang="T8">
                    <a:pos x="T0" y="T1"/>
                  </a:cxn>
                  <a:cxn ang="T9">
                    <a:pos x="T2" y="T3"/>
                  </a:cxn>
                  <a:cxn ang="T10">
                    <a:pos x="T4" y="T5"/>
                  </a:cxn>
                  <a:cxn ang="T11">
                    <a:pos x="T6" y="T7"/>
                  </a:cxn>
                </a:cxnLst>
                <a:rect l="T12" t="T13" r="T14" b="T15"/>
                <a:pathLst>
                  <a:path w="1657" h="4693">
                    <a:moveTo>
                      <a:pt x="0" y="0"/>
                    </a:moveTo>
                    <a:lnTo>
                      <a:pt x="0" y="4486"/>
                    </a:lnTo>
                    <a:lnTo>
                      <a:pt x="1657" y="4486"/>
                    </a:lnTo>
                    <a:lnTo>
                      <a:pt x="1657" y="4693"/>
                    </a:lnTo>
                  </a:path>
                </a:pathLst>
              </a:custGeom>
              <a:noFill/>
              <a:ln w="6985" cap="rnd">
                <a:solidFill>
                  <a:srgbClr val="000000"/>
                </a:solidFill>
                <a:prstDash val="solid"/>
                <a:round/>
                <a:headEnd/>
                <a:tailEnd/>
              </a:ln>
            </p:spPr>
            <p:txBody>
              <a:bodyPr/>
              <a:lstStyle/>
              <a:p>
                <a:endParaRPr lang="en-US" dirty="0"/>
              </a:p>
            </p:txBody>
          </p:sp>
          <p:sp>
            <p:nvSpPr>
              <p:cNvPr id="242" name="Line 489"/>
              <p:cNvSpPr>
                <a:spLocks noChangeShapeType="1"/>
              </p:cNvSpPr>
              <p:nvPr/>
            </p:nvSpPr>
            <p:spPr bwMode="auto">
              <a:xfrm>
                <a:off x="2786" y="5269"/>
                <a:ext cx="0" cy="133"/>
              </a:xfrm>
              <a:prstGeom prst="line">
                <a:avLst/>
              </a:prstGeom>
              <a:noFill/>
              <a:ln w="6985" cap="rnd">
                <a:solidFill>
                  <a:srgbClr val="000000"/>
                </a:solidFill>
                <a:round/>
                <a:headEnd/>
                <a:tailEnd/>
              </a:ln>
            </p:spPr>
            <p:txBody>
              <a:bodyPr/>
              <a:lstStyle/>
              <a:p>
                <a:endParaRPr lang="en-US" dirty="0"/>
              </a:p>
            </p:txBody>
          </p:sp>
          <p:sp>
            <p:nvSpPr>
              <p:cNvPr id="243" name="Freeform 490"/>
              <p:cNvSpPr>
                <a:spLocks/>
              </p:cNvSpPr>
              <p:nvPr/>
            </p:nvSpPr>
            <p:spPr bwMode="auto">
              <a:xfrm>
                <a:off x="3338" y="3966"/>
                <a:ext cx="4582" cy="1767"/>
              </a:xfrm>
              <a:custGeom>
                <a:avLst/>
                <a:gdLst>
                  <a:gd name="T0" fmla="*/ 0 w 4582"/>
                  <a:gd name="T1" fmla="*/ 1767 h 1767"/>
                  <a:gd name="T2" fmla="*/ 165 w 4582"/>
                  <a:gd name="T3" fmla="*/ 1767 h 1767"/>
                  <a:gd name="T4" fmla="*/ 165 w 4582"/>
                  <a:gd name="T5" fmla="*/ 337 h 1767"/>
                  <a:gd name="T6" fmla="*/ 4582 w 4582"/>
                  <a:gd name="T7" fmla="*/ 337 h 1767"/>
                  <a:gd name="T8" fmla="*/ 4582 w 4582"/>
                  <a:gd name="T9" fmla="*/ 0 h 1767"/>
                  <a:gd name="T10" fmla="*/ 0 60000 65536"/>
                  <a:gd name="T11" fmla="*/ 0 60000 65536"/>
                  <a:gd name="T12" fmla="*/ 0 60000 65536"/>
                  <a:gd name="T13" fmla="*/ 0 60000 65536"/>
                  <a:gd name="T14" fmla="*/ 0 60000 65536"/>
                  <a:gd name="T15" fmla="*/ 0 w 4582"/>
                  <a:gd name="T16" fmla="*/ 0 h 1767"/>
                  <a:gd name="T17" fmla="*/ 4582 w 4582"/>
                  <a:gd name="T18" fmla="*/ 1767 h 1767"/>
                </a:gdLst>
                <a:ahLst/>
                <a:cxnLst>
                  <a:cxn ang="T10">
                    <a:pos x="T0" y="T1"/>
                  </a:cxn>
                  <a:cxn ang="T11">
                    <a:pos x="T2" y="T3"/>
                  </a:cxn>
                  <a:cxn ang="T12">
                    <a:pos x="T4" y="T5"/>
                  </a:cxn>
                  <a:cxn ang="T13">
                    <a:pos x="T6" y="T7"/>
                  </a:cxn>
                  <a:cxn ang="T14">
                    <a:pos x="T8" y="T9"/>
                  </a:cxn>
                </a:cxnLst>
                <a:rect l="T15" t="T16" r="T17" b="T18"/>
                <a:pathLst>
                  <a:path w="4582" h="1767">
                    <a:moveTo>
                      <a:pt x="0" y="1767"/>
                    </a:moveTo>
                    <a:lnTo>
                      <a:pt x="165" y="1767"/>
                    </a:lnTo>
                    <a:lnTo>
                      <a:pt x="165" y="337"/>
                    </a:lnTo>
                    <a:lnTo>
                      <a:pt x="4582" y="337"/>
                    </a:lnTo>
                    <a:lnTo>
                      <a:pt x="4582" y="0"/>
                    </a:lnTo>
                  </a:path>
                </a:pathLst>
              </a:custGeom>
              <a:noFill/>
              <a:ln w="6985" cap="rnd">
                <a:solidFill>
                  <a:srgbClr val="000000"/>
                </a:solidFill>
                <a:prstDash val="solid"/>
                <a:round/>
                <a:headEnd/>
                <a:tailEnd/>
              </a:ln>
            </p:spPr>
            <p:txBody>
              <a:bodyPr/>
              <a:lstStyle/>
              <a:p>
                <a:endParaRPr lang="en-US" dirty="0"/>
              </a:p>
            </p:txBody>
          </p:sp>
          <p:sp>
            <p:nvSpPr>
              <p:cNvPr id="244" name="Rectangle 491"/>
              <p:cNvSpPr>
                <a:spLocks noChangeArrowheads="1"/>
              </p:cNvSpPr>
              <p:nvPr/>
            </p:nvSpPr>
            <p:spPr bwMode="auto">
              <a:xfrm>
                <a:off x="7990" y="6948"/>
                <a:ext cx="1325" cy="773"/>
              </a:xfrm>
              <a:prstGeom prst="rect">
                <a:avLst/>
              </a:prstGeom>
              <a:solidFill>
                <a:srgbClr val="F7EDD9"/>
              </a:solidFill>
              <a:ln w="9525">
                <a:noFill/>
                <a:miter lim="800000"/>
                <a:headEnd/>
                <a:tailEnd/>
              </a:ln>
            </p:spPr>
            <p:txBody>
              <a:bodyPr/>
              <a:lstStyle/>
              <a:p>
                <a:endParaRPr lang="en-US" dirty="0">
                  <a:solidFill>
                    <a:srgbClr val="070000"/>
                  </a:solidFill>
                </a:endParaRPr>
              </a:p>
            </p:txBody>
          </p:sp>
          <p:sp>
            <p:nvSpPr>
              <p:cNvPr id="245" name="Rectangle 492"/>
              <p:cNvSpPr>
                <a:spLocks noChangeArrowheads="1"/>
              </p:cNvSpPr>
              <p:nvPr/>
            </p:nvSpPr>
            <p:spPr bwMode="auto">
              <a:xfrm>
                <a:off x="7990" y="6948"/>
                <a:ext cx="1325" cy="773"/>
              </a:xfrm>
              <a:prstGeom prst="rect">
                <a:avLst/>
              </a:prstGeom>
              <a:noFill/>
              <a:ln w="6985" cap="rnd">
                <a:solidFill>
                  <a:srgbClr val="000000"/>
                </a:solidFill>
                <a:round/>
                <a:headEnd/>
                <a:tailEnd/>
              </a:ln>
            </p:spPr>
            <p:txBody>
              <a:bodyPr/>
              <a:lstStyle/>
              <a:p>
                <a:endParaRPr lang="en-US" dirty="0">
                  <a:solidFill>
                    <a:srgbClr val="070000"/>
                  </a:solidFill>
                </a:endParaRPr>
              </a:p>
            </p:txBody>
          </p:sp>
          <p:sp>
            <p:nvSpPr>
              <p:cNvPr id="246" name="Rectangle 493"/>
              <p:cNvSpPr>
                <a:spLocks noChangeArrowheads="1"/>
              </p:cNvSpPr>
              <p:nvPr/>
            </p:nvSpPr>
            <p:spPr bwMode="auto">
              <a:xfrm>
                <a:off x="8204" y="7063"/>
                <a:ext cx="913" cy="862"/>
              </a:xfrm>
              <a:prstGeom prst="rect">
                <a:avLst/>
              </a:prstGeom>
              <a:noFill/>
              <a:ln w="9525">
                <a:noFill/>
                <a:miter lim="800000"/>
                <a:headEnd/>
                <a:tailEnd/>
              </a:ln>
            </p:spPr>
            <p:txBody>
              <a:bodyPr lIns="0" tIns="0" rIns="0" bIns="0"/>
              <a:lstStyle/>
              <a:p>
                <a:pPr marL="508000" indent="-508000" algn="ctr">
                  <a:spcBef>
                    <a:spcPct val="0"/>
                  </a:spcBef>
                </a:pPr>
                <a:r>
                  <a:rPr lang="en-US" sz="500" b="1" dirty="0">
                    <a:solidFill>
                      <a:srgbClr val="070000"/>
                    </a:solidFill>
                  </a:rPr>
                  <a:t>NATIONAL</a:t>
                </a:r>
              </a:p>
              <a:p>
                <a:pPr marL="508000" indent="-508000" algn="ctr">
                  <a:spcBef>
                    <a:spcPct val="0"/>
                  </a:spcBef>
                </a:pPr>
                <a:r>
                  <a:rPr lang="en-US" sz="500" b="1" dirty="0">
                    <a:solidFill>
                      <a:srgbClr val="070000"/>
                    </a:solidFill>
                  </a:rPr>
                  <a:t>CYBER SECURITY</a:t>
                </a:r>
              </a:p>
              <a:p>
                <a:pPr marL="508000" indent="-508000" algn="ctr">
                  <a:spcBef>
                    <a:spcPct val="0"/>
                  </a:spcBef>
                </a:pPr>
                <a:r>
                  <a:rPr lang="en-US" sz="500" b="1" dirty="0">
                    <a:solidFill>
                      <a:srgbClr val="070000"/>
                    </a:solidFill>
                  </a:rPr>
                  <a:t>CENTER</a:t>
                </a:r>
                <a:endParaRPr lang="en-US" dirty="0">
                  <a:solidFill>
                    <a:srgbClr val="070000"/>
                  </a:solidFill>
                </a:endParaRPr>
              </a:p>
            </p:txBody>
          </p:sp>
          <p:sp>
            <p:nvSpPr>
              <p:cNvPr id="247" name="Rectangle 494"/>
              <p:cNvSpPr>
                <a:spLocks noChangeArrowheads="1"/>
              </p:cNvSpPr>
              <p:nvPr/>
            </p:nvSpPr>
            <p:spPr bwMode="auto">
              <a:xfrm>
                <a:off x="8463" y="7403"/>
                <a:ext cx="379" cy="121"/>
              </a:xfrm>
              <a:prstGeom prst="rect">
                <a:avLst/>
              </a:prstGeom>
              <a:noFill/>
              <a:ln w="9525">
                <a:noFill/>
                <a:miter lim="800000"/>
                <a:headEnd/>
                <a:tailEnd/>
              </a:ln>
            </p:spPr>
            <p:txBody>
              <a:bodyPr wrap="none" lIns="0" tIns="0" rIns="0" bIns="0">
                <a:spAutoFit/>
              </a:bodyPr>
              <a:lstStyle/>
              <a:p>
                <a:pPr marL="508000" indent="-508000">
                  <a:spcAft>
                    <a:spcPts val="1000"/>
                  </a:spcAft>
                </a:pPr>
                <a:r>
                  <a:rPr lang="en-US" sz="500" dirty="0">
                    <a:solidFill>
                      <a:srgbClr val="070000"/>
                    </a:solidFill>
                  </a:rPr>
                  <a:t>Director </a:t>
                </a:r>
                <a:endParaRPr lang="en-US" dirty="0">
                  <a:solidFill>
                    <a:srgbClr val="070000"/>
                  </a:solidFill>
                </a:endParaRPr>
              </a:p>
            </p:txBody>
          </p:sp>
          <p:sp>
            <p:nvSpPr>
              <p:cNvPr id="248" name="Freeform 495"/>
              <p:cNvSpPr>
                <a:spLocks/>
              </p:cNvSpPr>
              <p:nvPr/>
            </p:nvSpPr>
            <p:spPr bwMode="auto">
              <a:xfrm>
                <a:off x="7922" y="6520"/>
                <a:ext cx="734" cy="455"/>
              </a:xfrm>
              <a:custGeom>
                <a:avLst/>
                <a:gdLst>
                  <a:gd name="T0" fmla="*/ 0 w 734"/>
                  <a:gd name="T1" fmla="*/ 0 h 531"/>
                  <a:gd name="T2" fmla="*/ 0 w 734"/>
                  <a:gd name="T3" fmla="*/ 116 h 531"/>
                  <a:gd name="T4" fmla="*/ 734 w 734"/>
                  <a:gd name="T5" fmla="*/ 116 h 531"/>
                  <a:gd name="T6" fmla="*/ 734 w 734"/>
                  <a:gd name="T7" fmla="*/ 180 h 531"/>
                  <a:gd name="T8" fmla="*/ 0 60000 65536"/>
                  <a:gd name="T9" fmla="*/ 0 60000 65536"/>
                  <a:gd name="T10" fmla="*/ 0 60000 65536"/>
                  <a:gd name="T11" fmla="*/ 0 60000 65536"/>
                  <a:gd name="T12" fmla="*/ 0 w 734"/>
                  <a:gd name="T13" fmla="*/ 0 h 531"/>
                  <a:gd name="T14" fmla="*/ 734 w 734"/>
                  <a:gd name="T15" fmla="*/ 531 h 531"/>
                </a:gdLst>
                <a:ahLst/>
                <a:cxnLst>
                  <a:cxn ang="T8">
                    <a:pos x="T0" y="T1"/>
                  </a:cxn>
                  <a:cxn ang="T9">
                    <a:pos x="T2" y="T3"/>
                  </a:cxn>
                  <a:cxn ang="T10">
                    <a:pos x="T4" y="T5"/>
                  </a:cxn>
                  <a:cxn ang="T11">
                    <a:pos x="T6" y="T7"/>
                  </a:cxn>
                </a:cxnLst>
                <a:rect l="T12" t="T13" r="T14" b="T15"/>
                <a:pathLst>
                  <a:path w="734" h="531">
                    <a:moveTo>
                      <a:pt x="0" y="0"/>
                    </a:moveTo>
                    <a:lnTo>
                      <a:pt x="0" y="337"/>
                    </a:lnTo>
                    <a:lnTo>
                      <a:pt x="734" y="337"/>
                    </a:lnTo>
                    <a:lnTo>
                      <a:pt x="734" y="531"/>
                    </a:lnTo>
                  </a:path>
                </a:pathLst>
              </a:custGeom>
              <a:noFill/>
              <a:ln w="6985" cap="rnd">
                <a:solidFill>
                  <a:srgbClr val="000000"/>
                </a:solidFill>
                <a:prstDash val="solid"/>
                <a:round/>
                <a:headEnd/>
                <a:tailEnd/>
              </a:ln>
            </p:spPr>
            <p:txBody>
              <a:bodyPr/>
              <a:lstStyle/>
              <a:p>
                <a:endParaRPr lang="en-US" dirty="0"/>
              </a:p>
            </p:txBody>
          </p:sp>
        </p:gr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28600"/>
            <a:ext cx="8523287" cy="1050925"/>
          </a:xfrm>
        </p:spPr>
        <p:txBody>
          <a:bodyPr/>
          <a:lstStyle/>
          <a:p>
            <a:r>
              <a:rPr lang="en-US" sz="3600" dirty="0" smtClean="0">
                <a:solidFill>
                  <a:schemeClr val="tx1"/>
                </a:solidFill>
              </a:rPr>
              <a:t>DHS- Countering Violent Extremism</a:t>
            </a:r>
            <a:endParaRPr lang="en-US" sz="3600" dirty="0">
              <a:solidFill>
                <a:schemeClr val="tx1"/>
              </a:solidFill>
            </a:endParaRPr>
          </a:p>
        </p:txBody>
      </p:sp>
      <p:sp>
        <p:nvSpPr>
          <p:cNvPr id="4" name="Slide Number Placeholder 3"/>
          <p:cNvSpPr>
            <a:spLocks noGrp="1"/>
          </p:cNvSpPr>
          <p:nvPr>
            <p:ph type="sldNum" sz="quarter" idx="10"/>
          </p:nvPr>
        </p:nvSpPr>
        <p:spPr>
          <a:xfrm>
            <a:off x="8686800" y="6445250"/>
            <a:ext cx="457200" cy="260350"/>
          </a:xfrm>
        </p:spPr>
        <p:txBody>
          <a:bodyPr/>
          <a:lstStyle/>
          <a:p>
            <a:pPr>
              <a:defRPr/>
            </a:pPr>
            <a:fld id="{2871FA24-586F-4D05-90CD-A753EB6B083F}" type="slidenum">
              <a:rPr lang="en-US" smtClean="0"/>
              <a:pPr>
                <a:defRPr/>
              </a:pPr>
              <a:t>4</a:t>
            </a:fld>
            <a:endParaRPr lang="en-US" dirty="0"/>
          </a:p>
        </p:txBody>
      </p:sp>
      <p:sp>
        <p:nvSpPr>
          <p:cNvPr id="2" name="Content Placeholder 1"/>
          <p:cNvSpPr>
            <a:spLocks noGrp="1"/>
          </p:cNvSpPr>
          <p:nvPr>
            <p:ph idx="1"/>
          </p:nvPr>
        </p:nvSpPr>
        <p:spPr/>
        <p:txBody>
          <a:bodyPr/>
          <a:lstStyle/>
          <a:p>
            <a:pPr marL="514350" indent="-514350">
              <a:buAutoNum type="arabicPeriod"/>
            </a:pPr>
            <a:r>
              <a:rPr lang="en-US" sz="2400" dirty="0" smtClean="0">
                <a:solidFill>
                  <a:schemeClr val="tx1"/>
                </a:solidFill>
              </a:rPr>
              <a:t>Better understand the behaviors and indicators of violent extremism</a:t>
            </a:r>
          </a:p>
          <a:p>
            <a:pPr lvl="1"/>
            <a:r>
              <a:rPr lang="en-US" sz="2400" dirty="0">
                <a:solidFill>
                  <a:schemeClr val="tx1"/>
                </a:solidFill>
              </a:rPr>
              <a:t>Analysis (</a:t>
            </a:r>
            <a:r>
              <a:rPr lang="en-US" sz="2400" dirty="0" smtClean="0">
                <a:solidFill>
                  <a:schemeClr val="tx1"/>
                </a:solidFill>
              </a:rPr>
              <a:t>I&amp;A, Policy)</a:t>
            </a:r>
            <a:endParaRPr lang="en-US" sz="2400" dirty="0">
              <a:solidFill>
                <a:schemeClr val="tx1"/>
              </a:solidFill>
            </a:endParaRPr>
          </a:p>
          <a:p>
            <a:pPr lvl="1"/>
            <a:r>
              <a:rPr lang="en-US" sz="2400" dirty="0">
                <a:solidFill>
                  <a:schemeClr val="tx1"/>
                </a:solidFill>
              </a:rPr>
              <a:t>Research (S&amp;T)</a:t>
            </a:r>
          </a:p>
          <a:p>
            <a:pPr marL="514350" indent="-514350">
              <a:buAutoNum type="arabicPeriod"/>
            </a:pPr>
            <a:r>
              <a:rPr lang="en-US" sz="2400" dirty="0" smtClean="0">
                <a:solidFill>
                  <a:schemeClr val="tx1"/>
                </a:solidFill>
              </a:rPr>
              <a:t>Support law enforcement and community oriented policing efforts</a:t>
            </a:r>
          </a:p>
          <a:p>
            <a:pPr lvl="1"/>
            <a:r>
              <a:rPr lang="en-US" sz="2400" dirty="0" smtClean="0">
                <a:solidFill>
                  <a:schemeClr val="tx1"/>
                </a:solidFill>
              </a:rPr>
              <a:t>Training (CT Coordinator, FLETC, CRCL)</a:t>
            </a:r>
          </a:p>
          <a:p>
            <a:pPr lvl="1"/>
            <a:r>
              <a:rPr lang="en-US" sz="2400" dirty="0" smtClean="0">
                <a:solidFill>
                  <a:schemeClr val="tx1"/>
                </a:solidFill>
              </a:rPr>
              <a:t>Grant Prioritization (FEMA)</a:t>
            </a:r>
          </a:p>
          <a:p>
            <a:pPr marL="514350" indent="-514350">
              <a:buAutoNum type="arabicPeriod"/>
            </a:pPr>
            <a:r>
              <a:rPr lang="en-US" sz="2400" dirty="0" smtClean="0">
                <a:solidFill>
                  <a:schemeClr val="tx1"/>
                </a:solidFill>
              </a:rPr>
              <a:t>Enhance partnerships with communities and law enforcement</a:t>
            </a:r>
          </a:p>
          <a:p>
            <a:pPr lvl="1"/>
            <a:r>
              <a:rPr lang="en-US" sz="2400" dirty="0" smtClean="0">
                <a:solidFill>
                  <a:schemeClr val="tx1"/>
                </a:solidFill>
              </a:rPr>
              <a:t>Community Engagement (CRCL, HSAC)</a:t>
            </a:r>
            <a:endParaRPr lang="en-US" sz="2400" dirty="0">
              <a:solidFill>
                <a:schemeClr val="tx1"/>
              </a:solidFill>
            </a:endParaRPr>
          </a:p>
          <a:p>
            <a:pPr marL="400050" lvl="1" indent="0">
              <a:buNone/>
            </a:pPr>
            <a:endParaRPr lang="en-US" dirty="0" smtClean="0">
              <a:solidFill>
                <a:schemeClr val="tx1"/>
              </a:solidFill>
            </a:endParaRPr>
          </a:p>
        </p:txBody>
      </p:sp>
    </p:spTree>
    <p:extLst>
      <p:ext uri="{BB962C8B-B14F-4D97-AF65-F5344CB8AC3E}">
        <p14:creationId xmlns:p14="http://schemas.microsoft.com/office/powerpoint/2010/main" xmlns="" val="79750614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469187" cy="1050925"/>
          </a:xfrm>
        </p:spPr>
        <p:txBody>
          <a:bodyPr/>
          <a:lstStyle/>
          <a:p>
            <a:pPr algn="l"/>
            <a:r>
              <a:rPr lang="en-US" sz="4000" dirty="0" smtClean="0">
                <a:solidFill>
                  <a:schemeClr val="tx1"/>
                </a:solidFill>
              </a:rPr>
              <a:t>DHS Mission</a:t>
            </a:r>
            <a:endParaRPr lang="en-US" sz="4000" dirty="0">
              <a:solidFill>
                <a:schemeClr val="tx1"/>
              </a:solidFill>
            </a:endParaRPr>
          </a:p>
        </p:txBody>
      </p:sp>
      <p:sp>
        <p:nvSpPr>
          <p:cNvPr id="4" name="Slide Number Placeholder 3"/>
          <p:cNvSpPr>
            <a:spLocks noGrp="1"/>
          </p:cNvSpPr>
          <p:nvPr>
            <p:ph type="sldNum" sz="quarter" idx="10"/>
          </p:nvPr>
        </p:nvSpPr>
        <p:spPr>
          <a:xfrm>
            <a:off x="8686800" y="6445250"/>
            <a:ext cx="457200" cy="260350"/>
          </a:xfrm>
        </p:spPr>
        <p:txBody>
          <a:bodyPr/>
          <a:lstStyle/>
          <a:p>
            <a:pPr>
              <a:defRPr/>
            </a:pPr>
            <a:fld id="{2871FA24-586F-4D05-90CD-A753EB6B083F}" type="slidenum">
              <a:rPr lang="en-US" smtClean="0"/>
              <a:pPr>
                <a:defRPr/>
              </a:pPr>
              <a:t>5</a:t>
            </a:fld>
            <a:endParaRPr lang="en-US" dirty="0"/>
          </a:p>
        </p:txBody>
      </p:sp>
      <p:sp>
        <p:nvSpPr>
          <p:cNvPr id="5" name="Rectangle 9"/>
          <p:cNvSpPr txBox="1">
            <a:spLocks noChangeArrowheads="1"/>
          </p:cNvSpPr>
          <p:nvPr/>
        </p:nvSpPr>
        <p:spPr bwMode="auto">
          <a:xfrm>
            <a:off x="228600" y="762000"/>
            <a:ext cx="8458200" cy="6047809"/>
          </a:xfrm>
          <a:prstGeom prst="rect">
            <a:avLst/>
          </a:prstGeom>
          <a:ln>
            <a:miter lim="800000"/>
            <a:headEnd/>
            <a:tailEnd/>
          </a:ln>
        </p:spPr>
        <p:txBody>
          <a:bodyPr wrap="square" lIns="0" tIns="0" rIns="0" bIns="0">
            <a:spAutoFit/>
          </a:bodyPr>
          <a:lstStyle/>
          <a:p>
            <a:pPr marL="227013" marR="0" lvl="0" indent="-227013" algn="l" defTabSz="914400" rtl="0" eaLnBrk="0" fontAlgn="base" latinLnBrk="0" hangingPunct="0">
              <a:lnSpc>
                <a:spcPct val="100000"/>
              </a:lnSpc>
              <a:spcBef>
                <a:spcPct val="60000"/>
              </a:spcBef>
              <a:spcAft>
                <a:spcPct val="0"/>
              </a:spcAft>
              <a:buClr>
                <a:srgbClr val="B0B1B3"/>
              </a:buClr>
              <a:buSzTx/>
              <a:buFont typeface="Wingdings" pitchFamily="2" charset="2"/>
              <a:buNone/>
              <a:tabLst/>
              <a:defRPr/>
            </a:pPr>
            <a:endParaRPr kumimoji="0" lang="en-US" sz="900" b="0" i="0" u="none" strike="noStrike" kern="0" cap="none" spc="0" normalizeH="0" baseline="0" noProof="0" dirty="0" smtClean="0">
              <a:ln>
                <a:noFill/>
              </a:ln>
              <a:solidFill>
                <a:srgbClr val="B0B1B3"/>
              </a:solidFill>
              <a:effectLst/>
              <a:uLnTx/>
              <a:uFillTx/>
              <a:latin typeface="+mn-lt"/>
              <a:ea typeface="+mn-ea"/>
              <a:cs typeface="+mn-cs"/>
            </a:endParaRPr>
          </a:p>
          <a:p>
            <a:pPr marL="227013" marR="0" lvl="0" indent="-227013" algn="l" defTabSz="914400" rtl="0" eaLnBrk="0" fontAlgn="base" latinLnBrk="0" hangingPunct="0">
              <a:lnSpc>
                <a:spcPct val="100000"/>
              </a:lnSpc>
              <a:spcBef>
                <a:spcPct val="60000"/>
              </a:spcBef>
              <a:spcAft>
                <a:spcPct val="0"/>
              </a:spcAft>
              <a:buClr>
                <a:srgbClr val="B0B1B3"/>
              </a:buClr>
              <a:buSzTx/>
              <a:buFont typeface="Wingdings" pitchFamily="2" charset="2"/>
              <a:buNone/>
              <a:tabLst/>
              <a:defRPr/>
            </a:pPr>
            <a:endParaRPr kumimoji="0" lang="en-US" sz="900" b="0" i="0" u="none" strike="noStrike" kern="0" cap="none" spc="0" normalizeH="0" baseline="0" noProof="0" dirty="0" smtClean="0">
              <a:ln>
                <a:noFill/>
              </a:ln>
              <a:solidFill>
                <a:srgbClr val="B0B1B3"/>
              </a:solidFill>
              <a:effectLst/>
              <a:uLnTx/>
              <a:uFillTx/>
              <a:latin typeface="+mn-lt"/>
              <a:ea typeface="+mn-ea"/>
              <a:cs typeface="+mn-cs"/>
            </a:endParaRPr>
          </a:p>
          <a:p>
            <a:pPr marL="227013" marR="0" lvl="0" indent="-227013" algn="l" defTabSz="914400" rtl="0" eaLnBrk="0" fontAlgn="base" latinLnBrk="0" hangingPunct="0">
              <a:lnSpc>
                <a:spcPct val="100000"/>
              </a:lnSpc>
              <a:spcBef>
                <a:spcPct val="60000"/>
              </a:spcBef>
              <a:spcAft>
                <a:spcPct val="0"/>
              </a:spcAft>
              <a:buClr>
                <a:srgbClr val="B0B1B3"/>
              </a:buClr>
              <a:buSzTx/>
              <a:buFont typeface="Wingdings" pitchFamily="2" charset="2"/>
              <a:buNone/>
              <a:tabLst/>
              <a:defRPr/>
            </a:pPr>
            <a:r>
              <a:rPr kumimoji="0" lang="en-US" sz="2000" b="0" i="0" u="none" strike="noStrike" kern="0" cap="none" spc="0" normalizeH="0" baseline="0" noProof="0" dirty="0" smtClean="0">
                <a:ln>
                  <a:noFill/>
                </a:ln>
                <a:solidFill>
                  <a:srgbClr val="B0B1B3"/>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To </a:t>
            </a:r>
            <a:r>
              <a:rPr kumimoji="0" lang="en-US" sz="2400" b="0" i="0" u="none" strike="noStrike" kern="0" cap="none" spc="0" normalizeH="0" baseline="0" noProof="0" dirty="0" smtClean="0">
                <a:ln>
                  <a:noFill/>
                </a:ln>
                <a:solidFill>
                  <a:schemeClr val="tx1"/>
                </a:solidFill>
                <a:effectLst/>
                <a:uLnTx/>
                <a:uFillTx/>
                <a:latin typeface="+mn-lt"/>
                <a:ea typeface="+mn-ea"/>
                <a:cs typeface="+mn-cs"/>
              </a:rPr>
              <a:t>“ensure that civil rights and civil liberties of persons are not diminished by efforts, activities, and programs aimed at securing the homeland.”</a:t>
            </a:r>
            <a:r>
              <a:rPr kumimoji="0" lang="en-US" sz="1000" b="0" i="0" u="none" strike="noStrike" kern="0" cap="none" spc="0" normalizeH="0" baseline="0" noProof="0" dirty="0" smtClean="0">
                <a:ln>
                  <a:noFill/>
                </a:ln>
                <a:solidFill>
                  <a:schemeClr val="tx1"/>
                </a:solidFill>
                <a:effectLst/>
                <a:uLnTx/>
                <a:uFillTx/>
                <a:latin typeface="+mn-lt"/>
                <a:ea typeface="+mn-ea"/>
                <a:cs typeface="+mn-cs"/>
              </a:rPr>
              <a:t>                                                                                               								                </a:t>
            </a:r>
            <a:r>
              <a:rPr kumimoji="0" lang="en-US" sz="1800" b="0" i="0" u="none" strike="noStrike" kern="0" cap="none" spc="0" normalizeH="0" baseline="0" noProof="0" dirty="0" smtClean="0">
                <a:ln>
                  <a:noFill/>
                </a:ln>
                <a:solidFill>
                  <a:schemeClr val="tx1"/>
                </a:solidFill>
                <a:effectLst/>
                <a:uLnTx/>
                <a:uFillTx/>
                <a:latin typeface="+mn-lt"/>
                <a:ea typeface="+mn-ea"/>
                <a:cs typeface="+mn-cs"/>
              </a:rPr>
              <a:t>6 U.S.C. </a:t>
            </a:r>
            <a:r>
              <a:rPr kumimoji="0" lang="en-US" sz="1800" b="0" i="0" u="none" strike="noStrike" kern="0" cap="none" spc="0" normalizeH="0" baseline="0" noProof="0" dirty="0" smtClean="0">
                <a:ln>
                  <a:noFill/>
                </a:ln>
                <a:solidFill>
                  <a:schemeClr val="tx1"/>
                </a:solidFill>
                <a:effectLst/>
                <a:uLnTx/>
                <a:uFillTx/>
                <a:latin typeface="+mn-lt"/>
                <a:ea typeface="+mn-ea"/>
                <a:cs typeface="Arial" charset="0"/>
              </a:rPr>
              <a:t>§ 111(b)(1)(G)</a:t>
            </a: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mn-cs"/>
              </a:rPr>
              <a:t>  </a:t>
            </a:r>
            <a:r>
              <a:rPr kumimoji="0" lang="en-US" sz="3600" b="0" i="0" u="none" strike="noStrike" kern="0" cap="none" spc="0" normalizeH="0" baseline="0" noProof="0" dirty="0" smtClean="0">
                <a:ln>
                  <a:noFill/>
                </a:ln>
                <a:solidFill>
                  <a:schemeClr val="tx1"/>
                </a:solidFill>
                <a:effectLst/>
                <a:uLnTx/>
                <a:uFillTx/>
                <a:latin typeface="+mn-lt"/>
                <a:ea typeface="+mn-ea"/>
                <a:cs typeface="+mn-cs"/>
              </a:rPr>
              <a:t>Our Mission </a:t>
            </a:r>
            <a:endParaRPr kumimoji="0" lang="en-US" sz="3600" b="0" i="1"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1" fontAlgn="base" latinLnBrk="0" hangingPunct="1">
              <a:lnSpc>
                <a:spcPct val="100000"/>
              </a:lnSpc>
              <a:spcBef>
                <a:spcPct val="60000"/>
              </a:spcBef>
              <a:spcAft>
                <a:spcPct val="0"/>
              </a:spcAft>
              <a:buClr>
                <a:srgbClr val="B0B1B3"/>
              </a:buClr>
              <a:buSzTx/>
              <a:buFont typeface="Wingdings" pitchFamily="2" charset="2"/>
              <a:buNone/>
              <a:tabLst/>
              <a:defRPr/>
            </a:pPr>
            <a:r>
              <a:rPr kumimoji="0" lang="en-US" sz="3200" b="0" i="0" u="none" strike="noStrike" kern="0" cap="none" spc="0" normalizeH="0" baseline="0" noProof="0" dirty="0" smtClean="0">
                <a:ln>
                  <a:noFill/>
                </a:ln>
                <a:solidFill>
                  <a:srgbClr val="B0B1B3"/>
                </a:solidFill>
                <a:effectLst/>
                <a:uLnTx/>
                <a:uFillTx/>
                <a:latin typeface="+mn-lt"/>
                <a:ea typeface="+mn-ea"/>
                <a:cs typeface="+mn-cs"/>
              </a:rPr>
              <a:t> </a:t>
            </a:r>
            <a:r>
              <a:rPr kumimoji="0" lang="en-US" sz="2400" b="0" i="0" u="none" strike="noStrike" kern="0" cap="none" spc="0" normalizeH="0" baseline="0" noProof="0" dirty="0" smtClean="0">
                <a:ln>
                  <a:noFill/>
                </a:ln>
                <a:solidFill>
                  <a:schemeClr val="accent4">
                    <a:lumMod val="75000"/>
                  </a:schemeClr>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The Department of Homeland Security Office for Civil Rights and Civil Liberties (CRCL) supports the Department’s mission to secure the Nation while preserving individual liberty, fairness, and equality under the law.  </a:t>
            </a:r>
          </a:p>
          <a:p>
            <a:pPr marL="227013" marR="0" lvl="0" indent="-227013" algn="l" defTabSz="914400" rtl="0" eaLnBrk="1" fontAlgn="base" latinLnBrk="0" hangingPunct="1">
              <a:lnSpc>
                <a:spcPct val="100000"/>
              </a:lnSpc>
              <a:spcBef>
                <a:spcPct val="60000"/>
              </a:spcBef>
              <a:spcAft>
                <a:spcPct val="0"/>
              </a:spcAft>
              <a:buClr>
                <a:srgbClr val="B0B1B3"/>
              </a:buClr>
              <a:buSzTx/>
              <a:buFont typeface="Wingdings" pitchFamily="2" charset="2"/>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						6 U.S.C. </a:t>
            </a:r>
            <a:r>
              <a:rPr kumimoji="0" lang="en-US" sz="1800" b="0" i="0" u="none" strike="noStrike" kern="0" cap="none" spc="0" normalizeH="0" baseline="0" noProof="0" dirty="0" smtClean="0">
                <a:ln>
                  <a:noFill/>
                </a:ln>
                <a:solidFill>
                  <a:schemeClr val="tx1"/>
                </a:solidFill>
                <a:effectLst/>
                <a:uLnTx/>
                <a:uFillTx/>
                <a:latin typeface="+mn-lt"/>
                <a:ea typeface="+mn-ea"/>
                <a:cs typeface="Arial" charset="0"/>
              </a:rPr>
              <a:t>§ 345; 42 U.S.C. § 2000ee-1</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ctr" defTabSz="914400" rtl="0" eaLnBrk="1" fontAlgn="base" latinLnBrk="0" hangingPunct="1">
              <a:lnSpc>
                <a:spcPct val="100000"/>
              </a:lnSpc>
              <a:spcBef>
                <a:spcPct val="60000"/>
              </a:spcBef>
              <a:spcAft>
                <a:spcPct val="0"/>
              </a:spcAft>
              <a:buClr>
                <a:srgbClr val="B0B1B3"/>
              </a:buClr>
              <a:buSzTx/>
              <a:buFont typeface="Wingdings" pitchFamily="2" charset="2"/>
              <a:buNone/>
              <a:tabLst/>
              <a:defRPr/>
            </a:pPr>
            <a:r>
              <a:rPr kumimoji="0" lang="en-US" sz="3200" b="0" i="0" u="none" strike="noStrike" kern="0" cap="none" spc="0" normalizeH="0" baseline="0" noProof="0" dirty="0" smtClean="0">
                <a:ln>
                  <a:noFill/>
                </a:ln>
                <a:solidFill>
                  <a:srgbClr val="B0B1B3"/>
                </a:solidFill>
                <a:effectLst/>
                <a:uLnTx/>
                <a:uFillTx/>
                <a:latin typeface="+mn-lt"/>
                <a:ea typeface="+mn-ea"/>
                <a:cs typeface="+mn-cs"/>
              </a:rPr>
              <a: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600" dirty="0" smtClean="0">
                <a:solidFill>
                  <a:schemeClr val="tx1"/>
                </a:solidFill>
              </a:rPr>
              <a:t>We assist DHS colleagues through:</a:t>
            </a:r>
            <a:endParaRPr lang="en-US" sz="3600" dirty="0">
              <a:solidFill>
                <a:schemeClr val="tx1"/>
              </a:solidFill>
            </a:endParaRPr>
          </a:p>
        </p:txBody>
      </p:sp>
      <p:sp>
        <p:nvSpPr>
          <p:cNvPr id="3" name="Content Placeholder 2"/>
          <p:cNvSpPr>
            <a:spLocks noGrp="1"/>
          </p:cNvSpPr>
          <p:nvPr>
            <p:ph idx="1"/>
          </p:nvPr>
        </p:nvSpPr>
        <p:spPr/>
        <p:txBody>
          <a:bodyPr/>
          <a:lstStyle/>
          <a:p>
            <a:pPr marL="779463" lvl="1" indent="-431800">
              <a:buFont typeface="Wingdings" pitchFamily="2" charset="2"/>
              <a:buAutoNum type="romanUcPeriod"/>
            </a:pPr>
            <a:r>
              <a:rPr lang="en-US" sz="1800" b="1" dirty="0">
                <a:solidFill>
                  <a:schemeClr val="tx1"/>
                </a:solidFill>
              </a:rPr>
              <a:t>Proactive Advice:</a:t>
            </a:r>
            <a:r>
              <a:rPr lang="en-US" sz="1800" dirty="0">
                <a:solidFill>
                  <a:schemeClr val="tx1"/>
                </a:solidFill>
              </a:rPr>
              <a:t> We help the Department to shape policy in ways that are mindful of civil rights and civil liberties by providing proactive advice, evaluation and review of a wide range of technical, legal and policy issues.</a:t>
            </a:r>
          </a:p>
          <a:p>
            <a:pPr marL="779463" lvl="1" indent="-431800">
              <a:buFont typeface="Wingdings" pitchFamily="2" charset="2"/>
              <a:buAutoNum type="romanUcPeriod"/>
            </a:pPr>
            <a:endParaRPr lang="en-US" sz="1800" dirty="0">
              <a:solidFill>
                <a:schemeClr val="tx1"/>
              </a:solidFill>
            </a:endParaRPr>
          </a:p>
          <a:p>
            <a:pPr marL="779463" lvl="1" indent="-431800">
              <a:buFont typeface="Wingdings" pitchFamily="2" charset="2"/>
              <a:buAutoNum type="romanUcPeriod"/>
            </a:pPr>
            <a:r>
              <a:rPr lang="en-US" sz="1800" b="1" dirty="0">
                <a:solidFill>
                  <a:schemeClr val="tx1"/>
                </a:solidFill>
              </a:rPr>
              <a:t>Public Complaint Resolution: </a:t>
            </a:r>
            <a:r>
              <a:rPr lang="en-US" sz="1800" dirty="0">
                <a:solidFill>
                  <a:schemeClr val="tx1"/>
                </a:solidFill>
              </a:rPr>
              <a:t>We investigate and resolve complaints filed by the public regarding Departmental policies or actions taken by Departmental personnel.</a:t>
            </a:r>
          </a:p>
          <a:p>
            <a:pPr marL="779463" lvl="1" indent="-431800">
              <a:buFont typeface="Wingdings" pitchFamily="2" charset="2"/>
              <a:buAutoNum type="romanUcPeriod"/>
            </a:pPr>
            <a:endParaRPr lang="en-US" sz="1800" dirty="0">
              <a:solidFill>
                <a:schemeClr val="tx1"/>
              </a:solidFill>
            </a:endParaRPr>
          </a:p>
          <a:p>
            <a:pPr marL="779463" lvl="1" indent="-431800">
              <a:buFont typeface="Wingdings" pitchFamily="2" charset="2"/>
              <a:buAutoNum type="romanUcPeriod"/>
            </a:pPr>
            <a:r>
              <a:rPr lang="en-US" sz="1800" b="1" dirty="0">
                <a:solidFill>
                  <a:schemeClr val="tx1"/>
                </a:solidFill>
              </a:rPr>
              <a:t>EEO Leadership:</a:t>
            </a:r>
            <a:r>
              <a:rPr lang="en-US" sz="1800" dirty="0">
                <a:solidFill>
                  <a:schemeClr val="tx1"/>
                </a:solidFill>
              </a:rPr>
              <a:t> We provide leadership to the Department’s equal employment opportunity programs, seeking to make this Department the model federal agency.</a:t>
            </a:r>
          </a:p>
          <a:p>
            <a:pPr marL="779463" lvl="1" indent="-431800">
              <a:buFont typeface="Wingdings" pitchFamily="2" charset="2"/>
              <a:buAutoNum type="romanUcPeriod"/>
            </a:pPr>
            <a:endParaRPr lang="en-US" sz="1800" dirty="0">
              <a:solidFill>
                <a:schemeClr val="tx1"/>
              </a:solidFill>
            </a:endParaRPr>
          </a:p>
          <a:p>
            <a:pPr marL="779463" lvl="1" indent="-431800">
              <a:buFont typeface="Wingdings" pitchFamily="2" charset="2"/>
              <a:buAutoNum type="romanUcPeriod"/>
            </a:pPr>
            <a:r>
              <a:rPr lang="en-US" sz="1800" b="1" dirty="0">
                <a:solidFill>
                  <a:schemeClr val="tx1"/>
                </a:solidFill>
              </a:rPr>
              <a:t>Engaging with the Public: </a:t>
            </a:r>
            <a:r>
              <a:rPr lang="en-US" sz="1800" b="1" dirty="0" smtClean="0">
                <a:solidFill>
                  <a:schemeClr val="tx1"/>
                </a:solidFill>
              </a:rPr>
              <a:t>Developing community oriented solutions to homeland security issues.</a:t>
            </a:r>
            <a:endParaRPr lang="en-US" sz="1800" b="1" dirty="0">
              <a:solidFill>
                <a:schemeClr val="tx1"/>
              </a:solidFill>
            </a:endParaRPr>
          </a:p>
        </p:txBody>
      </p:sp>
      <p:sp>
        <p:nvSpPr>
          <p:cNvPr id="4" name="Slide Number Placeholder 3"/>
          <p:cNvSpPr>
            <a:spLocks noGrp="1"/>
          </p:cNvSpPr>
          <p:nvPr>
            <p:ph type="sldNum" sz="quarter" idx="10"/>
          </p:nvPr>
        </p:nvSpPr>
        <p:spPr/>
        <p:txBody>
          <a:bodyPr/>
          <a:lstStyle/>
          <a:p>
            <a:pPr>
              <a:defRPr/>
            </a:pPr>
            <a:fld id="{2871FA24-586F-4D05-90CD-A753EB6B083F}"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28600"/>
            <a:ext cx="8523287" cy="1050925"/>
          </a:xfrm>
        </p:spPr>
        <p:txBody>
          <a:bodyPr/>
          <a:lstStyle/>
          <a:p>
            <a:r>
              <a:rPr lang="en-US" sz="3600" dirty="0" smtClean="0">
                <a:solidFill>
                  <a:schemeClr val="tx1"/>
                </a:solidFill>
              </a:rPr>
              <a:t>We assist DHS colleagues through:</a:t>
            </a:r>
            <a:endParaRPr lang="en-US" sz="3600" dirty="0">
              <a:solidFill>
                <a:schemeClr val="tx1"/>
              </a:solidFill>
            </a:endParaRPr>
          </a:p>
        </p:txBody>
      </p:sp>
      <p:sp>
        <p:nvSpPr>
          <p:cNvPr id="4" name="Slide Number Placeholder 3"/>
          <p:cNvSpPr>
            <a:spLocks noGrp="1"/>
          </p:cNvSpPr>
          <p:nvPr>
            <p:ph type="sldNum" sz="quarter" idx="10"/>
          </p:nvPr>
        </p:nvSpPr>
        <p:spPr>
          <a:xfrm>
            <a:off x="8686800" y="6445250"/>
            <a:ext cx="457200" cy="260350"/>
          </a:xfrm>
        </p:spPr>
        <p:txBody>
          <a:bodyPr/>
          <a:lstStyle/>
          <a:p>
            <a:pPr>
              <a:defRPr/>
            </a:pPr>
            <a:fld id="{2871FA24-586F-4D05-90CD-A753EB6B083F}" type="slidenum">
              <a:rPr lang="en-US" smtClean="0"/>
              <a:pPr>
                <a:defRPr/>
              </a:pPr>
              <a:t>7</a:t>
            </a:fld>
            <a:endParaRPr lang="en-US" dirty="0"/>
          </a:p>
        </p:txBody>
      </p:sp>
      <p:sp>
        <p:nvSpPr>
          <p:cNvPr id="6" name="Rectangle 6"/>
          <p:cNvSpPr txBox="1">
            <a:spLocks noChangeArrowheads="1"/>
          </p:cNvSpPr>
          <p:nvPr/>
        </p:nvSpPr>
        <p:spPr bwMode="auto">
          <a:xfrm>
            <a:off x="381000" y="1143000"/>
            <a:ext cx="4953000" cy="51054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1" indent="-381000" algn="l" defTabSz="914400" rtl="0" eaLnBrk="0" fontAlgn="base" latinLnBrk="0" hangingPunct="0">
              <a:lnSpc>
                <a:spcPct val="100000"/>
              </a:lnSpc>
              <a:spcBef>
                <a:spcPct val="30000"/>
              </a:spcBef>
              <a:spcAft>
                <a:spcPct val="0"/>
              </a:spcAft>
              <a:buClr>
                <a:srgbClr val="B0B1B3"/>
              </a:buClr>
              <a:buSzTx/>
              <a:buFont typeface="Wingdings" pitchFamily="2" charset="2"/>
              <a:buNone/>
              <a:tabLst/>
              <a:defRPr/>
            </a:pPr>
            <a:r>
              <a:rPr lang="en-US" sz="2400" b="1" kern="0" dirty="0"/>
              <a:t>4</a:t>
            </a:r>
            <a:r>
              <a:rPr kumimoji="0" lang="en-US" sz="2400" b="1" i="0" u="none" strike="noStrike" kern="0" cap="none" spc="0" normalizeH="0" baseline="0" noProof="0" dirty="0" smtClean="0">
                <a:ln>
                  <a:noFill/>
                </a:ln>
                <a:solidFill>
                  <a:schemeClr val="tx1"/>
                </a:solidFill>
                <a:effectLst/>
                <a:uLnTx/>
                <a:uFillTx/>
                <a:latin typeface="+mn-lt"/>
              </a:rPr>
              <a:t>. Engaging with the Public:</a:t>
            </a:r>
            <a:r>
              <a:rPr kumimoji="0" lang="en-US" sz="2400" b="0" i="0" u="none" strike="noStrike" kern="0" cap="none" spc="0" normalizeH="0" baseline="0" noProof="0" dirty="0" smtClean="0">
                <a:ln>
                  <a:noFill/>
                </a:ln>
                <a:solidFill>
                  <a:srgbClr val="B0B1B3"/>
                </a:solidFill>
                <a:effectLst/>
                <a:uLnTx/>
                <a:uFillTx/>
                <a:latin typeface="+mn-lt"/>
              </a:rPr>
              <a:t> </a:t>
            </a:r>
          </a:p>
          <a:p>
            <a:pPr marL="233363" marR="0" lvl="0" indent="-233363" algn="l" defTabSz="914400" rtl="0" eaLnBrk="0" fontAlgn="base" latinLnBrk="0" hangingPunct="0">
              <a:lnSpc>
                <a:spcPct val="100000"/>
              </a:lnSpc>
              <a:spcBef>
                <a:spcPct val="60000"/>
              </a:spcBef>
              <a:spcAft>
                <a:spcPct val="0"/>
              </a:spcAft>
              <a:buClr>
                <a:srgbClr val="B0B1B3"/>
              </a:buClr>
              <a:buSzTx/>
              <a:buFont typeface="Wingdings" pitchFamily="2" charset="2"/>
              <a:buNone/>
              <a:tabLst/>
              <a:defRPr/>
            </a:pPr>
            <a:r>
              <a:rPr kumimoji="0" lang="en-US" sz="2300" b="0" i="0" u="none" strike="noStrike" kern="0" cap="none" spc="0" normalizeH="0" baseline="0" noProof="0" dirty="0" smtClean="0">
                <a:ln>
                  <a:noFill/>
                </a:ln>
                <a:solidFill>
                  <a:schemeClr val="accent4">
                    <a:lumMod val="75000"/>
                  </a:schemeClr>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We communicate with individuals and communities whose civil rights and civil liberties may be affected by Department activities, informing them about policies and avenues of redress, and promoting appropriate attention within the Department to their experiences and concerns.</a:t>
            </a:r>
          </a:p>
          <a:p>
            <a:pPr marL="508000" marR="0" lvl="0" indent="-508000" algn="l" defTabSz="914400" rtl="0" eaLnBrk="0" fontAlgn="base" latinLnBrk="0" hangingPunct="0">
              <a:lnSpc>
                <a:spcPct val="100000"/>
              </a:lnSpc>
              <a:spcBef>
                <a:spcPct val="60000"/>
              </a:spcBef>
              <a:spcAft>
                <a:spcPct val="0"/>
              </a:spcAft>
              <a:buClr>
                <a:srgbClr val="B0B1B3"/>
              </a:buClr>
              <a:buSzTx/>
              <a:buFont typeface="Wingdings" pitchFamily="2" charset="2"/>
              <a:buChar char="§"/>
              <a:tabLst/>
              <a:defRPr/>
            </a:pPr>
            <a:endParaRPr kumimoji="0" lang="en-US" sz="2400" b="0" i="0" u="none" strike="noStrike" kern="0" cap="none" spc="0" normalizeH="0" baseline="0" noProof="0" dirty="0" smtClean="0">
              <a:ln>
                <a:noFill/>
              </a:ln>
              <a:solidFill>
                <a:srgbClr val="EFF7FF"/>
              </a:solidFill>
              <a:effectLst/>
              <a:uLnTx/>
              <a:uFillTx/>
              <a:latin typeface="+mn-lt"/>
              <a:ea typeface="+mn-ea"/>
              <a:cs typeface="+mn-cs"/>
            </a:endParaRPr>
          </a:p>
        </p:txBody>
      </p:sp>
      <p:pic>
        <p:nvPicPr>
          <p:cNvPr id="8" name="Picture 2"/>
          <p:cNvPicPr>
            <a:picLocks noGrp="1" noChangeAspect="1" noChangeArrowheads="1"/>
          </p:cNvPicPr>
          <p:nvPr>
            <p:ph idx="1"/>
          </p:nvPr>
        </p:nvPicPr>
        <p:blipFill>
          <a:blip r:embed="rId3" cstate="email">
            <a:extLst>
              <a:ext uri="{28A0092B-C50C-407E-A947-70E740481C1C}">
                <a14:useLocalDpi xmlns:a14="http://schemas.microsoft.com/office/drawing/2010/main" xmlns=""/>
              </a:ext>
            </a:extLst>
          </a:blip>
          <a:srcRect/>
          <a:stretch>
            <a:fillRect/>
          </a:stretch>
        </p:blipFill>
        <p:spPr bwMode="auto">
          <a:xfrm>
            <a:off x="5105400" y="3429000"/>
            <a:ext cx="4083784" cy="2295464"/>
          </a:xfrm>
          <a:prstGeom prst="rect">
            <a:avLst/>
          </a:prstGeom>
          <a:noFill/>
          <a:ln w="9525">
            <a:noFill/>
            <a:miter lim="800000"/>
            <a:headEnd/>
            <a:tailEnd/>
          </a:ln>
        </p:spPr>
      </p:pic>
    </p:spTree>
    <p:extLst>
      <p:ext uri="{BB962C8B-B14F-4D97-AF65-F5344CB8AC3E}">
        <p14:creationId xmlns:p14="http://schemas.microsoft.com/office/powerpoint/2010/main" xmlns="" val="40941620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457200" y="457200"/>
            <a:ext cx="8226425" cy="701675"/>
          </a:xfrm>
        </p:spPr>
        <p:txBody>
          <a:bodyPr/>
          <a:lstStyle/>
          <a:p>
            <a:pPr algn="ctr"/>
            <a:r>
              <a:rPr lang="en-US" sz="3600" b="1" dirty="0" smtClean="0">
                <a:solidFill>
                  <a:schemeClr val="tx1"/>
                </a:solidFill>
                <a:latin typeface="Times New Roman" pitchFamily="18" charset="0"/>
                <a:cs typeface="Times New Roman" pitchFamily="18" charset="0"/>
              </a:rPr>
              <a:t>Why Civil Rights Community Engagement?</a:t>
            </a:r>
          </a:p>
        </p:txBody>
      </p:sp>
      <p:sp>
        <p:nvSpPr>
          <p:cNvPr id="4099" name="Rectangle 5"/>
          <p:cNvSpPr>
            <a:spLocks noGrp="1" noChangeArrowheads="1"/>
          </p:cNvSpPr>
          <p:nvPr>
            <p:ph type="subTitle" idx="1"/>
          </p:nvPr>
        </p:nvSpPr>
        <p:spPr>
          <a:xfrm>
            <a:off x="990600" y="1600200"/>
            <a:ext cx="7391400" cy="3505200"/>
          </a:xfrm>
          <a:noFill/>
        </p:spPr>
        <p:txBody>
          <a:bodyPr/>
          <a:lstStyle/>
          <a:p>
            <a:pPr algn="l"/>
            <a:r>
              <a:rPr lang="en-US" sz="2800" dirty="0" smtClean="0">
                <a:solidFill>
                  <a:schemeClr val="tx1"/>
                </a:solidFill>
                <a:latin typeface="Times New Roman" pitchFamily="18" charset="0"/>
                <a:cs typeface="Times New Roman" pitchFamily="18" charset="0"/>
              </a:rPr>
              <a:t>Public engagement with diverse communities whose civil rights and civil liberties may be affected by government activities is a priority. </a:t>
            </a:r>
          </a:p>
          <a:p>
            <a:pPr algn="l"/>
            <a:r>
              <a:rPr lang="en-US" sz="2800" dirty="0" smtClean="0">
                <a:solidFill>
                  <a:schemeClr val="tx1"/>
                </a:solidFill>
                <a:latin typeface="Times New Roman" pitchFamily="18" charset="0"/>
                <a:cs typeface="Times New Roman" pitchFamily="18" charset="0"/>
              </a:rPr>
              <a:t>Our Community Engagement Section responds to community concerns and provides information on DHS programs, activities, and issues by building trust and establishing a routine process for communication and coordination with diverse community leaders and organizations. </a:t>
            </a:r>
          </a:p>
          <a:p>
            <a:pPr algn="l"/>
            <a:endParaRPr lang="en-US" sz="3200" b="1" u="sng" dirty="0" smtClean="0">
              <a:solidFill>
                <a:schemeClr val="bg1"/>
              </a:solidFill>
            </a:endParaRPr>
          </a:p>
        </p:txBody>
      </p:sp>
    </p:spTree>
    <p:extLst>
      <p:ext uri="{BB962C8B-B14F-4D97-AF65-F5344CB8AC3E}">
        <p14:creationId xmlns:p14="http://schemas.microsoft.com/office/powerpoint/2010/main" xmlns="" val="36982452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BD63AAE0-A9B0-4EF5-B319-343F6735F280}" type="slidenum">
              <a:rPr lang="en-US"/>
              <a:pPr/>
              <a:t>9</a:t>
            </a:fld>
            <a:endParaRPr lang="en-US" dirty="0"/>
          </a:p>
        </p:txBody>
      </p:sp>
      <p:sp>
        <p:nvSpPr>
          <p:cNvPr id="256002" name="Rectangle 2"/>
          <p:cNvSpPr>
            <a:spLocks noGrp="1" noChangeArrowheads="1"/>
          </p:cNvSpPr>
          <p:nvPr>
            <p:ph type="title"/>
          </p:nvPr>
        </p:nvSpPr>
        <p:spPr>
          <a:xfrm>
            <a:off x="304800" y="457200"/>
            <a:ext cx="7772400" cy="1143000"/>
          </a:xfrm>
        </p:spPr>
        <p:txBody>
          <a:bodyPr/>
          <a:lstStyle/>
          <a:p>
            <a:r>
              <a:rPr lang="en-US" sz="3600" b="1" dirty="0" smtClean="0">
                <a:solidFill>
                  <a:schemeClr val="tx1"/>
                </a:solidFill>
                <a:latin typeface="Times New Roman" pitchFamily="18" charset="0"/>
              </a:rPr>
              <a:t>Community Engagement Goals</a:t>
            </a:r>
            <a:endParaRPr lang="en-US" sz="3600" b="1" dirty="0">
              <a:solidFill>
                <a:schemeClr val="tx1"/>
              </a:solidFill>
              <a:latin typeface="Times New Roman" pitchFamily="18" charset="0"/>
            </a:endParaRPr>
          </a:p>
        </p:txBody>
      </p:sp>
      <p:sp>
        <p:nvSpPr>
          <p:cNvPr id="256003" name="Rectangle 3"/>
          <p:cNvSpPr>
            <a:spLocks noGrp="1" noChangeArrowheads="1"/>
          </p:cNvSpPr>
          <p:nvPr>
            <p:ph type="body" idx="1"/>
          </p:nvPr>
        </p:nvSpPr>
        <p:spPr>
          <a:xfrm>
            <a:off x="228600" y="1524000"/>
            <a:ext cx="8458200" cy="4267200"/>
          </a:xfrm>
        </p:spPr>
        <p:txBody>
          <a:bodyPr/>
          <a:lstStyle/>
          <a:p>
            <a:pPr lvl="0"/>
            <a:r>
              <a:rPr lang="en-US" sz="2600" dirty="0" smtClean="0">
                <a:solidFill>
                  <a:schemeClr val="tx1"/>
                </a:solidFill>
                <a:latin typeface="Times New Roman" pitchFamily="18" charset="0"/>
                <a:cs typeface="Times New Roman" pitchFamily="18" charset="0"/>
              </a:rPr>
              <a:t>Communicate and share reliable information about Federal programs and policies, including avenues for redress and complaints; </a:t>
            </a:r>
          </a:p>
          <a:p>
            <a:pPr lvl="0"/>
            <a:r>
              <a:rPr lang="en-US" sz="2600" dirty="0" smtClean="0">
                <a:solidFill>
                  <a:schemeClr val="tx1"/>
                </a:solidFill>
                <a:latin typeface="Times New Roman" pitchFamily="18" charset="0"/>
                <a:cs typeface="Times New Roman" pitchFamily="18" charset="0"/>
              </a:rPr>
              <a:t>Obtain information and feedback about community concerns and on-the-ground impacts of DHS activities; </a:t>
            </a:r>
          </a:p>
          <a:p>
            <a:pPr lvl="0"/>
            <a:r>
              <a:rPr lang="en-US" sz="2600" dirty="0" smtClean="0">
                <a:solidFill>
                  <a:schemeClr val="tx1"/>
                </a:solidFill>
                <a:latin typeface="Times New Roman" pitchFamily="18" charset="0"/>
                <a:cs typeface="Times New Roman" pitchFamily="18" charset="0"/>
              </a:rPr>
              <a:t>Incorporate community ideas and issues relating to civil rights and civil liberties into the policymaking process;</a:t>
            </a:r>
          </a:p>
          <a:p>
            <a:pPr lvl="0"/>
            <a:r>
              <a:rPr lang="en-US" sz="2600" dirty="0" smtClean="0">
                <a:solidFill>
                  <a:schemeClr val="tx1"/>
                </a:solidFill>
                <a:latin typeface="Times New Roman" pitchFamily="18" charset="0"/>
                <a:cs typeface="Times New Roman" pitchFamily="18" charset="0"/>
              </a:rPr>
              <a:t>Deepen channels of communication between communities, regional DHS leadership and other federal officials in order to facilitate solution of problems</a:t>
            </a:r>
          </a:p>
          <a:p>
            <a:pPr marL="14288" indent="-14288">
              <a:lnSpc>
                <a:spcPct val="90000"/>
              </a:lnSpc>
              <a:buFontTx/>
              <a:buNone/>
            </a:pPr>
            <a:endParaRPr lang="en-US" sz="2200" dirty="0">
              <a:solidFill>
                <a:schemeClr val="tx1"/>
              </a:solidFill>
            </a:endParaRPr>
          </a:p>
        </p:txBody>
      </p:sp>
    </p:spTree>
    <p:extLst>
      <p:ext uri="{BB962C8B-B14F-4D97-AF65-F5344CB8AC3E}">
        <p14:creationId xmlns:p14="http://schemas.microsoft.com/office/powerpoint/2010/main" xmlns="" val="74671239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HS 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2385</TotalTime>
  <Words>2133</Words>
  <Application>Microsoft Office PowerPoint</Application>
  <PresentationFormat>Skærmshow (4:3)</PresentationFormat>
  <Paragraphs>392</Paragraphs>
  <Slides>28</Slides>
  <Notes>18</Notes>
  <HiddenSlides>0</HiddenSlides>
  <MMClips>0</MMClips>
  <ScaleCrop>false</ScaleCrop>
  <HeadingPairs>
    <vt:vector size="6" baseType="variant">
      <vt:variant>
        <vt:lpstr>Tema</vt:lpstr>
      </vt:variant>
      <vt:variant>
        <vt:i4>1</vt:i4>
      </vt:variant>
      <vt:variant>
        <vt:lpstr>Diastitler</vt:lpstr>
      </vt:variant>
      <vt:variant>
        <vt:i4>28</vt:i4>
      </vt:variant>
      <vt:variant>
        <vt:lpstr>Brugerdefinerede diasshow</vt:lpstr>
      </vt:variant>
      <vt:variant>
        <vt:i4>1</vt:i4>
      </vt:variant>
    </vt:vector>
  </HeadingPairs>
  <TitlesOfParts>
    <vt:vector size="30" baseType="lpstr">
      <vt:lpstr>DHS R</vt:lpstr>
      <vt:lpstr>U.S. Department of Homeland Security Office for Civil Rights and Civil Liberties         </vt:lpstr>
      <vt:lpstr>Countering Violent Extremism</vt:lpstr>
      <vt:lpstr>Dias nummer 3</vt:lpstr>
      <vt:lpstr>DHS- Countering Violent Extremism</vt:lpstr>
      <vt:lpstr>DHS Mission</vt:lpstr>
      <vt:lpstr>We assist DHS colleagues through:</vt:lpstr>
      <vt:lpstr>We assist DHS colleagues through:</vt:lpstr>
      <vt:lpstr>Why Civil Rights Community Engagement?</vt:lpstr>
      <vt:lpstr>Community Engagement Goals</vt:lpstr>
      <vt:lpstr>Community Engagement Mechanisms</vt:lpstr>
      <vt:lpstr>Dias nummer 11</vt:lpstr>
      <vt:lpstr>Subject-specific Community Events</vt:lpstr>
      <vt:lpstr>Faith Community Engagement</vt:lpstr>
      <vt:lpstr>Community Policing/ Training</vt:lpstr>
      <vt:lpstr>Countering Violent Extremism</vt:lpstr>
      <vt:lpstr>Foreign Fighters</vt:lpstr>
      <vt:lpstr>CVE EXCHANGE PROGRAMS</vt:lpstr>
      <vt:lpstr>Responding to the Challenge:  How do we build safe and resilient communities?</vt:lpstr>
      <vt:lpstr>Changing the Narrative</vt:lpstr>
      <vt:lpstr>Changing the Narrative</vt:lpstr>
      <vt:lpstr>Changing the Narrative</vt:lpstr>
      <vt:lpstr>Changing the Narrative</vt:lpstr>
      <vt:lpstr>Life-Cycle of a Violent Extremist</vt:lpstr>
      <vt:lpstr>Syria Foreign Fighters</vt:lpstr>
      <vt:lpstr>Dias nummer 25</vt:lpstr>
      <vt:lpstr>Changing the Narrative</vt:lpstr>
      <vt:lpstr>Condemning ISIS</vt:lpstr>
      <vt:lpstr>Condemning ISIS</vt:lpstr>
      <vt:lpstr>Custom Show 1</vt:lpstr>
    </vt:vector>
  </TitlesOfParts>
  <Company>Department of Homeland Security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Sara.Lilly</dc:creator>
  <cp:lastModifiedBy>zu1c</cp:lastModifiedBy>
  <cp:revision>244</cp:revision>
  <dcterms:created xsi:type="dcterms:W3CDTF">2012-08-01T18:42:45Z</dcterms:created>
  <dcterms:modified xsi:type="dcterms:W3CDTF">2014-11-06T16:23:48Z</dcterms:modified>
</cp:coreProperties>
</file>